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4" r:id="rId2"/>
  </p:sldMasterIdLst>
  <p:notesMasterIdLst>
    <p:notesMasterId r:id="rId263"/>
  </p:notesMasterIdLst>
  <p:sldIdLst>
    <p:sldId id="256" r:id="rId3"/>
    <p:sldId id="446" r:id="rId4"/>
    <p:sldId id="448" r:id="rId5"/>
    <p:sldId id="447" r:id="rId6"/>
    <p:sldId id="697" r:id="rId7"/>
    <p:sldId id="815" r:id="rId8"/>
    <p:sldId id="818" r:id="rId9"/>
    <p:sldId id="817" r:id="rId10"/>
    <p:sldId id="819" r:id="rId11"/>
    <p:sldId id="820" r:id="rId12"/>
    <p:sldId id="440" r:id="rId13"/>
    <p:sldId id="449" r:id="rId14"/>
    <p:sldId id="450" r:id="rId15"/>
    <p:sldId id="746" r:id="rId16"/>
    <p:sldId id="692" r:id="rId17"/>
    <p:sldId id="693" r:id="rId18"/>
    <p:sldId id="451" r:id="rId19"/>
    <p:sldId id="694" r:id="rId20"/>
    <p:sldId id="596" r:id="rId21"/>
    <p:sldId id="452" r:id="rId22"/>
    <p:sldId id="667" r:id="rId23"/>
    <p:sldId id="696" r:id="rId24"/>
    <p:sldId id="441" r:id="rId25"/>
    <p:sldId id="442" r:id="rId26"/>
    <p:sldId id="455" r:id="rId27"/>
    <p:sldId id="456" r:id="rId28"/>
    <p:sldId id="457" r:id="rId29"/>
    <p:sldId id="674" r:id="rId30"/>
    <p:sldId id="259" r:id="rId31"/>
    <p:sldId id="821" r:id="rId32"/>
    <p:sldId id="260" r:id="rId33"/>
    <p:sldId id="262" r:id="rId34"/>
    <p:sldId id="622" r:id="rId35"/>
    <p:sldId id="791" r:id="rId36"/>
    <p:sldId id="623" r:id="rId37"/>
    <p:sldId id="698" r:id="rId38"/>
    <p:sldId id="701" r:id="rId39"/>
    <p:sldId id="702" r:id="rId40"/>
    <p:sldId id="704" r:id="rId41"/>
    <p:sldId id="703" r:id="rId42"/>
    <p:sldId id="705" r:id="rId43"/>
    <p:sldId id="699" r:id="rId44"/>
    <p:sldId id="700" r:id="rId45"/>
    <p:sldId id="806" r:id="rId46"/>
    <p:sldId id="265" r:id="rId47"/>
    <p:sldId id="325" r:id="rId48"/>
    <p:sldId id="326" r:id="rId49"/>
    <p:sldId id="706" r:id="rId50"/>
    <p:sldId id="792" r:id="rId51"/>
    <p:sldId id="707" r:id="rId52"/>
    <p:sldId id="708" r:id="rId53"/>
    <p:sldId id="709" r:id="rId54"/>
    <p:sldId id="804" r:id="rId55"/>
    <p:sldId id="711" r:id="rId56"/>
    <p:sldId id="327" r:id="rId57"/>
    <p:sldId id="328" r:id="rId58"/>
    <p:sldId id="264" r:id="rId59"/>
    <p:sldId id="263" r:id="rId60"/>
    <p:sldId id="261" r:id="rId61"/>
    <p:sldId id="266" r:id="rId62"/>
    <p:sldId id="367" r:id="rId63"/>
    <p:sldId id="368" r:id="rId64"/>
    <p:sldId id="369" r:id="rId65"/>
    <p:sldId id="370" r:id="rId66"/>
    <p:sldId id="371" r:id="rId67"/>
    <p:sldId id="372" r:id="rId68"/>
    <p:sldId id="453" r:id="rId69"/>
    <p:sldId id="621" r:id="rId70"/>
    <p:sldId id="454" r:id="rId71"/>
    <p:sldId id="381" r:id="rId72"/>
    <p:sldId id="269" r:id="rId73"/>
    <p:sldId id="268" r:id="rId74"/>
    <p:sldId id="270" r:id="rId75"/>
    <p:sldId id="271" r:id="rId76"/>
    <p:sldId id="272" r:id="rId77"/>
    <p:sldId id="712" r:id="rId78"/>
    <p:sldId id="713" r:id="rId79"/>
    <p:sldId id="670" r:id="rId80"/>
    <p:sldId id="274" r:id="rId81"/>
    <p:sldId id="669" r:id="rId82"/>
    <p:sldId id="273" r:id="rId83"/>
    <p:sldId id="275" r:id="rId84"/>
    <p:sldId id="276" r:id="rId85"/>
    <p:sldId id="278" r:id="rId86"/>
    <p:sldId id="279" r:id="rId87"/>
    <p:sldId id="277" r:id="rId88"/>
    <p:sldId id="280" r:id="rId89"/>
    <p:sldId id="281" r:id="rId90"/>
    <p:sldId id="282" r:id="rId91"/>
    <p:sldId id="283" r:id="rId92"/>
    <p:sldId id="285" r:id="rId93"/>
    <p:sldId id="286" r:id="rId94"/>
    <p:sldId id="714" r:id="rId95"/>
    <p:sldId id="715" r:id="rId96"/>
    <p:sldId id="716" r:id="rId97"/>
    <p:sldId id="287" r:id="rId98"/>
    <p:sldId id="677" r:id="rId99"/>
    <p:sldId id="288" r:id="rId100"/>
    <p:sldId id="720" r:id="rId101"/>
    <p:sldId id="680" r:id="rId102"/>
    <p:sldId id="289" r:id="rId103"/>
    <p:sldId id="291" r:id="rId104"/>
    <p:sldId id="717" r:id="rId105"/>
    <p:sldId id="718" r:id="rId106"/>
    <p:sldId id="600" r:id="rId107"/>
    <p:sldId id="294" r:id="rId108"/>
    <p:sldId id="296" r:id="rId109"/>
    <p:sldId id="297" r:id="rId110"/>
    <p:sldId id="298" r:id="rId111"/>
    <p:sldId id="299" r:id="rId112"/>
    <p:sldId id="301" r:id="rId113"/>
    <p:sldId id="601" r:id="rId114"/>
    <p:sldId id="719" r:id="rId115"/>
    <p:sldId id="304" r:id="rId116"/>
    <p:sldId id="306" r:id="rId117"/>
    <p:sldId id="307" r:id="rId118"/>
    <p:sldId id="608" r:id="rId119"/>
    <p:sldId id="665" r:id="rId120"/>
    <p:sldId id="308" r:id="rId121"/>
    <p:sldId id="310" r:id="rId122"/>
    <p:sldId id="805" r:id="rId123"/>
    <p:sldId id="311" r:id="rId124"/>
    <p:sldId id="312" r:id="rId125"/>
    <p:sldId id="313" r:id="rId126"/>
    <p:sldId id="604" r:id="rId127"/>
    <p:sldId id="721" r:id="rId128"/>
    <p:sldId id="315" r:id="rId129"/>
    <p:sldId id="602" r:id="rId130"/>
    <p:sldId id="722" r:id="rId131"/>
    <p:sldId id="316" r:id="rId132"/>
    <p:sldId id="603" r:id="rId133"/>
    <p:sldId id="317" r:id="rId134"/>
    <p:sldId id="318" r:id="rId135"/>
    <p:sldId id="320" r:id="rId136"/>
    <p:sldId id="605" r:id="rId137"/>
    <p:sldId id="322" r:id="rId138"/>
    <p:sldId id="324" r:id="rId139"/>
    <p:sldId id="329" r:id="rId140"/>
    <p:sldId id="671" r:id="rId141"/>
    <p:sldId id="723" r:id="rId142"/>
    <p:sldId id="330" r:id="rId143"/>
    <p:sldId id="724" r:id="rId144"/>
    <p:sldId id="560" r:id="rId145"/>
    <p:sldId id="561" r:id="rId146"/>
    <p:sldId id="331" r:id="rId147"/>
    <p:sldId id="333" r:id="rId148"/>
    <p:sldId id="725" r:id="rId149"/>
    <p:sldId id="332" r:id="rId150"/>
    <p:sldId id="624" r:id="rId151"/>
    <p:sldId id="539" r:id="rId152"/>
    <p:sldId id="540" r:id="rId153"/>
    <p:sldId id="730" r:id="rId154"/>
    <p:sldId id="625" r:id="rId155"/>
    <p:sldId id="726" r:id="rId156"/>
    <p:sldId id="542" r:id="rId157"/>
    <p:sldId id="335" r:id="rId158"/>
    <p:sldId id="336" r:id="rId159"/>
    <p:sldId id="337" r:id="rId160"/>
    <p:sldId id="728" r:id="rId161"/>
    <p:sldId id="727" r:id="rId162"/>
    <p:sldId id="338" r:id="rId163"/>
    <p:sldId id="729" r:id="rId164"/>
    <p:sldId id="339" r:id="rId165"/>
    <p:sldId id="342" r:id="rId166"/>
    <p:sldId id="343" r:id="rId167"/>
    <p:sldId id="597" r:id="rId168"/>
    <p:sldId id="695" r:id="rId169"/>
    <p:sldId id="816" r:id="rId170"/>
    <p:sldId id="803" r:id="rId171"/>
    <p:sldId id="344" r:id="rId172"/>
    <p:sldId id="345" r:id="rId173"/>
    <p:sldId id="543" r:id="rId174"/>
    <p:sldId id="544" r:id="rId175"/>
    <p:sldId id="546" r:id="rId176"/>
    <p:sldId id="732" r:id="rId177"/>
    <p:sldId id="547" r:id="rId178"/>
    <p:sldId id="550" r:id="rId179"/>
    <p:sldId id="548" r:id="rId180"/>
    <p:sldId id="551" r:id="rId181"/>
    <p:sldId id="552" r:id="rId182"/>
    <p:sldId id="553" r:id="rId183"/>
    <p:sldId id="554" r:id="rId184"/>
    <p:sldId id="349" r:id="rId185"/>
    <p:sldId id="555" r:id="rId186"/>
    <p:sldId id="556" r:id="rId187"/>
    <p:sldId id="557" r:id="rId188"/>
    <p:sldId id="558" r:id="rId189"/>
    <p:sldId id="675" r:id="rId190"/>
    <p:sldId id="384" r:id="rId191"/>
    <p:sldId id="789" r:id="rId192"/>
    <p:sldId id="790" r:id="rId193"/>
    <p:sldId id="793" r:id="rId194"/>
    <p:sldId id="609" r:id="rId195"/>
    <p:sldId id="780" r:id="rId196"/>
    <p:sldId id="781" r:id="rId197"/>
    <p:sldId id="794" r:id="rId198"/>
    <p:sldId id="810" r:id="rId199"/>
    <p:sldId id="811" r:id="rId200"/>
    <p:sldId id="812" r:id="rId201"/>
    <p:sldId id="813" r:id="rId202"/>
    <p:sldId id="465" r:id="rId203"/>
    <p:sldId id="467" r:id="rId204"/>
    <p:sldId id="468" r:id="rId205"/>
    <p:sldId id="814" r:id="rId206"/>
    <p:sldId id="798" r:id="rId207"/>
    <p:sldId id="473" r:id="rId208"/>
    <p:sldId id="474" r:id="rId209"/>
    <p:sldId id="475" r:id="rId210"/>
    <p:sldId id="476" r:id="rId211"/>
    <p:sldId id="799" r:id="rId212"/>
    <p:sldId id="395" r:id="rId213"/>
    <p:sldId id="801" r:id="rId214"/>
    <p:sldId id="397" r:id="rId215"/>
    <p:sldId id="399" r:id="rId216"/>
    <p:sldId id="400" r:id="rId217"/>
    <p:sldId id="630" r:id="rId218"/>
    <p:sldId id="589" r:id="rId219"/>
    <p:sldId id="402" r:id="rId220"/>
    <p:sldId id="743" r:id="rId221"/>
    <p:sldId id="672" r:id="rId222"/>
    <p:sldId id="391" r:id="rId223"/>
    <p:sldId id="744" r:id="rId224"/>
    <p:sldId id="673" r:id="rId225"/>
    <p:sldId id="800" r:id="rId226"/>
    <p:sldId id="408" r:id="rId227"/>
    <p:sldId id="409" r:id="rId228"/>
    <p:sldId id="747" r:id="rId229"/>
    <p:sldId id="410" r:id="rId230"/>
    <p:sldId id="745" r:id="rId231"/>
    <p:sldId id="748" r:id="rId232"/>
    <p:sldId id="749" r:id="rId233"/>
    <p:sldId id="750" r:id="rId234"/>
    <p:sldId id="778" r:id="rId235"/>
    <p:sldId id="411" r:id="rId236"/>
    <p:sldId id="807" r:id="rId237"/>
    <p:sldId id="412" r:id="rId238"/>
    <p:sldId id="413" r:id="rId239"/>
    <p:sldId id="414" r:id="rId240"/>
    <p:sldId id="591" r:id="rId241"/>
    <p:sldId id="666" r:id="rId242"/>
    <p:sldId id="520" r:id="rId243"/>
    <p:sldId id="521" r:id="rId244"/>
    <p:sldId id="802" r:id="rId245"/>
    <p:sldId id="527" r:id="rId246"/>
    <p:sldId id="528" r:id="rId247"/>
    <p:sldId id="523" r:id="rId248"/>
    <p:sldId id="531" r:id="rId249"/>
    <p:sldId id="755" r:id="rId250"/>
    <p:sldId id="519" r:id="rId251"/>
    <p:sldId id="533" r:id="rId252"/>
    <p:sldId id="532" r:id="rId253"/>
    <p:sldId id="687" r:id="rId254"/>
    <p:sldId id="808" r:id="rId255"/>
    <p:sldId id="686" r:id="rId256"/>
    <p:sldId id="258" r:id="rId257"/>
    <p:sldId id="685" r:id="rId258"/>
    <p:sldId id="688" r:id="rId259"/>
    <p:sldId id="634" r:id="rId260"/>
    <p:sldId id="637" r:id="rId261"/>
    <p:sldId id="809" r:id="rId2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senza titolo" id="{2CCC3D3B-4D8E-4A83-9550-E3C1FEE530A8}">
          <p14:sldIdLst/>
        </p14:section>
        <p14:section name="Python" id="{E4472DEB-B9EF-4F36-A0BF-1CC3F3DDFC9F}">
          <p14:sldIdLst>
            <p14:sldId id="256"/>
            <p14:sldId id="446"/>
            <p14:sldId id="448"/>
            <p14:sldId id="447"/>
            <p14:sldId id="697"/>
            <p14:sldId id="815"/>
            <p14:sldId id="818"/>
            <p14:sldId id="817"/>
            <p14:sldId id="819"/>
            <p14:sldId id="820"/>
            <p14:sldId id="440"/>
            <p14:sldId id="449"/>
            <p14:sldId id="450"/>
            <p14:sldId id="746"/>
          </p14:sldIdLst>
        </p14:section>
        <p14:section name="VARIABILI" id="{F0AD8A17-C974-486B-A64D-32526E107027}">
          <p14:sldIdLst>
            <p14:sldId id="692"/>
            <p14:sldId id="693"/>
            <p14:sldId id="451"/>
            <p14:sldId id="694"/>
            <p14:sldId id="596"/>
            <p14:sldId id="452"/>
            <p14:sldId id="667"/>
            <p14:sldId id="696"/>
          </p14:sldIdLst>
        </p14:section>
        <p14:section name="NUMERI" id="{B714FDAD-FD48-4FE5-85AA-32A2467E9873}">
          <p14:sldIdLst>
            <p14:sldId id="441"/>
            <p14:sldId id="442"/>
            <p14:sldId id="455"/>
          </p14:sldIdLst>
        </p14:section>
        <p14:section name="STRINGHE" id="{6F0B779B-B9A3-420A-9937-C05B6BDE7B3B}">
          <p14:sldIdLst>
            <p14:sldId id="456"/>
            <p14:sldId id="457"/>
            <p14:sldId id="674"/>
            <p14:sldId id="259"/>
            <p14:sldId id="821"/>
            <p14:sldId id="260"/>
            <p14:sldId id="262"/>
            <p14:sldId id="622"/>
            <p14:sldId id="791"/>
            <p14:sldId id="623"/>
            <p14:sldId id="698"/>
            <p14:sldId id="701"/>
            <p14:sldId id="702"/>
            <p14:sldId id="704"/>
            <p14:sldId id="703"/>
            <p14:sldId id="705"/>
            <p14:sldId id="699"/>
            <p14:sldId id="700"/>
            <p14:sldId id="806"/>
          </p14:sldIdLst>
        </p14:section>
        <p14:section name="BOOLEANI" id="{80D570F6-A73A-4EF6-8DFC-7E4AF98B6997}">
          <p14:sldIdLst>
            <p14:sldId id="265"/>
          </p14:sldIdLst>
        </p14:section>
        <p14:section name="OPERATORI" id="{532ADBF6-A283-4A69-A639-D7F012AF85CD}">
          <p14:sldIdLst>
            <p14:sldId id="325"/>
            <p14:sldId id="326"/>
            <p14:sldId id="706"/>
            <p14:sldId id="792"/>
            <p14:sldId id="707"/>
            <p14:sldId id="708"/>
            <p14:sldId id="709"/>
            <p14:sldId id="804"/>
          </p14:sldIdLst>
        </p14:section>
        <p14:section name="LISTS" id="{B99A1E34-1A6F-4BD1-84E1-342646D3E9CF}">
          <p14:sldIdLst>
            <p14:sldId id="711"/>
            <p14:sldId id="327"/>
            <p14:sldId id="328"/>
            <p14:sldId id="264"/>
            <p14:sldId id="263"/>
            <p14:sldId id="261"/>
            <p14:sldId id="266"/>
            <p14:sldId id="367"/>
            <p14:sldId id="368"/>
            <p14:sldId id="369"/>
            <p14:sldId id="370"/>
            <p14:sldId id="371"/>
            <p14:sldId id="372"/>
            <p14:sldId id="453"/>
            <p14:sldId id="621"/>
            <p14:sldId id="454"/>
            <p14:sldId id="381"/>
            <p14:sldId id="269"/>
            <p14:sldId id="268"/>
          </p14:sldIdLst>
        </p14:section>
        <p14:section name="TUPLES" id="{62314D1D-1139-4D87-A9D7-0464EF290DAE}">
          <p14:sldIdLst>
            <p14:sldId id="270"/>
            <p14:sldId id="271"/>
            <p14:sldId id="272"/>
            <p14:sldId id="712"/>
            <p14:sldId id="713"/>
            <p14:sldId id="670"/>
            <p14:sldId id="274"/>
            <p14:sldId id="669"/>
            <p14:sldId id="273"/>
          </p14:sldIdLst>
        </p14:section>
        <p14:section name="SETS" id="{FEC78EEE-0A65-45E6-997C-6985DDCA0FAE}">
          <p14:sldIdLst>
            <p14:sldId id="275"/>
            <p14:sldId id="276"/>
            <p14:sldId id="278"/>
            <p14:sldId id="279"/>
            <p14:sldId id="277"/>
            <p14:sldId id="280"/>
            <p14:sldId id="281"/>
            <p14:sldId id="282"/>
            <p14:sldId id="283"/>
            <p14:sldId id="285"/>
            <p14:sldId id="286"/>
            <p14:sldId id="714"/>
            <p14:sldId id="715"/>
            <p14:sldId id="716"/>
            <p14:sldId id="287"/>
          </p14:sldIdLst>
        </p14:section>
        <p14:section name="DICTIONARIES" id="{162577D5-3343-44D1-A98D-357056ABF705}">
          <p14:sldIdLst>
            <p14:sldId id="677"/>
            <p14:sldId id="288"/>
            <p14:sldId id="720"/>
            <p14:sldId id="680"/>
            <p14:sldId id="289"/>
            <p14:sldId id="291"/>
            <p14:sldId id="717"/>
            <p14:sldId id="718"/>
            <p14:sldId id="600"/>
            <p14:sldId id="294"/>
            <p14:sldId id="296"/>
            <p14:sldId id="297"/>
            <p14:sldId id="298"/>
            <p14:sldId id="299"/>
            <p14:sldId id="301"/>
            <p14:sldId id="601"/>
            <p14:sldId id="719"/>
            <p14:sldId id="304"/>
            <p14:sldId id="306"/>
            <p14:sldId id="307"/>
            <p14:sldId id="608"/>
            <p14:sldId id="665"/>
            <p14:sldId id="308"/>
            <p14:sldId id="310"/>
            <p14:sldId id="805"/>
          </p14:sldIdLst>
        </p14:section>
        <p14:section name="IF...ELSE" id="{1C90FA8A-6460-422B-A0F8-59509261C8EC}">
          <p14:sldIdLst>
            <p14:sldId id="311"/>
            <p14:sldId id="312"/>
            <p14:sldId id="313"/>
            <p14:sldId id="604"/>
            <p14:sldId id="721"/>
            <p14:sldId id="315"/>
            <p14:sldId id="602"/>
            <p14:sldId id="722"/>
            <p14:sldId id="316"/>
            <p14:sldId id="603"/>
            <p14:sldId id="317"/>
            <p14:sldId id="318"/>
            <p14:sldId id="320"/>
          </p14:sldIdLst>
        </p14:section>
        <p14:section name="CICLO WHILE" id="{2F8C7351-C105-49A5-884A-CFE49422E9B4}">
          <p14:sldIdLst>
            <p14:sldId id="605"/>
            <p14:sldId id="322"/>
            <p14:sldId id="324"/>
            <p14:sldId id="329"/>
            <p14:sldId id="671"/>
            <p14:sldId id="723"/>
            <p14:sldId id="330"/>
            <p14:sldId id="724"/>
          </p14:sldIdLst>
        </p14:section>
        <p14:section name="CICLO FOR" id="{31F6F445-0245-4984-AEB3-04FF4FD778BA}">
          <p14:sldIdLst>
            <p14:sldId id="560"/>
            <p14:sldId id="561"/>
            <p14:sldId id="331"/>
            <p14:sldId id="333"/>
            <p14:sldId id="725"/>
            <p14:sldId id="332"/>
            <p14:sldId id="624"/>
            <p14:sldId id="539"/>
            <p14:sldId id="540"/>
          </p14:sldIdLst>
        </p14:section>
        <p14:section name="FUNZIONI" id="{36CF88AD-AA52-4F6A-87D4-0903285976BA}">
          <p14:sldIdLst>
            <p14:sldId id="730"/>
            <p14:sldId id="625"/>
            <p14:sldId id="726"/>
            <p14:sldId id="542"/>
            <p14:sldId id="335"/>
            <p14:sldId id="336"/>
            <p14:sldId id="337"/>
            <p14:sldId id="728"/>
            <p14:sldId id="727"/>
            <p14:sldId id="338"/>
            <p14:sldId id="729"/>
            <p14:sldId id="339"/>
            <p14:sldId id="342"/>
            <p14:sldId id="343"/>
            <p14:sldId id="597"/>
            <p14:sldId id="695"/>
            <p14:sldId id="816"/>
            <p14:sldId id="803"/>
            <p14:sldId id="344"/>
            <p14:sldId id="345"/>
            <p14:sldId id="543"/>
            <p14:sldId id="544"/>
            <p14:sldId id="546"/>
          </p14:sldIdLst>
        </p14:section>
        <p14:section name="CLASSI E OGGETTI" id="{F3820012-565B-4109-A431-8A4591D374F5}">
          <p14:sldIdLst>
            <p14:sldId id="732"/>
            <p14:sldId id="547"/>
            <p14:sldId id="550"/>
            <p14:sldId id="548"/>
            <p14:sldId id="551"/>
            <p14:sldId id="552"/>
            <p14:sldId id="553"/>
            <p14:sldId id="554"/>
            <p14:sldId id="349"/>
            <p14:sldId id="555"/>
            <p14:sldId id="556"/>
            <p14:sldId id="557"/>
            <p14:sldId id="558"/>
            <p14:sldId id="675"/>
            <p14:sldId id="384"/>
            <p14:sldId id="789"/>
            <p14:sldId id="790"/>
            <p14:sldId id="793"/>
            <p14:sldId id="609"/>
          </p14:sldIdLst>
        </p14:section>
        <p14:section name="F-STRING" id="{3957601D-F64E-4FBB-8731-ECB591F2BA87}">
          <p14:sldIdLst>
            <p14:sldId id="780"/>
            <p14:sldId id="781"/>
            <p14:sldId id="794"/>
          </p14:sldIdLst>
        </p14:section>
        <p14:section name="MODULI" id="{0326ADA6-5E2C-4291-9CC8-BD585F9DE582}">
          <p14:sldIdLst>
            <p14:sldId id="810"/>
            <p14:sldId id="811"/>
            <p14:sldId id="812"/>
            <p14:sldId id="813"/>
          </p14:sldIdLst>
        </p14:section>
        <p14:section name="DATETIME" id="{016A5165-D0E6-44D5-957C-386826D0ABBC}">
          <p14:sldIdLst>
            <p14:sldId id="465"/>
            <p14:sldId id="467"/>
            <p14:sldId id="468"/>
            <p14:sldId id="814"/>
            <p14:sldId id="798"/>
          </p14:sldIdLst>
        </p14:section>
        <p14:section name="MATH MODULE" id="{DBCF8F8D-D8E2-4DC3-9235-9B4B8D40E231}">
          <p14:sldIdLst>
            <p14:sldId id="473"/>
            <p14:sldId id="474"/>
            <p14:sldId id="475"/>
            <p14:sldId id="476"/>
            <p14:sldId id="799"/>
          </p14:sldIdLst>
        </p14:section>
        <p14:section name="PIP - PACKAGE MANAGER" id="{C03E75FA-650C-4A2C-93BB-7C626622B739}">
          <p14:sldIdLst>
            <p14:sldId id="395"/>
            <p14:sldId id="801"/>
            <p14:sldId id="397"/>
            <p14:sldId id="399"/>
            <p14:sldId id="400"/>
            <p14:sldId id="630"/>
            <p14:sldId id="589"/>
            <p14:sldId id="402"/>
          </p14:sldIdLst>
        </p14:section>
        <p14:section name="TRY---EXCEPT" id="{A44C68EE-71FB-44FB-8AE8-9B373D1CB293}">
          <p14:sldIdLst>
            <p14:sldId id="743"/>
            <p14:sldId id="672"/>
            <p14:sldId id="391"/>
            <p14:sldId id="744"/>
            <p14:sldId id="673"/>
            <p14:sldId id="800"/>
          </p14:sldIdLst>
        </p14:section>
        <p14:section name="USER INPUT" id="{9CE6AFEB-BD02-4FEF-99AE-D1306C95CADC}">
          <p14:sldIdLst>
            <p14:sldId id="408"/>
            <p14:sldId id="409"/>
          </p14:sldIdLst>
        </p14:section>
        <p14:section name="FILE HANDLING" id="{B2674B5E-C648-4D68-8FFA-FB83650B5D3B}">
          <p14:sldIdLst>
            <p14:sldId id="747"/>
            <p14:sldId id="410"/>
            <p14:sldId id="745"/>
            <p14:sldId id="748"/>
            <p14:sldId id="749"/>
            <p14:sldId id="750"/>
            <p14:sldId id="778"/>
            <p14:sldId id="411"/>
            <p14:sldId id="807"/>
            <p14:sldId id="412"/>
            <p14:sldId id="413"/>
          </p14:sldIdLst>
        </p14:section>
        <p14:section name="MYSQL" id="{4B9061BF-091A-4C50-B558-EBF0BF66605C}">
          <p14:sldIdLst>
            <p14:sldId id="414"/>
            <p14:sldId id="591"/>
            <p14:sldId id="666"/>
            <p14:sldId id="520"/>
            <p14:sldId id="521"/>
            <p14:sldId id="802"/>
            <p14:sldId id="527"/>
            <p14:sldId id="528"/>
            <p14:sldId id="523"/>
            <p14:sldId id="531"/>
            <p14:sldId id="755"/>
            <p14:sldId id="519"/>
            <p14:sldId id="533"/>
            <p14:sldId id="532"/>
            <p14:sldId id="687"/>
            <p14:sldId id="808"/>
            <p14:sldId id="686"/>
            <p14:sldId id="258"/>
            <p14:sldId id="685"/>
            <p14:sldId id="688"/>
            <p14:sldId id="634"/>
            <p14:sldId id="637"/>
            <p14:sldId id="80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C8"/>
    <a:srgbClr val="E072C8"/>
    <a:srgbClr val="D543B6"/>
    <a:srgbClr val="FF5050"/>
    <a:srgbClr val="FF6600"/>
    <a:srgbClr val="FF3300"/>
    <a:srgbClr val="0000CD"/>
    <a:srgbClr val="393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4B1156A-380E-4F78-BDF5-A606A8083BF9}" styleName="Stile medio 4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929F9F4-4A8F-4326-A1B4-22849713DDAB}" styleName="Stile scuro 1 - Colore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Stile scuro 2 - Colore 1/Color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Stile 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27102A9-8310-4765-A935-A1911B00CA55}" styleName="Stile chiaro 1 - Color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Stile chiaro 1 - Color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57" autoAdjust="0"/>
    <p:restoredTop sz="96064" autoAdjust="0"/>
  </p:normalViewPr>
  <p:slideViewPr>
    <p:cSldViewPr snapToGrid="0">
      <p:cViewPr varScale="1">
        <p:scale>
          <a:sx n="109" d="100"/>
          <a:sy n="109" d="100"/>
        </p:scale>
        <p:origin x="846"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notesMaster" Target="notesMasters/notesMaster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presProps" Target="pres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viewProps" Target="viewProps.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theme" Target="theme/theme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tableStyles" Target="tableStyles.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8B00B7-25DE-45BB-B7BD-2AAFCBAC1CE4}"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34414290-6C3D-4CC9-B46A-5AB5A6A2311E}">
      <dgm:prSet/>
      <dgm:spPr/>
      <dgm:t>
        <a:bodyPr/>
        <a:lstStyle/>
        <a:p>
          <a:r>
            <a:rPr lang="it-IT" b="1" u="sng" dirty="0"/>
            <a:t>pop</a:t>
          </a:r>
          <a:r>
            <a:rPr lang="it-IT" b="1" dirty="0"/>
            <a:t>() </a:t>
          </a:r>
          <a:r>
            <a:rPr lang="it-IT" dirty="0"/>
            <a:t>: rimuove l’elemento con la chiave specificata</a:t>
          </a:r>
          <a:br>
            <a:rPr lang="it-IT" dirty="0"/>
          </a:br>
          <a:endParaRPr lang="en-US" dirty="0"/>
        </a:p>
      </dgm:t>
    </dgm:pt>
    <dgm:pt modelId="{053C5351-3DAF-4AE6-9177-C35C0AA21EF8}" type="parTrans" cxnId="{9C3368BF-1CD7-442F-9E18-3FAD13EF9E1D}">
      <dgm:prSet/>
      <dgm:spPr/>
      <dgm:t>
        <a:bodyPr/>
        <a:lstStyle/>
        <a:p>
          <a:endParaRPr lang="en-US"/>
        </a:p>
      </dgm:t>
    </dgm:pt>
    <dgm:pt modelId="{1A8B1E15-B2C2-4AE6-9474-FE6932DE5C0B}" type="sibTrans" cxnId="{9C3368BF-1CD7-442F-9E18-3FAD13EF9E1D}">
      <dgm:prSet/>
      <dgm:spPr/>
      <dgm:t>
        <a:bodyPr/>
        <a:lstStyle/>
        <a:p>
          <a:endParaRPr lang="en-US"/>
        </a:p>
      </dgm:t>
    </dgm:pt>
    <dgm:pt modelId="{DA5A09A9-9616-4755-A9DF-D3A19F355310}">
      <dgm:prSet/>
      <dgm:spPr/>
      <dgm:t>
        <a:bodyPr/>
        <a:lstStyle/>
        <a:p>
          <a:r>
            <a:rPr lang="it-IT" b="1" u="sng" dirty="0" err="1"/>
            <a:t>popitem</a:t>
          </a:r>
          <a:r>
            <a:rPr lang="it-IT" b="1" dirty="0"/>
            <a:t>()</a:t>
          </a:r>
          <a:r>
            <a:rPr lang="it-IT" dirty="0"/>
            <a:t>: rimuove l’ultimo elemento inserito</a:t>
          </a:r>
          <a:br>
            <a:rPr lang="it-IT" dirty="0"/>
          </a:br>
          <a:endParaRPr lang="en-US" dirty="0"/>
        </a:p>
      </dgm:t>
    </dgm:pt>
    <dgm:pt modelId="{DA133449-E485-44E1-A495-34F677B746FF}" type="parTrans" cxnId="{EFAF2180-36D4-4938-BB10-98450F788954}">
      <dgm:prSet/>
      <dgm:spPr/>
      <dgm:t>
        <a:bodyPr/>
        <a:lstStyle/>
        <a:p>
          <a:endParaRPr lang="en-US"/>
        </a:p>
      </dgm:t>
    </dgm:pt>
    <dgm:pt modelId="{1E596DE2-5005-41B4-BF6A-5ED3A62FA4AB}" type="sibTrans" cxnId="{EFAF2180-36D4-4938-BB10-98450F788954}">
      <dgm:prSet/>
      <dgm:spPr/>
      <dgm:t>
        <a:bodyPr/>
        <a:lstStyle/>
        <a:p>
          <a:endParaRPr lang="en-US"/>
        </a:p>
      </dgm:t>
    </dgm:pt>
    <dgm:pt modelId="{588AF1F3-B434-4635-93C2-5608A7DFE466}">
      <dgm:prSet/>
      <dgm:spPr/>
      <dgm:t>
        <a:bodyPr/>
        <a:lstStyle/>
        <a:p>
          <a:r>
            <a:rPr lang="it-IT" b="1" u="sng" dirty="0"/>
            <a:t>Keyword «del»</a:t>
          </a:r>
          <a:r>
            <a:rPr lang="it-IT" b="1" u="none" dirty="0"/>
            <a:t>: </a:t>
          </a:r>
          <a:r>
            <a:rPr lang="it-IT" dirty="0"/>
            <a:t>rimuove l’elemento con una chiave specifica o l’intero </a:t>
          </a:r>
          <a:r>
            <a:rPr lang="it-IT" dirty="0" err="1"/>
            <a:t>dictionary</a:t>
          </a:r>
          <a:br>
            <a:rPr lang="it-IT" dirty="0"/>
          </a:br>
          <a:endParaRPr lang="en-US" dirty="0"/>
        </a:p>
      </dgm:t>
    </dgm:pt>
    <dgm:pt modelId="{A2005F42-98C8-400D-87D8-E20FCC7A659B}" type="parTrans" cxnId="{36544FE1-7DF0-4C20-B8DB-9F5657458880}">
      <dgm:prSet/>
      <dgm:spPr/>
      <dgm:t>
        <a:bodyPr/>
        <a:lstStyle/>
        <a:p>
          <a:endParaRPr lang="en-US"/>
        </a:p>
      </dgm:t>
    </dgm:pt>
    <dgm:pt modelId="{B90C284B-E94B-4278-94CA-BA8E5BC19B9E}" type="sibTrans" cxnId="{36544FE1-7DF0-4C20-B8DB-9F5657458880}">
      <dgm:prSet/>
      <dgm:spPr/>
      <dgm:t>
        <a:bodyPr/>
        <a:lstStyle/>
        <a:p>
          <a:endParaRPr lang="en-US"/>
        </a:p>
      </dgm:t>
    </dgm:pt>
    <dgm:pt modelId="{F16C2DD8-0B65-400A-A425-2125229EEED9}">
      <dgm:prSet/>
      <dgm:spPr/>
      <dgm:t>
        <a:bodyPr/>
        <a:lstStyle/>
        <a:p>
          <a:r>
            <a:rPr lang="it-IT" b="1" u="sng" dirty="0"/>
            <a:t>clear</a:t>
          </a:r>
          <a:r>
            <a:rPr lang="it-IT" dirty="0"/>
            <a:t> (): rimuove il contenuto del </a:t>
          </a:r>
          <a:r>
            <a:rPr lang="it-IT" dirty="0" err="1"/>
            <a:t>dictionary</a:t>
          </a:r>
          <a:r>
            <a:rPr lang="it-IT" dirty="0"/>
            <a:t>. </a:t>
          </a:r>
          <a:endParaRPr lang="en-US" dirty="0"/>
        </a:p>
      </dgm:t>
    </dgm:pt>
    <dgm:pt modelId="{649F54BB-3604-4CA4-AD87-8BD314C4A179}" type="parTrans" cxnId="{D423BDC5-0291-4F92-8996-DAC8407A4BE2}">
      <dgm:prSet/>
      <dgm:spPr/>
      <dgm:t>
        <a:bodyPr/>
        <a:lstStyle/>
        <a:p>
          <a:endParaRPr lang="en-US"/>
        </a:p>
      </dgm:t>
    </dgm:pt>
    <dgm:pt modelId="{4EF6074F-69BA-4B5A-930A-BB0794883DAA}" type="sibTrans" cxnId="{D423BDC5-0291-4F92-8996-DAC8407A4BE2}">
      <dgm:prSet/>
      <dgm:spPr/>
      <dgm:t>
        <a:bodyPr/>
        <a:lstStyle/>
        <a:p>
          <a:endParaRPr lang="en-US"/>
        </a:p>
      </dgm:t>
    </dgm:pt>
    <dgm:pt modelId="{ED0928FF-CA82-482F-A424-A2FE77638FDF}" type="pres">
      <dgm:prSet presAssocID="{3B8B00B7-25DE-45BB-B7BD-2AAFCBAC1CE4}" presName="diagram" presStyleCnt="0">
        <dgm:presLayoutVars>
          <dgm:dir/>
          <dgm:resizeHandles val="exact"/>
        </dgm:presLayoutVars>
      </dgm:prSet>
      <dgm:spPr/>
    </dgm:pt>
    <dgm:pt modelId="{74F2755D-B034-42CA-91E1-1428B46D778A}" type="pres">
      <dgm:prSet presAssocID="{34414290-6C3D-4CC9-B46A-5AB5A6A2311E}" presName="node" presStyleLbl="node1" presStyleIdx="0" presStyleCnt="4">
        <dgm:presLayoutVars>
          <dgm:bulletEnabled val="1"/>
        </dgm:presLayoutVars>
      </dgm:prSet>
      <dgm:spPr/>
    </dgm:pt>
    <dgm:pt modelId="{4C79DE87-88CD-4353-8A91-BD829731F55E}" type="pres">
      <dgm:prSet presAssocID="{1A8B1E15-B2C2-4AE6-9474-FE6932DE5C0B}" presName="sibTrans" presStyleCnt="0"/>
      <dgm:spPr/>
    </dgm:pt>
    <dgm:pt modelId="{C353552C-6ADF-427C-BF4E-807E810BE93A}" type="pres">
      <dgm:prSet presAssocID="{DA5A09A9-9616-4755-A9DF-D3A19F355310}" presName="node" presStyleLbl="node1" presStyleIdx="1" presStyleCnt="4">
        <dgm:presLayoutVars>
          <dgm:bulletEnabled val="1"/>
        </dgm:presLayoutVars>
      </dgm:prSet>
      <dgm:spPr/>
    </dgm:pt>
    <dgm:pt modelId="{9B86E1FB-1EB4-41A3-817D-9B0FF585A569}" type="pres">
      <dgm:prSet presAssocID="{1E596DE2-5005-41B4-BF6A-5ED3A62FA4AB}" presName="sibTrans" presStyleCnt="0"/>
      <dgm:spPr/>
    </dgm:pt>
    <dgm:pt modelId="{10C75A16-BE5B-48B1-A9E4-D126221F2D48}" type="pres">
      <dgm:prSet presAssocID="{588AF1F3-B434-4635-93C2-5608A7DFE466}" presName="node" presStyleLbl="node1" presStyleIdx="2" presStyleCnt="4">
        <dgm:presLayoutVars>
          <dgm:bulletEnabled val="1"/>
        </dgm:presLayoutVars>
      </dgm:prSet>
      <dgm:spPr/>
    </dgm:pt>
    <dgm:pt modelId="{EAEFA35F-78DC-4A9D-B7BE-342A8F2F66B9}" type="pres">
      <dgm:prSet presAssocID="{B90C284B-E94B-4278-94CA-BA8E5BC19B9E}" presName="sibTrans" presStyleCnt="0"/>
      <dgm:spPr/>
    </dgm:pt>
    <dgm:pt modelId="{F1003FD0-B1F5-44FB-8FF7-3DE650EA54C2}" type="pres">
      <dgm:prSet presAssocID="{F16C2DD8-0B65-400A-A425-2125229EEED9}" presName="node" presStyleLbl="node1" presStyleIdx="3" presStyleCnt="4">
        <dgm:presLayoutVars>
          <dgm:bulletEnabled val="1"/>
        </dgm:presLayoutVars>
      </dgm:prSet>
      <dgm:spPr/>
    </dgm:pt>
  </dgm:ptLst>
  <dgm:cxnLst>
    <dgm:cxn modelId="{1DC8E503-1FA5-426C-8DC4-620D8E1F9823}" type="presOf" srcId="{588AF1F3-B434-4635-93C2-5608A7DFE466}" destId="{10C75A16-BE5B-48B1-A9E4-D126221F2D48}" srcOrd="0" destOrd="0" presId="urn:microsoft.com/office/officeart/2005/8/layout/default"/>
    <dgm:cxn modelId="{5E14CB1A-D2BB-495A-B0C1-92AA5F970E0E}" type="presOf" srcId="{3B8B00B7-25DE-45BB-B7BD-2AAFCBAC1CE4}" destId="{ED0928FF-CA82-482F-A424-A2FE77638FDF}" srcOrd="0" destOrd="0" presId="urn:microsoft.com/office/officeart/2005/8/layout/default"/>
    <dgm:cxn modelId="{078DFC72-FF29-4A7D-B230-91FDC0E9CEF0}" type="presOf" srcId="{34414290-6C3D-4CC9-B46A-5AB5A6A2311E}" destId="{74F2755D-B034-42CA-91E1-1428B46D778A}" srcOrd="0" destOrd="0" presId="urn:microsoft.com/office/officeart/2005/8/layout/default"/>
    <dgm:cxn modelId="{EFAF2180-36D4-4938-BB10-98450F788954}" srcId="{3B8B00B7-25DE-45BB-B7BD-2AAFCBAC1CE4}" destId="{DA5A09A9-9616-4755-A9DF-D3A19F355310}" srcOrd="1" destOrd="0" parTransId="{DA133449-E485-44E1-A495-34F677B746FF}" sibTransId="{1E596DE2-5005-41B4-BF6A-5ED3A62FA4AB}"/>
    <dgm:cxn modelId="{9C3368BF-1CD7-442F-9E18-3FAD13EF9E1D}" srcId="{3B8B00B7-25DE-45BB-B7BD-2AAFCBAC1CE4}" destId="{34414290-6C3D-4CC9-B46A-5AB5A6A2311E}" srcOrd="0" destOrd="0" parTransId="{053C5351-3DAF-4AE6-9177-C35C0AA21EF8}" sibTransId="{1A8B1E15-B2C2-4AE6-9474-FE6932DE5C0B}"/>
    <dgm:cxn modelId="{D423BDC5-0291-4F92-8996-DAC8407A4BE2}" srcId="{3B8B00B7-25DE-45BB-B7BD-2AAFCBAC1CE4}" destId="{F16C2DD8-0B65-400A-A425-2125229EEED9}" srcOrd="3" destOrd="0" parTransId="{649F54BB-3604-4CA4-AD87-8BD314C4A179}" sibTransId="{4EF6074F-69BA-4B5A-930A-BB0794883DAA}"/>
    <dgm:cxn modelId="{ACFA53DB-752F-48B3-A6F4-C3264F885EC0}" type="presOf" srcId="{DA5A09A9-9616-4755-A9DF-D3A19F355310}" destId="{C353552C-6ADF-427C-BF4E-807E810BE93A}" srcOrd="0" destOrd="0" presId="urn:microsoft.com/office/officeart/2005/8/layout/default"/>
    <dgm:cxn modelId="{36544FE1-7DF0-4C20-B8DB-9F5657458880}" srcId="{3B8B00B7-25DE-45BB-B7BD-2AAFCBAC1CE4}" destId="{588AF1F3-B434-4635-93C2-5608A7DFE466}" srcOrd="2" destOrd="0" parTransId="{A2005F42-98C8-400D-87D8-E20FCC7A659B}" sibTransId="{B90C284B-E94B-4278-94CA-BA8E5BC19B9E}"/>
    <dgm:cxn modelId="{E5F9DFE2-CF76-440E-A336-4C2CE26FED1A}" type="presOf" srcId="{F16C2DD8-0B65-400A-A425-2125229EEED9}" destId="{F1003FD0-B1F5-44FB-8FF7-3DE650EA54C2}" srcOrd="0" destOrd="0" presId="urn:microsoft.com/office/officeart/2005/8/layout/default"/>
    <dgm:cxn modelId="{78333436-2CE2-41D2-A980-0D0D7C25B243}" type="presParOf" srcId="{ED0928FF-CA82-482F-A424-A2FE77638FDF}" destId="{74F2755D-B034-42CA-91E1-1428B46D778A}" srcOrd="0" destOrd="0" presId="urn:microsoft.com/office/officeart/2005/8/layout/default"/>
    <dgm:cxn modelId="{1E3042EC-4162-4A4A-92AA-F967D6D5BC6C}" type="presParOf" srcId="{ED0928FF-CA82-482F-A424-A2FE77638FDF}" destId="{4C79DE87-88CD-4353-8A91-BD829731F55E}" srcOrd="1" destOrd="0" presId="urn:microsoft.com/office/officeart/2005/8/layout/default"/>
    <dgm:cxn modelId="{3A0D6ED6-07CC-4CF0-A7A5-29888ACF7DF0}" type="presParOf" srcId="{ED0928FF-CA82-482F-A424-A2FE77638FDF}" destId="{C353552C-6ADF-427C-BF4E-807E810BE93A}" srcOrd="2" destOrd="0" presId="urn:microsoft.com/office/officeart/2005/8/layout/default"/>
    <dgm:cxn modelId="{4F560267-8A3D-4038-9E6B-6B4AF74AE167}" type="presParOf" srcId="{ED0928FF-CA82-482F-A424-A2FE77638FDF}" destId="{9B86E1FB-1EB4-41A3-817D-9B0FF585A569}" srcOrd="3" destOrd="0" presId="urn:microsoft.com/office/officeart/2005/8/layout/default"/>
    <dgm:cxn modelId="{8C59C83A-8250-481A-A6A0-341ADF9669B7}" type="presParOf" srcId="{ED0928FF-CA82-482F-A424-A2FE77638FDF}" destId="{10C75A16-BE5B-48B1-A9E4-D126221F2D48}" srcOrd="4" destOrd="0" presId="urn:microsoft.com/office/officeart/2005/8/layout/default"/>
    <dgm:cxn modelId="{98078891-1956-4C62-A6F9-1AA85A7F5A5F}" type="presParOf" srcId="{ED0928FF-CA82-482F-A424-A2FE77638FDF}" destId="{EAEFA35F-78DC-4A9D-B7BE-342A8F2F66B9}" srcOrd="5" destOrd="0" presId="urn:microsoft.com/office/officeart/2005/8/layout/default"/>
    <dgm:cxn modelId="{6C5D869A-FF76-4590-ACC3-A260F3D32E70}" type="presParOf" srcId="{ED0928FF-CA82-482F-A424-A2FE77638FDF}" destId="{F1003FD0-B1F5-44FB-8FF7-3DE650EA54C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2755D-B034-42CA-91E1-1428B46D778A}">
      <dsp:nvSpPr>
        <dsp:cNvPr id="0" name=""/>
        <dsp:cNvSpPr/>
      </dsp:nvSpPr>
      <dsp:spPr>
        <a:xfrm>
          <a:off x="789" y="640236"/>
          <a:ext cx="3080741" cy="1848445"/>
        </a:xfrm>
        <a:prstGeom prst="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pop</a:t>
          </a:r>
          <a:r>
            <a:rPr lang="it-IT" sz="2300" b="1" kern="1200" dirty="0"/>
            <a:t>() </a:t>
          </a:r>
          <a:r>
            <a:rPr lang="it-IT" sz="2300" kern="1200" dirty="0"/>
            <a:t>: rimuove l’elemento con la chiave specificata</a:t>
          </a:r>
          <a:br>
            <a:rPr lang="it-IT" sz="2300" kern="1200" dirty="0"/>
          </a:br>
          <a:endParaRPr lang="en-US" sz="2300" kern="1200" dirty="0"/>
        </a:p>
      </dsp:txBody>
      <dsp:txXfrm>
        <a:off x="789" y="640236"/>
        <a:ext cx="3080741" cy="1848445"/>
      </dsp:txXfrm>
    </dsp:sp>
    <dsp:sp modelId="{C353552C-6ADF-427C-BF4E-807E810BE93A}">
      <dsp:nvSpPr>
        <dsp:cNvPr id="0" name=""/>
        <dsp:cNvSpPr/>
      </dsp:nvSpPr>
      <dsp:spPr>
        <a:xfrm>
          <a:off x="3389606" y="640236"/>
          <a:ext cx="3080741" cy="1848445"/>
        </a:xfrm>
        <a:prstGeom prst="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0000"/>
                <a:lumMod val="100000"/>
              </a:schemeClr>
            </a:gs>
            <a:gs pos="100000">
              <a:schemeClr val="accent3">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err="1"/>
            <a:t>popitem</a:t>
          </a:r>
          <a:r>
            <a:rPr lang="it-IT" sz="2300" b="1" kern="1200" dirty="0"/>
            <a:t>()</a:t>
          </a:r>
          <a:r>
            <a:rPr lang="it-IT" sz="2300" kern="1200" dirty="0"/>
            <a:t>: rimuove l’ultimo elemento inserito</a:t>
          </a:r>
          <a:br>
            <a:rPr lang="it-IT" sz="2300" kern="1200" dirty="0"/>
          </a:br>
          <a:endParaRPr lang="en-US" sz="2300" kern="1200" dirty="0"/>
        </a:p>
      </dsp:txBody>
      <dsp:txXfrm>
        <a:off x="3389606" y="640236"/>
        <a:ext cx="3080741" cy="1848445"/>
      </dsp:txXfrm>
    </dsp:sp>
    <dsp:sp modelId="{10C75A16-BE5B-48B1-A9E4-D126221F2D48}">
      <dsp:nvSpPr>
        <dsp:cNvPr id="0" name=""/>
        <dsp:cNvSpPr/>
      </dsp:nvSpPr>
      <dsp:spPr>
        <a:xfrm>
          <a:off x="789" y="2796756"/>
          <a:ext cx="3080741" cy="1848445"/>
        </a:xfrm>
        <a:prstGeom prst="rect">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0000"/>
                <a:lumMod val="100000"/>
              </a:schemeClr>
            </a:gs>
            <a:gs pos="100000">
              <a:schemeClr val="accent4">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Keyword «del»</a:t>
          </a:r>
          <a:r>
            <a:rPr lang="it-IT" sz="2300" b="1" u="none" kern="1200" dirty="0"/>
            <a:t>: </a:t>
          </a:r>
          <a:r>
            <a:rPr lang="it-IT" sz="2300" kern="1200" dirty="0"/>
            <a:t>rimuove l’elemento con una chiave specifica o l’intero </a:t>
          </a:r>
          <a:r>
            <a:rPr lang="it-IT" sz="2300" kern="1200" dirty="0" err="1"/>
            <a:t>dictionary</a:t>
          </a:r>
          <a:br>
            <a:rPr lang="it-IT" sz="2300" kern="1200" dirty="0"/>
          </a:br>
          <a:endParaRPr lang="en-US" sz="2300" kern="1200" dirty="0"/>
        </a:p>
      </dsp:txBody>
      <dsp:txXfrm>
        <a:off x="789" y="2796756"/>
        <a:ext cx="3080741" cy="1848445"/>
      </dsp:txXfrm>
    </dsp:sp>
    <dsp:sp modelId="{F1003FD0-B1F5-44FB-8FF7-3DE650EA54C2}">
      <dsp:nvSpPr>
        <dsp:cNvPr id="0" name=""/>
        <dsp:cNvSpPr/>
      </dsp:nvSpPr>
      <dsp:spPr>
        <a:xfrm>
          <a:off x="3389606" y="2796756"/>
          <a:ext cx="3080741" cy="1848445"/>
        </a:xfrm>
        <a:prstGeom prst="rect">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0000"/>
                <a:lumMod val="100000"/>
              </a:schemeClr>
            </a:gs>
            <a:gs pos="100000">
              <a:schemeClr val="accent5">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clear</a:t>
          </a:r>
          <a:r>
            <a:rPr lang="it-IT" sz="2300" kern="1200" dirty="0"/>
            <a:t> (): rimuove il contenuto del </a:t>
          </a:r>
          <a:r>
            <a:rPr lang="it-IT" sz="2300" kern="1200" dirty="0" err="1"/>
            <a:t>dictionary</a:t>
          </a:r>
          <a:r>
            <a:rPr lang="it-IT" sz="2300" kern="1200" dirty="0"/>
            <a:t>. </a:t>
          </a:r>
          <a:endParaRPr lang="en-US" sz="2300" kern="1200" dirty="0"/>
        </a:p>
      </dsp:txBody>
      <dsp:txXfrm>
        <a:off x="3389606" y="2796756"/>
        <a:ext cx="3080741" cy="184844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7E6A58-2411-465F-B2A8-4AEFE2FBAB3F}" type="datetimeFigureOut">
              <a:rPr lang="it-IT" smtClean="0"/>
              <a:t>23/09/2022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5DB17-7A17-4270-8A29-79D7AC07DA39}" type="slidenum">
              <a:rPr lang="it-IT" smtClean="0"/>
              <a:t>‹N›</a:t>
            </a:fld>
            <a:endParaRPr lang="it-IT"/>
          </a:p>
        </p:txBody>
      </p:sp>
    </p:spTree>
    <p:extLst>
      <p:ext uri="{BB962C8B-B14F-4D97-AF65-F5344CB8AC3E}">
        <p14:creationId xmlns:p14="http://schemas.microsoft.com/office/powerpoint/2010/main" val="874508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129</a:t>
            </a:fld>
            <a:endParaRPr lang="it-IT"/>
          </a:p>
        </p:txBody>
      </p:sp>
    </p:spTree>
    <p:extLst>
      <p:ext uri="{BB962C8B-B14F-4D97-AF65-F5344CB8AC3E}">
        <p14:creationId xmlns:p14="http://schemas.microsoft.com/office/powerpoint/2010/main" val="4236589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147</a:t>
            </a:fld>
            <a:endParaRPr lang="it-IT"/>
          </a:p>
        </p:txBody>
      </p:sp>
    </p:spTree>
    <p:extLst>
      <p:ext uri="{BB962C8B-B14F-4D97-AF65-F5344CB8AC3E}">
        <p14:creationId xmlns:p14="http://schemas.microsoft.com/office/powerpoint/2010/main" val="150369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it-IT" dirty="0"/>
              <a:t>Fare clic per modificare lo stile del titolo dello schema</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endParaRPr lang="it-IT" dirty="0"/>
          </a:p>
        </p:txBody>
      </p:sp>
    </p:spTree>
    <p:extLst>
      <p:ext uri="{BB962C8B-B14F-4D97-AF65-F5344CB8AC3E}">
        <p14:creationId xmlns:p14="http://schemas.microsoft.com/office/powerpoint/2010/main" val="253145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321278" y="132164"/>
            <a:ext cx="11564112" cy="937684"/>
          </a:xfrm>
        </p:spPr>
        <p:txBody>
          <a:bodyPr/>
          <a:lstStyle/>
          <a:p>
            <a:r>
              <a:rPr lang="it-IT" dirty="0"/>
              <a:t>Fare clic per modificare lo stile del titolo dello schema</a:t>
            </a:r>
            <a:endParaRPr lang="en-US" dirty="0"/>
          </a:p>
        </p:txBody>
      </p:sp>
      <p:sp>
        <p:nvSpPr>
          <p:cNvPr id="3" name="Content Placeholder 2"/>
          <p:cNvSpPr>
            <a:spLocks noGrp="1"/>
          </p:cNvSpPr>
          <p:nvPr>
            <p:ph idx="1"/>
          </p:nvPr>
        </p:nvSpPr>
        <p:spPr>
          <a:xfrm>
            <a:off x="328612" y="1266088"/>
            <a:ext cx="11549444" cy="5340876"/>
          </a:xfrm>
        </p:spPr>
        <p:txBody>
          <a:bodyPr/>
          <a:lstStyle>
            <a:lvl1pPr>
              <a:lnSpc>
                <a:spcPct val="100000"/>
              </a:lnSpc>
              <a:spcBef>
                <a:spcPts val="0"/>
              </a:spcBef>
              <a:defRPr/>
            </a:lvl1pPr>
            <a:lvl2pPr>
              <a:lnSpc>
                <a:spcPct val="100000"/>
              </a:lnSpc>
              <a:spcBef>
                <a:spcPts val="0"/>
              </a:spcBef>
              <a:defRPr/>
            </a:lvl2pPr>
            <a:lvl3pPr>
              <a:lnSpc>
                <a:spcPct val="100000"/>
              </a:lnSpc>
              <a:spcBef>
                <a:spcPts val="0"/>
              </a:spcBef>
              <a:defRPr/>
            </a:lvl3pPr>
            <a:lvl4pPr>
              <a:lnSpc>
                <a:spcPct val="100000"/>
              </a:lnSpc>
              <a:spcBef>
                <a:spcPts val="0"/>
              </a:spcBef>
              <a:defRPr/>
            </a:lvl4pPr>
            <a:lvl5pPr>
              <a:lnSpc>
                <a:spcPct val="100000"/>
              </a:lnSpc>
              <a:spcBef>
                <a:spcPts val="0"/>
              </a:spcBef>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65343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328612" y="1266088"/>
            <a:ext cx="5678996"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328612" y="2096140"/>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4392" y="1266088"/>
            <a:ext cx="5678996"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4392" y="2111071"/>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3332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ntenuti 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pPr algn="l" fontAlgn="base"/>
            <a:endParaRPr lang="it-IT" b="1" i="0" dirty="0">
              <a:solidFill>
                <a:srgbClr val="000000"/>
              </a:solidFill>
              <a:effectLst/>
              <a:latin typeface="Roboto" panose="02000000000000000000" pitchFamily="2" charset="0"/>
            </a:endParaRPr>
          </a:p>
        </p:txBody>
      </p:sp>
      <p:sp>
        <p:nvSpPr>
          <p:cNvPr id="4" name="Content Placeholder 3"/>
          <p:cNvSpPr>
            <a:spLocks noGrp="1"/>
          </p:cNvSpPr>
          <p:nvPr>
            <p:ph sz="half" idx="2"/>
          </p:nvPr>
        </p:nvSpPr>
        <p:spPr>
          <a:xfrm>
            <a:off x="328612" y="1271016"/>
            <a:ext cx="5678996" cy="5248655"/>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6184392" y="1271017"/>
            <a:ext cx="5678996" cy="526358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77413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2 righe orizzontali">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4" name="Content Placeholder 3"/>
          <p:cNvSpPr>
            <a:spLocks noGrp="1"/>
          </p:cNvSpPr>
          <p:nvPr>
            <p:ph sz="half" idx="2"/>
          </p:nvPr>
        </p:nvSpPr>
        <p:spPr>
          <a:xfrm>
            <a:off x="328612" y="1318901"/>
            <a:ext cx="11549444" cy="260387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313944" y="4117840"/>
            <a:ext cx="11564112" cy="2416762"/>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88175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382C6A9-83ED-47C7-B916-7156BA01F6AB}"/>
              </a:ext>
            </a:extLst>
          </p:cNvPr>
          <p:cNvSpPr>
            <a:spLocks noGrp="1"/>
          </p:cNvSpPr>
          <p:nvPr>
            <p:ph type="dt" sz="half" idx="10"/>
          </p:nvPr>
        </p:nvSpPr>
        <p:spPr/>
        <p:txBody>
          <a:bodyPr/>
          <a:lstStyle/>
          <a:p>
            <a:fld id="{1B2C68C8-C87F-4FAB-B3CB-8918CB88DECB}" type="datetimeFigureOut">
              <a:rPr lang="it-IT" smtClean="0"/>
              <a:t>23/09/2022</a:t>
            </a:fld>
            <a:endParaRPr lang="it-IT"/>
          </a:p>
        </p:txBody>
      </p:sp>
      <p:sp>
        <p:nvSpPr>
          <p:cNvPr id="3" name="Segnaposto piè di pagina 2">
            <a:extLst>
              <a:ext uri="{FF2B5EF4-FFF2-40B4-BE49-F238E27FC236}">
                <a16:creationId xmlns:a16="http://schemas.microsoft.com/office/drawing/2014/main" id="{5F5158DE-C92C-453F-BBE4-C3009282B50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2742C42-CE0C-4875-B708-1E2195E3AE41}"/>
              </a:ext>
            </a:extLst>
          </p:cNvPr>
          <p:cNvSpPr>
            <a:spLocks noGrp="1"/>
          </p:cNvSpPr>
          <p:nvPr>
            <p:ph type="sldNum" sz="quarter" idx="12"/>
          </p:nvPr>
        </p:nvSpPr>
        <p:spPr/>
        <p:txBody>
          <a:bodyPr/>
          <a:lstStyle/>
          <a:p>
            <a:fld id="{B8C4A211-48C7-409B-A6E7-CEF3319C393A}" type="slidenum">
              <a:rPr lang="it-IT" smtClean="0"/>
              <a:t>‹N›</a:t>
            </a:fld>
            <a:endParaRPr lang="it-IT"/>
          </a:p>
        </p:txBody>
      </p:sp>
    </p:spTree>
    <p:extLst>
      <p:ext uri="{BB962C8B-B14F-4D97-AF65-F5344CB8AC3E}">
        <p14:creationId xmlns:p14="http://schemas.microsoft.com/office/powerpoint/2010/main" val="29415367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989F989D-3069-45A4-A11F-23224F874786}"/>
              </a:ext>
            </a:extLst>
          </p:cNvPr>
          <p:cNvSpPr/>
          <p:nvPr userDrawn="1"/>
        </p:nvSpPr>
        <p:spPr>
          <a:xfrm>
            <a:off x="0" y="0"/>
            <a:ext cx="12192000" cy="1135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le Placeholder 1"/>
          <p:cNvSpPr>
            <a:spLocks noGrp="1"/>
          </p:cNvSpPr>
          <p:nvPr>
            <p:ph type="title"/>
          </p:nvPr>
        </p:nvSpPr>
        <p:spPr>
          <a:xfrm>
            <a:off x="328612" y="119770"/>
            <a:ext cx="11549444" cy="912606"/>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328612" y="1266088"/>
            <a:ext cx="11549444" cy="5015839"/>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Slide Number Placeholder 5"/>
          <p:cNvSpPr>
            <a:spLocks noGrp="1"/>
          </p:cNvSpPr>
          <p:nvPr>
            <p:ph type="sldNum" sz="quarter" idx="4"/>
          </p:nvPr>
        </p:nvSpPr>
        <p:spPr>
          <a:xfrm>
            <a:off x="10872216" y="6412447"/>
            <a:ext cx="1128686" cy="448056"/>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endParaRPr lang="it-IT" dirty="0"/>
          </a:p>
        </p:txBody>
      </p:sp>
    </p:spTree>
    <p:extLst>
      <p:ext uri="{BB962C8B-B14F-4D97-AF65-F5344CB8AC3E}">
        <p14:creationId xmlns:p14="http://schemas.microsoft.com/office/powerpoint/2010/main" val="11562708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3" r:id="rId4"/>
    <p:sldLayoutId id="2147483702" r:id="rId5"/>
  </p:sldLayoutIdLst>
  <p:txStyles>
    <p:titleStyle>
      <a:lvl1pPr algn="l" defTabSz="914400" rtl="0" eaLnBrk="1" latinLnBrk="0" hangingPunct="1">
        <a:lnSpc>
          <a:spcPct val="85000"/>
        </a:lnSpc>
        <a:spcBef>
          <a:spcPct val="0"/>
        </a:spcBef>
        <a:buNone/>
        <a:defRPr sz="4400" kern="1200" spc="-120" baseline="0">
          <a:solidFill>
            <a:schemeClr val="bg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34DB5F0-DA7D-4154-9B51-9E4C2353D3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FF9B82B-1B76-4781-8F78-C586E10960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FDF908A-C127-49C0-BD75-D36128E6CB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C68C8-C87F-4FAB-B3CB-8918CB88DECB}" type="datetimeFigureOut">
              <a:rPr lang="it-IT" smtClean="0"/>
              <a:t>23/09/2022</a:t>
            </a:fld>
            <a:endParaRPr lang="it-IT"/>
          </a:p>
        </p:txBody>
      </p:sp>
      <p:sp>
        <p:nvSpPr>
          <p:cNvPr id="5" name="Segnaposto piè di pagina 4">
            <a:extLst>
              <a:ext uri="{FF2B5EF4-FFF2-40B4-BE49-F238E27FC236}">
                <a16:creationId xmlns:a16="http://schemas.microsoft.com/office/drawing/2014/main" id="{83D86E7A-EADA-40DC-BD51-F1DAA56C5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AEFD2573-627F-4F9E-8190-656EC1E905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C4A211-48C7-409B-A6E7-CEF3319C393A}" type="slidenum">
              <a:rPr lang="it-IT" smtClean="0"/>
              <a:t>‹N›</a:t>
            </a:fld>
            <a:endParaRPr lang="it-IT"/>
          </a:p>
        </p:txBody>
      </p:sp>
    </p:spTree>
    <p:extLst>
      <p:ext uri="{BB962C8B-B14F-4D97-AF65-F5344CB8AC3E}">
        <p14:creationId xmlns:p14="http://schemas.microsoft.com/office/powerpoint/2010/main" val="2160291939"/>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4.xml"/><Relationship Id="rId4" Type="http://schemas.openxmlformats.org/officeDocument/2006/relationships/image" Target="../media/image35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4.xml"/><Relationship Id="rId5" Type="http://schemas.openxmlformats.org/officeDocument/2006/relationships/image" Target="../media/image356.png"/><Relationship Id="rId4" Type="http://schemas.openxmlformats.org/officeDocument/2006/relationships/image" Target="../media/image355.png"/></Relationships>
</file>

<file path=ppt/slides/_rels/slide111.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3.xml"/><Relationship Id="rId5" Type="http://schemas.openxmlformats.org/officeDocument/2006/relationships/image" Target="../media/image360.png"/><Relationship Id="rId4" Type="http://schemas.openxmlformats.org/officeDocument/2006/relationships/image" Target="../media/image359.png"/></Relationships>
</file>

<file path=ppt/slides/_rels/slide112.xml.rels><?xml version="1.0" encoding="UTF-8" standalone="yes"?>
<Relationships xmlns="http://schemas.openxmlformats.org/package/2006/relationships"><Relationship Id="rId3" Type="http://schemas.openxmlformats.org/officeDocument/2006/relationships/image" Target="../media/image362.png"/><Relationship Id="rId7" Type="http://schemas.openxmlformats.org/officeDocument/2006/relationships/image" Target="../media/image366.png"/><Relationship Id="rId2" Type="http://schemas.openxmlformats.org/officeDocument/2006/relationships/image" Target="../media/image361.png"/><Relationship Id="rId1" Type="http://schemas.openxmlformats.org/officeDocument/2006/relationships/slideLayout" Target="../slideLayouts/slideLayout4.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63.png"/></Relationships>
</file>

<file path=ppt/slides/_rels/slide113.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4.xml"/><Relationship Id="rId5" Type="http://schemas.openxmlformats.org/officeDocument/2006/relationships/image" Target="../media/image370.png"/><Relationship Id="rId4" Type="http://schemas.openxmlformats.org/officeDocument/2006/relationships/image" Target="../media/image36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373.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4.xml"/><Relationship Id="rId4" Type="http://schemas.openxmlformats.org/officeDocument/2006/relationships/image" Target="../media/image377.png"/></Relationships>
</file>

<file path=ppt/slides/_rels/slide119.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385.jpe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image" Target="../media/image386.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2" Type="http://schemas.openxmlformats.org/officeDocument/2006/relationships/image" Target="../media/image388.jpe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4.xml"/><Relationship Id="rId5" Type="http://schemas.openxmlformats.org/officeDocument/2006/relationships/image" Target="../media/image393.png"/><Relationship Id="rId4" Type="http://schemas.openxmlformats.org/officeDocument/2006/relationships/image" Target="../media/image392.png"/></Relationships>
</file>

<file path=ppt/slides/_rels/slide133.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4.xml"/><Relationship Id="rId5" Type="http://schemas.openxmlformats.org/officeDocument/2006/relationships/image" Target="../media/image397.png"/><Relationship Id="rId4" Type="http://schemas.openxmlformats.org/officeDocument/2006/relationships/image" Target="../media/image396.png"/></Relationships>
</file>

<file path=ppt/slides/_rels/slide134.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png"/><Relationship Id="rId1" Type="http://schemas.openxmlformats.org/officeDocument/2006/relationships/slideLayout" Target="../slideLayouts/slideLayout4.xml"/><Relationship Id="rId5" Type="http://schemas.openxmlformats.org/officeDocument/2006/relationships/image" Target="../media/image401.png"/><Relationship Id="rId4" Type="http://schemas.openxmlformats.org/officeDocument/2006/relationships/image" Target="../media/image40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402.jpe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4.xml"/><Relationship Id="rId5" Type="http://schemas.openxmlformats.org/officeDocument/2006/relationships/image" Target="../media/image406.png"/><Relationship Id="rId4" Type="http://schemas.openxmlformats.org/officeDocument/2006/relationships/image" Target="../media/image405.png"/></Relationships>
</file>

<file path=ppt/slides/_rels/slide138.xml.rels><?xml version="1.0" encoding="UTF-8" standalone="yes"?>
<Relationships xmlns="http://schemas.openxmlformats.org/package/2006/relationships"><Relationship Id="rId3" Type="http://schemas.openxmlformats.org/officeDocument/2006/relationships/image" Target="../media/image408.jpeg"/><Relationship Id="rId2" Type="http://schemas.openxmlformats.org/officeDocument/2006/relationships/image" Target="../media/image407.jpe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2.png"/><Relationship Id="rId4" Type="http://schemas.openxmlformats.org/officeDocument/2006/relationships/image" Target="../media/image411.png"/></Relationships>
</file>

<file path=ppt/slides/_rels/slide14.xml.rels><?xml version="1.0" encoding="UTF-8" standalone="yes"?>
<Relationships xmlns="http://schemas.openxmlformats.org/package/2006/relationships"><Relationship Id="rId2" Type="http://schemas.openxmlformats.org/officeDocument/2006/relationships/hyperlink" Target="https://www.python.it/doc/articoli/pep-8.html"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14.jpeg"/><Relationship Id="rId2" Type="http://schemas.openxmlformats.org/officeDocument/2006/relationships/image" Target="../media/image413.jpe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4.xml"/><Relationship Id="rId5" Type="http://schemas.openxmlformats.org/officeDocument/2006/relationships/image" Target="../media/image418.png"/><Relationship Id="rId4" Type="http://schemas.openxmlformats.org/officeDocument/2006/relationships/image" Target="../media/image417.png"/></Relationships>
</file>

<file path=ppt/slides/_rels/slide142.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4.xml"/><Relationship Id="rId5" Type="http://schemas.openxmlformats.org/officeDocument/2006/relationships/image" Target="../media/image422.png"/><Relationship Id="rId4" Type="http://schemas.openxmlformats.org/officeDocument/2006/relationships/image" Target="../media/image421.png"/></Relationships>
</file>

<file path=ppt/slides/_rels/slide143.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3.jpeg"/><Relationship Id="rId1" Type="http://schemas.openxmlformats.org/officeDocument/2006/relationships/slideLayout" Target="../slideLayouts/slideLayout4.xml"/><Relationship Id="rId4" Type="http://schemas.openxmlformats.org/officeDocument/2006/relationships/image" Target="../media/image425.png"/></Relationships>
</file>

<file path=ppt/slides/_rels/slide144.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4.xml"/><Relationship Id="rId5" Type="http://schemas.openxmlformats.org/officeDocument/2006/relationships/image" Target="../media/image429.png"/><Relationship Id="rId4" Type="http://schemas.openxmlformats.org/officeDocument/2006/relationships/image" Target="../media/image428.png"/></Relationships>
</file>

<file path=ppt/slides/_rels/slide145.xml.rels><?xml version="1.0" encoding="UTF-8" standalone="yes"?>
<Relationships xmlns="http://schemas.openxmlformats.org/package/2006/relationships"><Relationship Id="rId3" Type="http://schemas.openxmlformats.org/officeDocument/2006/relationships/image" Target="../media/image431.png"/><Relationship Id="rId7" Type="http://schemas.openxmlformats.org/officeDocument/2006/relationships/image" Target="../media/image435.png"/><Relationship Id="rId2" Type="http://schemas.openxmlformats.org/officeDocument/2006/relationships/image" Target="../media/image430.png"/><Relationship Id="rId1" Type="http://schemas.openxmlformats.org/officeDocument/2006/relationships/slideLayout" Target="../slideLayouts/slideLayout4.xml"/><Relationship Id="rId6" Type="http://schemas.openxmlformats.org/officeDocument/2006/relationships/image" Target="../media/image434.png"/><Relationship Id="rId5" Type="http://schemas.openxmlformats.org/officeDocument/2006/relationships/image" Target="../media/image433.png"/><Relationship Id="rId4" Type="http://schemas.openxmlformats.org/officeDocument/2006/relationships/image" Target="../media/image432.png"/></Relationships>
</file>

<file path=ppt/slides/_rels/slide146.xml.rels><?xml version="1.0" encoding="UTF-8" standalone="yes"?>
<Relationships xmlns="http://schemas.openxmlformats.org/package/2006/relationships"><Relationship Id="rId3" Type="http://schemas.openxmlformats.org/officeDocument/2006/relationships/image" Target="../media/image437.png"/><Relationship Id="rId7" Type="http://schemas.openxmlformats.org/officeDocument/2006/relationships/image" Target="../media/image441.png"/><Relationship Id="rId2" Type="http://schemas.openxmlformats.org/officeDocument/2006/relationships/image" Target="../media/image436.png"/><Relationship Id="rId1" Type="http://schemas.openxmlformats.org/officeDocument/2006/relationships/slideLayout" Target="../slideLayouts/slideLayout4.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image" Target="../media/image438.png"/></Relationships>
</file>

<file path=ppt/slides/_rels/slide147.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43.png"/></Relationships>
</file>

<file path=ppt/slides/_rels/slide148.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Layout" Target="../slideLayouts/slideLayout4.xml"/><Relationship Id="rId5" Type="http://schemas.openxmlformats.org/officeDocument/2006/relationships/image" Target="../media/image449.png"/><Relationship Id="rId4" Type="http://schemas.openxmlformats.org/officeDocument/2006/relationships/image" Target="../media/image448.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452.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453.jpe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454.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455.png"/><Relationship Id="rId1" Type="http://schemas.openxmlformats.org/officeDocument/2006/relationships/slideLayout" Target="../slideLayouts/slideLayout4.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457.png"/></Relationships>
</file>

<file path=ppt/slides/_rels/slide157.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4.xml"/><Relationship Id="rId5" Type="http://schemas.openxmlformats.org/officeDocument/2006/relationships/image" Target="../media/image463.png"/><Relationship Id="rId4" Type="http://schemas.openxmlformats.org/officeDocument/2006/relationships/image" Target="../media/image462.png"/></Relationships>
</file>

<file path=ppt/slides/_rels/slide158.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464.png"/><Relationship Id="rId1" Type="http://schemas.openxmlformats.org/officeDocument/2006/relationships/slideLayout" Target="../slideLayouts/slideLayout4.xml"/><Relationship Id="rId4" Type="http://schemas.openxmlformats.org/officeDocument/2006/relationships/image" Target="../media/image466.png"/></Relationships>
</file>

<file path=ppt/slides/_rels/slide159.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4.xml"/><Relationship Id="rId5" Type="http://schemas.openxmlformats.org/officeDocument/2006/relationships/image" Target="../media/image470.png"/><Relationship Id="rId4" Type="http://schemas.openxmlformats.org/officeDocument/2006/relationships/image" Target="../media/image469.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0.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4.xml"/><Relationship Id="rId4" Type="http://schemas.openxmlformats.org/officeDocument/2006/relationships/image" Target="../media/image473.png"/></Relationships>
</file>

<file path=ppt/slides/_rels/slide161.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4.xml"/><Relationship Id="rId5" Type="http://schemas.openxmlformats.org/officeDocument/2006/relationships/image" Target="../media/image477.png"/><Relationship Id="rId4" Type="http://schemas.openxmlformats.org/officeDocument/2006/relationships/image" Target="../media/image47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78.png"/><Relationship Id="rId1" Type="http://schemas.openxmlformats.org/officeDocument/2006/relationships/slideLayout" Target="../slideLayouts/slideLayout2.xml"/><Relationship Id="rId5" Type="http://schemas.openxmlformats.org/officeDocument/2006/relationships/image" Target="../media/image481.png"/><Relationship Id="rId4" Type="http://schemas.openxmlformats.org/officeDocument/2006/relationships/image" Target="../media/image480.png"/></Relationships>
</file>

<file path=ppt/slides/_rels/slide164.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image" Target="../media/image48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4.xml"/><Relationship Id="rId5" Type="http://schemas.openxmlformats.org/officeDocument/2006/relationships/image" Target="../media/image487.png"/><Relationship Id="rId4" Type="http://schemas.openxmlformats.org/officeDocument/2006/relationships/image" Target="../media/image486.png"/></Relationships>
</file>

<file path=ppt/slides/_rels/slide166.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image" Target="../media/image488.png"/><Relationship Id="rId1" Type="http://schemas.openxmlformats.org/officeDocument/2006/relationships/slideLayout" Target="../slideLayouts/slideLayout4.xml"/><Relationship Id="rId5" Type="http://schemas.openxmlformats.org/officeDocument/2006/relationships/image" Target="../media/image491.png"/><Relationship Id="rId4" Type="http://schemas.openxmlformats.org/officeDocument/2006/relationships/image" Target="../media/image490.png"/></Relationships>
</file>

<file path=ppt/slides/_rels/slide167.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4.xml"/><Relationship Id="rId5" Type="http://schemas.openxmlformats.org/officeDocument/2006/relationships/image" Target="../media/image494.png"/><Relationship Id="rId4" Type="http://schemas.openxmlformats.org/officeDocument/2006/relationships/image" Target="../media/image49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image" Target="../media/image495.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498.gif"/><Relationship Id="rId2" Type="http://schemas.openxmlformats.org/officeDocument/2006/relationships/image" Target="../media/image497.png"/><Relationship Id="rId1" Type="http://schemas.openxmlformats.org/officeDocument/2006/relationships/slideLayout" Target="../slideLayouts/slideLayout4.xml"/><Relationship Id="rId6" Type="http://schemas.openxmlformats.org/officeDocument/2006/relationships/image" Target="../media/image501.gif"/><Relationship Id="rId5" Type="http://schemas.openxmlformats.org/officeDocument/2006/relationships/image" Target="../media/image500.gif"/><Relationship Id="rId4" Type="http://schemas.openxmlformats.org/officeDocument/2006/relationships/image" Target="../media/image499.gif"/></Relationships>
</file>

<file path=ppt/slides/_rels/slide172.xml.rels><?xml version="1.0" encoding="UTF-8" standalone="yes"?>
<Relationships xmlns="http://schemas.openxmlformats.org/package/2006/relationships"><Relationship Id="rId2" Type="http://schemas.openxmlformats.org/officeDocument/2006/relationships/image" Target="../media/image502.jpe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image" Target="../media/image504.png"/><Relationship Id="rId1" Type="http://schemas.openxmlformats.org/officeDocument/2006/relationships/slideLayout" Target="../slideLayouts/slideLayout4.xml"/><Relationship Id="rId6" Type="http://schemas.openxmlformats.org/officeDocument/2006/relationships/image" Target="../media/image508.png"/><Relationship Id="rId5" Type="http://schemas.openxmlformats.org/officeDocument/2006/relationships/image" Target="../media/image507.png"/><Relationship Id="rId4" Type="http://schemas.openxmlformats.org/officeDocument/2006/relationships/image" Target="../media/image50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image" Target="../media/image509.jpeg"/><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slideLayout" Target="../slideLayouts/slideLayout4.xml"/><Relationship Id="rId4" Type="http://schemas.openxmlformats.org/officeDocument/2006/relationships/image" Target="../media/image51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0.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slideLayout" Target="../slideLayouts/slideLayout4.xml"/><Relationship Id="rId5" Type="http://schemas.openxmlformats.org/officeDocument/2006/relationships/image" Target="../media/image516.png"/><Relationship Id="rId4" Type="http://schemas.openxmlformats.org/officeDocument/2006/relationships/image" Target="../media/image515.png"/></Relationships>
</file>

<file path=ppt/slides/_rels/slide181.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3.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9.png"/><Relationship Id="rId1" Type="http://schemas.openxmlformats.org/officeDocument/2006/relationships/slideLayout" Target="../slideLayouts/slideLayout4.xml"/><Relationship Id="rId4" Type="http://schemas.openxmlformats.org/officeDocument/2006/relationships/image" Target="../media/image521.png"/></Relationships>
</file>

<file path=ppt/slides/_rels/slide185.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image" Target="../media/image522.png"/><Relationship Id="rId1" Type="http://schemas.openxmlformats.org/officeDocument/2006/relationships/slideLayout" Target="../slideLayouts/slideLayout4.xml"/><Relationship Id="rId4" Type="http://schemas.openxmlformats.org/officeDocument/2006/relationships/image" Target="../media/image524.png"/></Relationships>
</file>

<file path=ppt/slides/_rels/slide186.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image" Target="../media/image527.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9.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3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90.xml.rels><?xml version="1.0" encoding="UTF-8" standalone="yes"?>
<Relationships xmlns="http://schemas.openxmlformats.org/package/2006/relationships"><Relationship Id="rId2" Type="http://schemas.openxmlformats.org/officeDocument/2006/relationships/image" Target="../media/image533.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image" Target="../media/image534.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536.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540.svg"/><Relationship Id="rId2" Type="http://schemas.openxmlformats.org/officeDocument/2006/relationships/image" Target="../media/image539.png"/><Relationship Id="rId1" Type="http://schemas.openxmlformats.org/officeDocument/2006/relationships/slideLayout" Target="../slideLayouts/slideLayout1.xml"/><Relationship Id="rId5" Type="http://schemas.openxmlformats.org/officeDocument/2006/relationships/image" Target="../media/image542.svg"/><Relationship Id="rId4" Type="http://schemas.openxmlformats.org/officeDocument/2006/relationships/image" Target="../media/image541.png"/></Relationships>
</file>

<file path=ppt/slides/_rels/slide202.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4.xml"/><Relationship Id="rId5" Type="http://schemas.openxmlformats.org/officeDocument/2006/relationships/image" Target="../media/image546.png"/><Relationship Id="rId4" Type="http://schemas.openxmlformats.org/officeDocument/2006/relationships/image" Target="../media/image545.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image" Target="../media/image547.png"/><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9.png"/><Relationship Id="rId1" Type="http://schemas.openxmlformats.org/officeDocument/2006/relationships/slideLayout" Target="../slideLayouts/slideLayout4.xml"/><Relationship Id="rId4" Type="http://schemas.openxmlformats.org/officeDocument/2006/relationships/image" Target="../media/image551.png"/></Relationships>
</file>

<file path=ppt/slides/_rels/slide209.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image" Target="../media/image552.png"/><Relationship Id="rId1" Type="http://schemas.openxmlformats.org/officeDocument/2006/relationships/slideLayout" Target="../slideLayouts/slideLayout4.xml"/><Relationship Id="rId4" Type="http://schemas.openxmlformats.org/officeDocument/2006/relationships/image" Target="../media/image554.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hyperlink" Target="https://pip.pypa.io/en/stable/installation/" TargetMode="Externa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hyperlink" Target="https://pypi.org/" TargetMode="External"/><Relationship Id="rId1" Type="http://schemas.openxmlformats.org/officeDocument/2006/relationships/slideLayout" Target="../slideLayouts/slideLayout4.xml"/><Relationship Id="rId4" Type="http://schemas.openxmlformats.org/officeDocument/2006/relationships/image" Target="../media/image557.png"/></Relationships>
</file>

<file path=ppt/slides/_rels/slide215.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png"/><Relationship Id="rId1" Type="http://schemas.openxmlformats.org/officeDocument/2006/relationships/slideLayout" Target="../slideLayouts/slideLayout4.xml"/><Relationship Id="rId5" Type="http://schemas.openxmlformats.org/officeDocument/2006/relationships/image" Target="../media/image561.png"/><Relationship Id="rId4" Type="http://schemas.openxmlformats.org/officeDocument/2006/relationships/image" Target="../media/image560.png"/></Relationships>
</file>

<file path=ppt/slides/_rels/slide216.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62.png"/><Relationship Id="rId1" Type="http://schemas.openxmlformats.org/officeDocument/2006/relationships/slideLayout" Target="../slideLayouts/slideLayout4.xml"/><Relationship Id="rId5" Type="http://schemas.openxmlformats.org/officeDocument/2006/relationships/image" Target="../media/image565.png"/><Relationship Id="rId4" Type="http://schemas.openxmlformats.org/officeDocument/2006/relationships/image" Target="../media/image564.png"/></Relationships>
</file>

<file path=ppt/slides/_rels/slide217.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image" Target="../media/image566.png"/><Relationship Id="rId1" Type="http://schemas.openxmlformats.org/officeDocument/2006/relationships/slideLayout" Target="../slideLayouts/slideLayout4.xml"/><Relationship Id="rId5" Type="http://schemas.openxmlformats.org/officeDocument/2006/relationships/image" Target="../media/image569.png"/><Relationship Id="rId4" Type="http://schemas.openxmlformats.org/officeDocument/2006/relationships/image" Target="../media/image568.png"/></Relationships>
</file>

<file path=ppt/slides/_rels/slide218.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image" Target="../media/image572.png"/><Relationship Id="rId1" Type="http://schemas.openxmlformats.org/officeDocument/2006/relationships/slideLayout" Target="../slideLayouts/slideLayout2.xml"/><Relationship Id="rId4" Type="http://schemas.openxmlformats.org/officeDocument/2006/relationships/image" Target="../media/image574.png"/></Relationships>
</file>

<file path=ppt/slides/_rels/slide222.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image" Target="../media/image575.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577.png"/><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3" Type="http://schemas.openxmlformats.org/officeDocument/2006/relationships/image" Target="../media/image579.png"/><Relationship Id="rId7" Type="http://schemas.openxmlformats.org/officeDocument/2006/relationships/image" Target="../media/image583.png"/><Relationship Id="rId2" Type="http://schemas.openxmlformats.org/officeDocument/2006/relationships/image" Target="../media/image578.png"/><Relationship Id="rId1" Type="http://schemas.openxmlformats.org/officeDocument/2006/relationships/slideLayout" Target="../slideLayouts/slideLayout4.xml"/><Relationship Id="rId6" Type="http://schemas.openxmlformats.org/officeDocument/2006/relationships/image" Target="../media/image582.png"/><Relationship Id="rId5" Type="http://schemas.openxmlformats.org/officeDocument/2006/relationships/image" Target="../media/image581.png"/><Relationship Id="rId4" Type="http://schemas.openxmlformats.org/officeDocument/2006/relationships/image" Target="../media/image580.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3" Type="http://schemas.openxmlformats.org/officeDocument/2006/relationships/image" Target="../media/image585.png"/><Relationship Id="rId2" Type="http://schemas.openxmlformats.org/officeDocument/2006/relationships/image" Target="../media/image584.png"/><Relationship Id="rId1" Type="http://schemas.openxmlformats.org/officeDocument/2006/relationships/slideLayout" Target="../slideLayouts/slideLayout4.xml"/><Relationship Id="rId5" Type="http://schemas.openxmlformats.org/officeDocument/2006/relationships/image" Target="../media/image587.png"/><Relationship Id="rId4" Type="http://schemas.openxmlformats.org/officeDocument/2006/relationships/image" Target="../media/image586.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0.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image" Target="../media/image588.png"/><Relationship Id="rId1" Type="http://schemas.openxmlformats.org/officeDocument/2006/relationships/slideLayout" Target="../slideLayouts/slideLayout4.xml"/><Relationship Id="rId6" Type="http://schemas.openxmlformats.org/officeDocument/2006/relationships/image" Target="../media/image592.png"/><Relationship Id="rId5" Type="http://schemas.openxmlformats.org/officeDocument/2006/relationships/image" Target="../media/image591.png"/><Relationship Id="rId4" Type="http://schemas.openxmlformats.org/officeDocument/2006/relationships/image" Target="../media/image590.png"/><Relationship Id="rId9" Type="http://schemas.openxmlformats.org/officeDocument/2006/relationships/image" Target="../media/image595.png"/></Relationships>
</file>

<file path=ppt/slides/_rels/slide231.xml.rels><?xml version="1.0" encoding="UTF-8" standalone="yes"?>
<Relationships xmlns="http://schemas.openxmlformats.org/package/2006/relationships"><Relationship Id="rId3" Type="http://schemas.openxmlformats.org/officeDocument/2006/relationships/image" Target="../media/image597.png"/><Relationship Id="rId2" Type="http://schemas.openxmlformats.org/officeDocument/2006/relationships/image" Target="../media/image596.png"/><Relationship Id="rId1" Type="http://schemas.openxmlformats.org/officeDocument/2006/relationships/slideLayout" Target="../slideLayouts/slideLayout4.xml"/><Relationship Id="rId5" Type="http://schemas.openxmlformats.org/officeDocument/2006/relationships/image" Target="../media/image599.png"/><Relationship Id="rId4" Type="http://schemas.openxmlformats.org/officeDocument/2006/relationships/image" Target="../media/image598.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3" Type="http://schemas.openxmlformats.org/officeDocument/2006/relationships/image" Target="../media/image601.png"/><Relationship Id="rId2" Type="http://schemas.openxmlformats.org/officeDocument/2006/relationships/image" Target="../media/image600.png"/><Relationship Id="rId1" Type="http://schemas.openxmlformats.org/officeDocument/2006/relationships/slideLayout" Target="../slideLayouts/slideLayout4.xml"/><Relationship Id="rId4" Type="http://schemas.openxmlformats.org/officeDocument/2006/relationships/image" Target="../media/image602.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240.xml.rels><?xml version="1.0" encoding="UTF-8" standalone="yes"?>
<Relationships xmlns="http://schemas.openxmlformats.org/package/2006/relationships"><Relationship Id="rId2" Type="http://schemas.openxmlformats.org/officeDocument/2006/relationships/hyperlink" Target="https://www.mysql.com/downloads/" TargetMode="Externa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2" Type="http://schemas.openxmlformats.org/officeDocument/2006/relationships/image" Target="../media/image603.png"/><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image" Target="../media/image604.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50.xml.rels><?xml version="1.0" encoding="UTF-8" standalone="yes"?>
<Relationships xmlns="http://schemas.openxmlformats.org/package/2006/relationships"><Relationship Id="rId2" Type="http://schemas.openxmlformats.org/officeDocument/2006/relationships/image" Target="../media/image606.png"/><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607.png"/><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2" Type="http://schemas.openxmlformats.org/officeDocument/2006/relationships/image" Target="../media/image608.png"/><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2" Type="http://schemas.openxmlformats.org/officeDocument/2006/relationships/image" Target="../media/image609.png"/><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3" Type="http://schemas.openxmlformats.org/officeDocument/2006/relationships/image" Target="../media/image611.svg"/><Relationship Id="rId2" Type="http://schemas.openxmlformats.org/officeDocument/2006/relationships/image" Target="../media/image61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3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0.png"/><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python.org/"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4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4.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43.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4.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4.xml"/><Relationship Id="rId5" Type="http://schemas.openxmlformats.org/officeDocument/2006/relationships/image" Target="../media/image158.png"/><Relationship Id="rId4" Type="http://schemas.openxmlformats.org/officeDocument/2006/relationships/image" Target="../media/image157.png"/></Relationships>
</file>

<file path=ppt/slides/_rels/slide4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4.xml"/><Relationship Id="rId5" Type="http://schemas.openxmlformats.org/officeDocument/2006/relationships/image" Target="../media/image173.png"/><Relationship Id="rId4" Type="http://schemas.openxmlformats.org/officeDocument/2006/relationships/image" Target="../media/image172.png"/></Relationships>
</file>

<file path=ppt/slides/_rels/slide5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4.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4.xml"/><Relationship Id="rId5" Type="http://schemas.openxmlformats.org/officeDocument/2006/relationships/image" Target="../media/image182.png"/><Relationship Id="rId4" Type="http://schemas.openxmlformats.org/officeDocument/2006/relationships/image" Target="../media/image181.png"/></Relationships>
</file>

<file path=ppt/slides/_rels/slide5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4.xml"/><Relationship Id="rId4" Type="http://schemas.openxmlformats.org/officeDocument/2006/relationships/image" Target="../media/image185.png"/></Relationships>
</file>

<file path=ppt/slides/_rels/slide5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xml"/><Relationship Id="rId5" Type="http://schemas.openxmlformats.org/officeDocument/2006/relationships/image" Target="../media/image189.png"/><Relationship Id="rId4" Type="http://schemas.openxmlformats.org/officeDocument/2006/relationships/image" Target="../media/image1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4.xml"/><Relationship Id="rId5" Type="http://schemas.openxmlformats.org/officeDocument/2006/relationships/image" Target="../media/image193.png"/><Relationship Id="rId4" Type="http://schemas.openxmlformats.org/officeDocument/2006/relationships/image" Target="../media/image192.png"/></Relationships>
</file>

<file path=ppt/slides/_rels/slide61.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4.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62.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image" Target="../media/image201.png"/><Relationship Id="rId1" Type="http://schemas.openxmlformats.org/officeDocument/2006/relationships/slideLayout" Target="../slideLayouts/slideLayout4.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6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4.xml"/><Relationship Id="rId5" Type="http://schemas.openxmlformats.org/officeDocument/2006/relationships/image" Target="../media/image211.png"/><Relationship Id="rId4" Type="http://schemas.openxmlformats.org/officeDocument/2006/relationships/image" Target="../media/image210.png"/></Relationships>
</file>

<file path=ppt/slides/_rels/slide6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4.xml"/><Relationship Id="rId4" Type="http://schemas.openxmlformats.org/officeDocument/2006/relationships/image" Target="../media/image214.png"/></Relationships>
</file>

<file path=ppt/slides/_rels/slide6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4.xml"/><Relationship Id="rId5" Type="http://schemas.openxmlformats.org/officeDocument/2006/relationships/image" Target="../media/image220.png"/><Relationship Id="rId4" Type="http://schemas.openxmlformats.org/officeDocument/2006/relationships/image" Target="../media/image219.png"/></Relationships>
</file>

<file path=ppt/slides/_rels/slide6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4.xml"/><Relationship Id="rId5" Type="http://schemas.openxmlformats.org/officeDocument/2006/relationships/image" Target="../media/image224.png"/><Relationship Id="rId4" Type="http://schemas.openxmlformats.org/officeDocument/2006/relationships/image" Target="../media/image223.png"/></Relationships>
</file>

<file path=ppt/slides/_rels/slide6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4.xml"/><Relationship Id="rId4" Type="http://schemas.openxmlformats.org/officeDocument/2006/relationships/image" Target="../media/image2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4.xml"/><Relationship Id="rId4" Type="http://schemas.openxmlformats.org/officeDocument/2006/relationships/image" Target="../media/image2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4.xml"/><Relationship Id="rId5" Type="http://schemas.openxmlformats.org/officeDocument/2006/relationships/image" Target="../media/image236.png"/><Relationship Id="rId4" Type="http://schemas.openxmlformats.org/officeDocument/2006/relationships/image" Target="../media/image235.png"/></Relationships>
</file>

<file path=ppt/slides/_rels/slide74.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3.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75.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3.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7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3.xml"/><Relationship Id="rId4" Type="http://schemas.openxmlformats.org/officeDocument/2006/relationships/image" Target="../media/image252.png"/></Relationships>
</file>

<file path=ppt/slides/_rels/slide78.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image" Target="../media/image253.png"/><Relationship Id="rId1" Type="http://schemas.openxmlformats.org/officeDocument/2006/relationships/slideLayout" Target="../slideLayouts/slideLayout4.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79.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4.xml"/><Relationship Id="rId5" Type="http://schemas.openxmlformats.org/officeDocument/2006/relationships/image" Target="../media/image269.png"/><Relationship Id="rId4" Type="http://schemas.openxmlformats.org/officeDocument/2006/relationships/image" Target="../media/image268.png"/></Relationships>
</file>

<file path=ppt/slides/_rels/slide8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277.png"/><Relationship Id="rId2" Type="http://schemas.openxmlformats.org/officeDocument/2006/relationships/image" Target="../media/image272.png"/><Relationship Id="rId1" Type="http://schemas.openxmlformats.org/officeDocument/2006/relationships/slideLayout" Target="../slideLayouts/slideLayout4.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8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4.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8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4.xml"/><Relationship Id="rId5" Type="http://schemas.openxmlformats.org/officeDocument/2006/relationships/image" Target="../media/image286.png"/><Relationship Id="rId4" Type="http://schemas.openxmlformats.org/officeDocument/2006/relationships/image" Target="../media/image285.png"/></Relationships>
</file>

<file path=ppt/slides/_rels/slide86.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4.xml"/><Relationship Id="rId5" Type="http://schemas.openxmlformats.org/officeDocument/2006/relationships/image" Target="../media/image290.png"/><Relationship Id="rId4" Type="http://schemas.openxmlformats.org/officeDocument/2006/relationships/image" Target="../media/image289.png"/></Relationships>
</file>

<file path=ppt/slides/_rels/slide87.xml.rels><?xml version="1.0" encoding="UTF-8" standalone="yes"?>
<Relationships xmlns="http://schemas.openxmlformats.org/package/2006/relationships"><Relationship Id="rId3" Type="http://schemas.openxmlformats.org/officeDocument/2006/relationships/image" Target="../media/image292.png"/><Relationship Id="rId7" Type="http://schemas.openxmlformats.org/officeDocument/2006/relationships/image" Target="../media/image296.png"/><Relationship Id="rId2" Type="http://schemas.openxmlformats.org/officeDocument/2006/relationships/image" Target="../media/image291.png"/><Relationship Id="rId1" Type="http://schemas.openxmlformats.org/officeDocument/2006/relationships/slideLayout" Target="../slideLayouts/slideLayout4.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88.xml.rels><?xml version="1.0" encoding="UTF-8" standalone="yes"?>
<Relationships xmlns="http://schemas.openxmlformats.org/package/2006/relationships"><Relationship Id="rId3" Type="http://schemas.openxmlformats.org/officeDocument/2006/relationships/image" Target="../media/image298.png"/><Relationship Id="rId7" Type="http://schemas.openxmlformats.org/officeDocument/2006/relationships/image" Target="../media/image302.png"/><Relationship Id="rId2" Type="http://schemas.openxmlformats.org/officeDocument/2006/relationships/image" Target="../media/image297.png"/><Relationship Id="rId1" Type="http://schemas.openxmlformats.org/officeDocument/2006/relationships/slideLayout" Target="../slideLayouts/slideLayout4.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png"/></Relationships>
</file>

<file path=ppt/slides/_rels/slide8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xml"/><Relationship Id="rId5" Type="http://schemas.openxmlformats.org/officeDocument/2006/relationships/image" Target="../media/image306.png"/><Relationship Id="rId4" Type="http://schemas.openxmlformats.org/officeDocument/2006/relationships/image" Target="../media/image3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4.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9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jpeg"/><Relationship Id="rId1" Type="http://schemas.openxmlformats.org/officeDocument/2006/relationships/slideLayout" Target="../slideLayouts/slideLayout4.xml"/><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316.png"/></Relationships>
</file>

<file path=ppt/slides/_rels/slide9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jpeg"/><Relationship Id="rId1" Type="http://schemas.openxmlformats.org/officeDocument/2006/relationships/slideLayout" Target="../slideLayouts/slideLayout4.xml"/><Relationship Id="rId4" Type="http://schemas.openxmlformats.org/officeDocument/2006/relationships/image" Target="../media/image321.png"/></Relationships>
</file>

<file path=ppt/slides/_rels/slide93.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jpeg"/><Relationship Id="rId1" Type="http://schemas.openxmlformats.org/officeDocument/2006/relationships/slideLayout" Target="../slideLayouts/slideLayout4.xml"/><Relationship Id="rId4" Type="http://schemas.openxmlformats.org/officeDocument/2006/relationships/image" Target="../media/image324.png"/></Relationships>
</file>

<file path=ppt/slides/_rels/slide9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4.xml"/><Relationship Id="rId4" Type="http://schemas.openxmlformats.org/officeDocument/2006/relationships/image" Target="../media/image327.png"/></Relationships>
</file>

<file path=ppt/slides/_rels/slide95.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4.xml"/><Relationship Id="rId4" Type="http://schemas.openxmlformats.org/officeDocument/2006/relationships/image" Target="../media/image33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4.xml"/><Relationship Id="rId4" Type="http://schemas.openxmlformats.org/officeDocument/2006/relationships/image" Target="../media/image33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586763-D947-43D7-AAA2-7F728F0D6D80}"/>
              </a:ext>
            </a:extLst>
          </p:cNvPr>
          <p:cNvSpPr>
            <a:spLocks noGrp="1"/>
          </p:cNvSpPr>
          <p:nvPr>
            <p:ph type="ctrTitle"/>
          </p:nvPr>
        </p:nvSpPr>
        <p:spPr/>
        <p:txBody>
          <a:bodyPr/>
          <a:lstStyle/>
          <a:p>
            <a:r>
              <a:rPr lang="it-IT" dirty="0"/>
              <a:t>PYTHON</a:t>
            </a:r>
          </a:p>
        </p:txBody>
      </p:sp>
      <p:sp>
        <p:nvSpPr>
          <p:cNvPr id="3" name="Sottotitolo 2">
            <a:extLst>
              <a:ext uri="{FF2B5EF4-FFF2-40B4-BE49-F238E27FC236}">
                <a16:creationId xmlns:a16="http://schemas.microsoft.com/office/drawing/2014/main" id="{5C0EF5AA-47A6-45DC-9C48-00EDEF072447}"/>
              </a:ext>
            </a:extLst>
          </p:cNvPr>
          <p:cNvSpPr>
            <a:spLocks noGrp="1"/>
          </p:cNvSpPr>
          <p:nvPr>
            <p:ph type="subTitle" idx="1"/>
          </p:nvPr>
        </p:nvSpPr>
        <p:spPr/>
        <p:txBody>
          <a:bodyPr/>
          <a:lstStyle/>
          <a:p>
            <a:endParaRPr lang="it-IT" dirty="0"/>
          </a:p>
        </p:txBody>
      </p:sp>
    </p:spTree>
    <p:extLst>
      <p:ext uri="{BB962C8B-B14F-4D97-AF65-F5344CB8AC3E}">
        <p14:creationId xmlns:p14="http://schemas.microsoft.com/office/powerpoint/2010/main" val="3408177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en-US" dirty="0" err="1"/>
              <a:t>altro</a:t>
            </a:r>
            <a:r>
              <a:rPr lang="en-US" dirty="0"/>
              <a:t> </a:t>
            </a:r>
            <a:r>
              <a:rPr lang="en-US" dirty="0" err="1"/>
              <a:t>esempio</a:t>
            </a:r>
            <a:r>
              <a:rPr lang="en-US" dirty="0"/>
              <a:t> per </a:t>
            </a:r>
            <a:r>
              <a:rPr lang="en-US" dirty="0" err="1"/>
              <a:t>lanciare</a:t>
            </a:r>
            <a:r>
              <a:rPr lang="en-US" dirty="0"/>
              <a:t> da </a:t>
            </a:r>
            <a:r>
              <a:rPr lang="en-US" dirty="0" err="1"/>
              <a:t>terminale</a:t>
            </a:r>
            <a:r>
              <a:rPr lang="en-US" dirty="0"/>
              <a:t> uno script python con </a:t>
            </a:r>
            <a:r>
              <a:rPr lang="en-US" dirty="0" err="1"/>
              <a:t>una</a:t>
            </a:r>
            <a:r>
              <a:rPr lang="en-US" dirty="0"/>
              <a:t> </a:t>
            </a:r>
            <a:r>
              <a:rPr lang="en-US" dirty="0" err="1"/>
              <a:t>derminata</a:t>
            </a:r>
            <a:r>
              <a:rPr lang="en-US" dirty="0"/>
              <a:t> </a:t>
            </a:r>
            <a:r>
              <a:rPr lang="en-US" dirty="0" err="1"/>
              <a:t>versione</a:t>
            </a:r>
            <a:endParaRPr lang="en-US" dirty="0"/>
          </a:p>
          <a:p>
            <a:r>
              <a:rPr lang="en-US" b="1" i="0" dirty="0" err="1">
                <a:solidFill>
                  <a:schemeClr val="bg1"/>
                </a:solidFill>
                <a:effectLst/>
                <a:highlight>
                  <a:srgbClr val="000000"/>
                </a:highlight>
                <a:latin typeface="Menlo"/>
              </a:rPr>
              <a:t>py</a:t>
            </a:r>
            <a:r>
              <a:rPr lang="en-US" b="1" i="0" dirty="0">
                <a:solidFill>
                  <a:schemeClr val="bg1"/>
                </a:solidFill>
                <a:effectLst/>
                <a:highlight>
                  <a:srgbClr val="000000"/>
                </a:highlight>
                <a:latin typeface="Menlo"/>
              </a:rPr>
              <a:t> -3.8 ./test.py</a:t>
            </a:r>
          </a:p>
          <a:p>
            <a:r>
              <a:rPr lang="it-IT" b="1" i="0" dirty="0" err="1">
                <a:solidFill>
                  <a:schemeClr val="bg1"/>
                </a:solidFill>
                <a:effectLst/>
                <a:highlight>
                  <a:srgbClr val="000000"/>
                </a:highlight>
                <a:latin typeface="Menlo"/>
              </a:rPr>
              <a:t>py</a:t>
            </a:r>
            <a:r>
              <a:rPr lang="it-IT" b="1" i="0" dirty="0">
                <a:solidFill>
                  <a:schemeClr val="bg1"/>
                </a:solidFill>
                <a:effectLst/>
                <a:highlight>
                  <a:srgbClr val="000000"/>
                </a:highlight>
                <a:latin typeface="Menlo"/>
              </a:rPr>
              <a:t> -3.10 ./test.py</a:t>
            </a:r>
            <a:endParaRPr lang="it-IT" dirty="0">
              <a:solidFill>
                <a:schemeClr val="bg1"/>
              </a:solidFill>
              <a:highlight>
                <a:srgbClr val="000000"/>
              </a:highlight>
            </a:endParaRPr>
          </a:p>
        </p:txBody>
      </p:sp>
    </p:spTree>
    <p:extLst>
      <p:ext uri="{BB962C8B-B14F-4D97-AF65-F5344CB8AC3E}">
        <p14:creationId xmlns:p14="http://schemas.microsoft.com/office/powerpoint/2010/main" val="37592974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FEAEE6-ABD1-4CE0-8F53-4B9DBA71C372}"/>
              </a:ext>
            </a:extLst>
          </p:cNvPr>
          <p:cNvSpPr>
            <a:spLocks noGrp="1"/>
          </p:cNvSpPr>
          <p:nvPr>
            <p:ph type="title"/>
          </p:nvPr>
        </p:nvSpPr>
        <p:spPr/>
        <p:txBody>
          <a:bodyPr/>
          <a:lstStyle/>
          <a:p>
            <a:r>
              <a:rPr lang="it-IT" dirty="0"/>
              <a:t>PYTHON DICTIONARIES – </a:t>
            </a:r>
            <a:r>
              <a:rPr lang="it-IT" dirty="0" err="1"/>
              <a:t>len</a:t>
            </a:r>
            <a:r>
              <a:rPr lang="it-IT" dirty="0"/>
              <a:t>() e </a:t>
            </a:r>
            <a:r>
              <a:rPr lang="it-IT" dirty="0" err="1"/>
              <a:t>type</a:t>
            </a:r>
            <a:r>
              <a:rPr lang="it-IT" dirty="0"/>
              <a:t>()</a:t>
            </a:r>
            <a:endParaRPr lang="it-IT" dirty="0">
              <a:highlight>
                <a:srgbClr val="FFFF00"/>
              </a:highlight>
            </a:endParaRPr>
          </a:p>
        </p:txBody>
      </p:sp>
      <p:sp>
        <p:nvSpPr>
          <p:cNvPr id="4" name="Segnaposto contenuto 3">
            <a:extLst>
              <a:ext uri="{FF2B5EF4-FFF2-40B4-BE49-F238E27FC236}">
                <a16:creationId xmlns:a16="http://schemas.microsoft.com/office/drawing/2014/main" id="{0D7F2308-E0EC-4B77-F35F-6610106364A6}"/>
              </a:ext>
            </a:extLst>
          </p:cNvPr>
          <p:cNvSpPr>
            <a:spLocks noGrp="1"/>
          </p:cNvSpPr>
          <p:nvPr>
            <p:ph sz="half" idx="2"/>
          </p:nvPr>
        </p:nvSpPr>
        <p:spPr/>
        <p:txBody>
          <a:bodyPr anchor="ctr"/>
          <a:lstStyle/>
          <a:p>
            <a:r>
              <a:rPr lang="it-IT" b="1" u="sng" dirty="0" err="1">
                <a:solidFill>
                  <a:srgbClr val="50B4C8"/>
                </a:solidFill>
                <a:effectLst>
                  <a:outerShdw blurRad="38100" dist="38100" dir="2700000" algn="tl">
                    <a:srgbClr val="000000">
                      <a:alpha val="43137"/>
                    </a:srgbClr>
                  </a:outerShdw>
                </a:effectLst>
              </a:rPr>
              <a:t>len</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determinare quanti elementi sono presenti all’interno di un </a:t>
            </a:r>
            <a:r>
              <a:rPr lang="it-IT" sz="1800" dirty="0" err="1"/>
              <a:t>dictionary</a:t>
            </a:r>
            <a:r>
              <a:rPr lang="it-IT" sz="1800" dirty="0"/>
              <a:t>, si usa la funzione </a:t>
            </a:r>
            <a:r>
              <a:rPr lang="it-IT" sz="1800" dirty="0" err="1"/>
              <a:t>len</a:t>
            </a:r>
            <a:r>
              <a:rPr lang="it-IT" sz="1800" dirty="0"/>
              <a:t>()</a:t>
            </a:r>
          </a:p>
          <a:p>
            <a:endParaRPr lang="it-IT" sz="1800" dirty="0"/>
          </a:p>
          <a:p>
            <a:pPr algn="ctr"/>
            <a:r>
              <a:rPr lang="it-IT" sz="1800" dirty="0" err="1">
                <a:solidFill>
                  <a:srgbClr val="FF0000"/>
                </a:solidFill>
                <a:latin typeface="Consolas" panose="020B0609020204030204" pitchFamily="49" charset="0"/>
              </a:rPr>
              <a:t>len</a:t>
            </a:r>
            <a:r>
              <a:rPr lang="it-IT" sz="1800" dirty="0">
                <a:latin typeface="Consolas" panose="020B0609020204030204" pitchFamily="49" charset="0"/>
              </a:rPr>
              <a:t>(</a:t>
            </a:r>
            <a:r>
              <a:rPr lang="it-IT" sz="1800" i="1" dirty="0" err="1">
                <a:latin typeface="Consolas" panose="020B0609020204030204" pitchFamily="49" charset="0"/>
              </a:rPr>
              <a:t>dictionaryname</a:t>
            </a:r>
            <a:r>
              <a:rPr lang="it-IT" sz="1800" dirty="0">
                <a:latin typeface="Consolas" panose="020B0609020204030204" pitchFamily="49" charset="0"/>
              </a:rPr>
              <a:t>)</a:t>
            </a:r>
          </a:p>
          <a:p>
            <a:endParaRPr lang="it-IT" dirty="0"/>
          </a:p>
          <a:p>
            <a:endParaRPr lang="it-IT" dirty="0"/>
          </a:p>
          <a:p>
            <a:endParaRPr lang="it-IT" dirty="0"/>
          </a:p>
          <a:p>
            <a:endParaRPr lang="it-IT" dirty="0"/>
          </a:p>
          <a:p>
            <a:endParaRPr lang="it-IT" dirty="0"/>
          </a:p>
          <a:p>
            <a:endParaRPr lang="it-IT" dirty="0"/>
          </a:p>
        </p:txBody>
      </p:sp>
      <p:sp>
        <p:nvSpPr>
          <p:cNvPr id="5" name="Segnaposto contenuto 4">
            <a:extLst>
              <a:ext uri="{FF2B5EF4-FFF2-40B4-BE49-F238E27FC236}">
                <a16:creationId xmlns:a16="http://schemas.microsoft.com/office/drawing/2014/main" id="{DFED3FB3-6757-3B0E-696B-4B56BB46DE19}"/>
              </a:ext>
            </a:extLst>
          </p:cNvPr>
          <p:cNvSpPr>
            <a:spLocks noGrp="1"/>
          </p:cNvSpPr>
          <p:nvPr>
            <p:ph sz="quarter" idx="4"/>
          </p:nvPr>
        </p:nvSpPr>
        <p:spPr/>
        <p:txBody>
          <a:bodyPr anchor="ctr"/>
          <a:lstStyle/>
          <a:p>
            <a:r>
              <a:rPr lang="it-IT" b="1" u="sng" dirty="0" err="1">
                <a:solidFill>
                  <a:srgbClr val="50B4C8"/>
                </a:solidFill>
                <a:effectLst>
                  <a:outerShdw blurRad="38100" dist="38100" dir="2700000" algn="tl">
                    <a:srgbClr val="000000">
                      <a:alpha val="43137"/>
                    </a:srgbClr>
                  </a:outerShdw>
                </a:effectLst>
              </a:rPr>
              <a:t>type</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Python i </a:t>
            </a:r>
            <a:r>
              <a:rPr lang="it-IT" sz="1800" dirty="0" err="1"/>
              <a:t>dictionaries</a:t>
            </a:r>
            <a:r>
              <a:rPr lang="it-IT" sz="1800" dirty="0"/>
              <a:t> sono oggetti di tipo «</a:t>
            </a:r>
            <a:r>
              <a:rPr lang="it-IT" sz="1800" dirty="0" err="1"/>
              <a:t>dict</a:t>
            </a:r>
            <a:r>
              <a:rPr lang="it-IT" sz="1800" dirty="0"/>
              <a:t>»</a:t>
            </a:r>
          </a:p>
          <a:p>
            <a:endParaRPr lang="it-IT" sz="1800" dirty="0"/>
          </a:p>
          <a:p>
            <a:pPr algn="ctr"/>
            <a:r>
              <a:rPr lang="it-IT" sz="1800" dirty="0">
                <a:latin typeface="Consolas" panose="020B0609020204030204" pitchFamily="49" charset="0"/>
              </a:rPr>
              <a:t>&lt;class ‘</a:t>
            </a:r>
            <a:r>
              <a:rPr lang="it-IT" sz="1800" dirty="0" err="1">
                <a:latin typeface="Consolas" panose="020B0609020204030204" pitchFamily="49" charset="0"/>
              </a:rPr>
              <a:t>dict</a:t>
            </a:r>
            <a:r>
              <a:rPr lang="it-IT" sz="1800" dirty="0">
                <a:latin typeface="Consolas" panose="020B0609020204030204" pitchFamily="49" charset="0"/>
              </a:rPr>
              <a:t>’&gt;</a:t>
            </a:r>
          </a:p>
          <a:p>
            <a:endParaRPr lang="it-IT" dirty="0"/>
          </a:p>
          <a:p>
            <a:endParaRPr lang="it-IT" dirty="0"/>
          </a:p>
          <a:p>
            <a:endParaRPr lang="it-IT" dirty="0"/>
          </a:p>
          <a:p>
            <a:endParaRPr lang="it-IT" dirty="0"/>
          </a:p>
          <a:p>
            <a:endParaRPr lang="it-IT" dirty="0"/>
          </a:p>
          <a:p>
            <a:endParaRPr lang="it-IT" dirty="0"/>
          </a:p>
        </p:txBody>
      </p:sp>
      <p:pic>
        <p:nvPicPr>
          <p:cNvPr id="9" name="Immagine 8">
            <a:extLst>
              <a:ext uri="{FF2B5EF4-FFF2-40B4-BE49-F238E27FC236}">
                <a16:creationId xmlns:a16="http://schemas.microsoft.com/office/drawing/2014/main" id="{92A4FF29-06D8-678D-ADCF-A8C9F0570828}"/>
              </a:ext>
            </a:extLst>
          </p:cNvPr>
          <p:cNvPicPr>
            <a:picLocks noChangeAspect="1"/>
          </p:cNvPicPr>
          <p:nvPr/>
        </p:nvPicPr>
        <p:blipFill>
          <a:blip r:embed="rId2"/>
          <a:stretch>
            <a:fillRect/>
          </a:stretch>
        </p:blipFill>
        <p:spPr>
          <a:xfrm>
            <a:off x="876537" y="3895343"/>
            <a:ext cx="1857634" cy="1600423"/>
          </a:xfrm>
          <a:prstGeom prst="rect">
            <a:avLst/>
          </a:prstGeom>
        </p:spPr>
      </p:pic>
      <p:sp>
        <p:nvSpPr>
          <p:cNvPr id="10" name="CasellaDiTesto 9">
            <a:extLst>
              <a:ext uri="{FF2B5EF4-FFF2-40B4-BE49-F238E27FC236}">
                <a16:creationId xmlns:a16="http://schemas.microsoft.com/office/drawing/2014/main" id="{BBD01EBF-99C3-E1CB-51E5-8058F0CFD67B}"/>
              </a:ext>
            </a:extLst>
          </p:cNvPr>
          <p:cNvSpPr txBox="1"/>
          <p:nvPr/>
        </p:nvSpPr>
        <p:spPr>
          <a:xfrm>
            <a:off x="3059723" y="4185810"/>
            <a:ext cx="2294792" cy="1015663"/>
          </a:xfrm>
          <a:prstGeom prst="rect">
            <a:avLst/>
          </a:prstGeom>
          <a:noFill/>
        </p:spPr>
        <p:txBody>
          <a:bodyPr wrap="square" rtlCol="0">
            <a:spAutoFit/>
          </a:bodyPr>
          <a:lstStyle/>
          <a:p>
            <a:r>
              <a:rPr lang="it-IT" sz="1200" dirty="0"/>
              <a:t>Si ricorda che i </a:t>
            </a:r>
            <a:r>
              <a:rPr lang="it-IT" sz="1200" dirty="0" err="1"/>
              <a:t>dictionaries</a:t>
            </a:r>
            <a:r>
              <a:rPr lang="it-IT" sz="1200" dirty="0"/>
              <a:t> non ammettono elementi duplicati (stessa chiave) quindi, in caso questi siano presenti, ne viene conteggiato solo uno. </a:t>
            </a:r>
          </a:p>
        </p:txBody>
      </p:sp>
      <p:pic>
        <p:nvPicPr>
          <p:cNvPr id="12" name="Immagine 11">
            <a:extLst>
              <a:ext uri="{FF2B5EF4-FFF2-40B4-BE49-F238E27FC236}">
                <a16:creationId xmlns:a16="http://schemas.microsoft.com/office/drawing/2014/main" id="{4DD2C455-090C-18DE-B938-5FAEAAF09742}"/>
              </a:ext>
            </a:extLst>
          </p:cNvPr>
          <p:cNvPicPr>
            <a:picLocks noChangeAspect="1"/>
          </p:cNvPicPr>
          <p:nvPr/>
        </p:nvPicPr>
        <p:blipFill>
          <a:blip r:embed="rId3"/>
          <a:stretch>
            <a:fillRect/>
          </a:stretch>
        </p:blipFill>
        <p:spPr>
          <a:xfrm>
            <a:off x="7933125" y="3734418"/>
            <a:ext cx="2181529" cy="1467055"/>
          </a:xfrm>
          <a:prstGeom prst="rect">
            <a:avLst/>
          </a:prstGeom>
        </p:spPr>
      </p:pic>
    </p:spTree>
    <p:extLst>
      <p:ext uri="{BB962C8B-B14F-4D97-AF65-F5344CB8AC3E}">
        <p14:creationId xmlns:p14="http://schemas.microsoft.com/office/powerpoint/2010/main" val="18739093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3F4D7-203B-45C1-9C09-722F39738C0E}"/>
              </a:ext>
            </a:extLst>
          </p:cNvPr>
          <p:cNvSpPr>
            <a:spLocks noGrp="1"/>
          </p:cNvSpPr>
          <p:nvPr>
            <p:ph type="title"/>
          </p:nvPr>
        </p:nvSpPr>
        <p:spPr/>
        <p:txBody>
          <a:bodyPr/>
          <a:lstStyle/>
          <a:p>
            <a:r>
              <a:rPr lang="it-IT" dirty="0"/>
              <a:t>PYTHON DICTIONARIES – ACCEDERE GLI ELEMENTI</a:t>
            </a:r>
          </a:p>
        </p:txBody>
      </p:sp>
      <p:sp>
        <p:nvSpPr>
          <p:cNvPr id="3" name="Segnaposto contenuto 2">
            <a:extLst>
              <a:ext uri="{FF2B5EF4-FFF2-40B4-BE49-F238E27FC236}">
                <a16:creationId xmlns:a16="http://schemas.microsoft.com/office/drawing/2014/main" id="{0B6737FB-AC2C-4C73-89ED-280CFAC8C05B}"/>
              </a:ext>
            </a:extLst>
          </p:cNvPr>
          <p:cNvSpPr>
            <a:spLocks noGrp="1"/>
          </p:cNvSpPr>
          <p:nvPr>
            <p:ph sz="half" idx="2"/>
          </p:nvPr>
        </p:nvSpPr>
        <p:spPr/>
        <p:txBody>
          <a:bodyPr/>
          <a:lstStyle/>
          <a:p>
            <a:pPr marL="0" indent="0">
              <a:buNone/>
            </a:pPr>
            <a:r>
              <a:rPr lang="it-IT" sz="2000" b="1" dirty="0">
                <a:solidFill>
                  <a:srgbClr val="50B4C8"/>
                </a:solidFill>
                <a:effectLst>
                  <a:outerShdw blurRad="38100" dist="38100" dir="2700000" algn="tl">
                    <a:srgbClr val="000000">
                      <a:alpha val="43137"/>
                    </a:srgbClr>
                  </a:outerShdw>
                </a:effectLst>
              </a:rPr>
              <a:t>ACCEDERE AGLI ELEMENTI</a:t>
            </a:r>
          </a:p>
          <a:p>
            <a:pPr marL="0" indent="0">
              <a:buNone/>
            </a:pPr>
            <a:r>
              <a:rPr lang="it-IT" sz="2000" b="1" dirty="0">
                <a:solidFill>
                  <a:srgbClr val="50B4C8"/>
                </a:solidFill>
                <a:effectLst>
                  <a:outerShdw blurRad="38100" dist="38100" dir="2700000" algn="tl">
                    <a:srgbClr val="000000">
                      <a:alpha val="43137"/>
                    </a:srgbClr>
                  </a:outerShdw>
                </a:effectLst>
              </a:rPr>
              <a:t>[] _ se non esiste RITORNA ECCEZIONE</a:t>
            </a:r>
          </a:p>
          <a:p>
            <a:pPr marL="0" indent="0">
              <a:buNone/>
            </a:pPr>
            <a:endParaRPr lang="it-IT" sz="2000" b="1" dirty="0"/>
          </a:p>
          <a:p>
            <a:pPr marL="0" indent="0">
              <a:buNone/>
            </a:pPr>
            <a:r>
              <a:rPr lang="it-IT" sz="1600" dirty="0"/>
              <a:t>Si possono accedere agli elementi di un </a:t>
            </a:r>
            <a:r>
              <a:rPr lang="it-IT" sz="1600" dirty="0" err="1"/>
              <a:t>dictionary</a:t>
            </a:r>
            <a:r>
              <a:rPr lang="it-IT" sz="1600" dirty="0"/>
              <a:t> </a:t>
            </a:r>
            <a:r>
              <a:rPr lang="it-IT" sz="1600" b="1" dirty="0"/>
              <a:t>riferendosi alla loro chiave</a:t>
            </a:r>
            <a:r>
              <a:rPr lang="it-IT" sz="1600" dirty="0"/>
              <a:t>, inserita all’interno di parentesi quadre. </a:t>
            </a:r>
          </a:p>
          <a:p>
            <a:pPr marL="0" indent="0">
              <a:buNone/>
            </a:pPr>
            <a:endParaRPr lang="it-IT" sz="1600" dirty="0"/>
          </a:p>
          <a:p>
            <a:pPr marL="0" indent="0" algn="ctr">
              <a:buNone/>
            </a:pPr>
            <a:r>
              <a:rPr lang="it-IT" sz="1600" i="1" dirty="0" err="1">
                <a:latin typeface="Consolas" panose="020B0609020204030204" pitchFamily="49" charset="0"/>
              </a:rPr>
              <a:t>dictionary</a:t>
            </a:r>
            <a:r>
              <a:rPr lang="it-IT" sz="1600" dirty="0">
                <a:solidFill>
                  <a:srgbClr val="FF0000"/>
                </a:solidFill>
                <a:latin typeface="Consolas" panose="020B0609020204030204" pitchFamily="49" charset="0"/>
              </a:rPr>
              <a:t>[</a:t>
            </a:r>
            <a:r>
              <a:rPr lang="it-IT" sz="1600" b="1" i="1" dirty="0">
                <a:solidFill>
                  <a:srgbClr val="FF0000"/>
                </a:solidFill>
                <a:latin typeface="Consolas" panose="020B0609020204030204" pitchFamily="49" charset="0"/>
              </a:rPr>
              <a:t>key</a:t>
            </a:r>
            <a:r>
              <a:rPr lang="it-IT" sz="1600" dirty="0">
                <a:solidFill>
                  <a:srgbClr val="FF0000"/>
                </a:solidFill>
                <a:latin typeface="Consolas" panose="020B0609020204030204" pitchFamily="49" charset="0"/>
              </a:rPr>
              <a:t>]</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Con questo metodo, se la chiave non viene trovata, viene sollevata un </a:t>
            </a:r>
            <a:r>
              <a:rPr lang="it-IT" sz="1400" b="1" dirty="0" err="1"/>
              <a:t>exception</a:t>
            </a:r>
            <a:r>
              <a:rPr lang="it-IT" sz="1400" b="1" dirty="0"/>
              <a:t> (</a:t>
            </a:r>
            <a:r>
              <a:rPr lang="it-IT" sz="1400" b="1" dirty="0" err="1"/>
              <a:t>KeyError</a:t>
            </a:r>
            <a:r>
              <a:rPr lang="it-IT" sz="1400" b="1" dirty="0"/>
              <a:t>). </a:t>
            </a:r>
          </a:p>
          <a:p>
            <a:pPr marL="0" indent="0">
              <a:buNone/>
            </a:pPr>
            <a:r>
              <a:rPr lang="it-IT" sz="1400" dirty="0"/>
              <a:t>Con il metodo </a:t>
            </a:r>
            <a:r>
              <a:rPr lang="it-IT" sz="1400" dirty="0" err="1"/>
              <a:t>get</a:t>
            </a:r>
            <a:r>
              <a:rPr lang="it-IT" sz="1400" dirty="0"/>
              <a:t>(), se la chiave non viene trovata e non è stato specificato il parametro «</a:t>
            </a:r>
            <a:r>
              <a:rPr lang="it-IT" sz="1400" dirty="0" err="1"/>
              <a:t>value</a:t>
            </a:r>
            <a:r>
              <a:rPr lang="it-IT" sz="1400" dirty="0"/>
              <a:t>», verrà ritornato il </a:t>
            </a:r>
            <a:r>
              <a:rPr lang="it-IT" sz="1400" b="1" dirty="0"/>
              <a:t>valore di default «none»</a:t>
            </a:r>
          </a:p>
        </p:txBody>
      </p:sp>
      <p:sp>
        <p:nvSpPr>
          <p:cNvPr id="4" name="Segnaposto contenuto 3">
            <a:extLst>
              <a:ext uri="{FF2B5EF4-FFF2-40B4-BE49-F238E27FC236}">
                <a16:creationId xmlns:a16="http://schemas.microsoft.com/office/drawing/2014/main" id="{004F16ED-75DA-4C35-B309-752CD37C3ABA}"/>
              </a:ext>
            </a:extLst>
          </p:cNvPr>
          <p:cNvSpPr>
            <a:spLocks noGrp="1"/>
          </p:cNvSpPr>
          <p:nvPr>
            <p:ph sz="quarter" idx="4"/>
          </p:nvPr>
        </p:nvSpPr>
        <p:spPr>
          <a:xfrm>
            <a:off x="6300216" y="1271017"/>
            <a:ext cx="5563172" cy="5263586"/>
          </a:xfrm>
        </p:spPr>
        <p:txBody>
          <a:bodyPr>
            <a:normAutofit/>
          </a:bodyPr>
          <a:lstStyle/>
          <a:p>
            <a:r>
              <a:rPr lang="it-IT" sz="2000" b="1" dirty="0">
                <a:solidFill>
                  <a:srgbClr val="50B4C8"/>
                </a:solidFill>
                <a:effectLst>
                  <a:outerShdw blurRad="38100" dist="38100" dir="2700000" algn="tl">
                    <a:srgbClr val="000000">
                      <a:alpha val="43137"/>
                    </a:srgbClr>
                  </a:outerShdw>
                </a:effectLst>
              </a:rPr>
              <a:t>METODO </a:t>
            </a:r>
            <a:r>
              <a:rPr lang="it-IT" sz="2000" b="1" dirty="0" err="1">
                <a:solidFill>
                  <a:srgbClr val="50B4C8"/>
                </a:solidFill>
                <a:effectLst>
                  <a:outerShdw blurRad="38100" dist="38100" dir="2700000" algn="tl">
                    <a:srgbClr val="000000">
                      <a:alpha val="43137"/>
                    </a:srgbClr>
                  </a:outerShdw>
                </a:effectLst>
              </a:rPr>
              <a:t>get</a:t>
            </a:r>
            <a:r>
              <a:rPr lang="it-IT" sz="2000" b="1" dirty="0">
                <a:solidFill>
                  <a:srgbClr val="50B4C8"/>
                </a:solidFill>
                <a:effectLst>
                  <a:outerShdw blurRad="38100" dist="38100" dir="2700000" algn="tl">
                    <a:srgbClr val="000000">
                      <a:alpha val="43137"/>
                    </a:srgbClr>
                  </a:outerShdw>
                </a:effectLst>
              </a:rPr>
              <a:t>() </a:t>
            </a:r>
          </a:p>
          <a:p>
            <a:r>
              <a:rPr lang="it-IT" sz="2000" b="1" dirty="0">
                <a:solidFill>
                  <a:srgbClr val="50B4C8"/>
                </a:solidFill>
                <a:effectLst>
                  <a:outerShdw blurRad="38100" dist="38100" dir="2700000" algn="tl">
                    <a:srgbClr val="000000">
                      <a:alpha val="43137"/>
                    </a:srgbClr>
                  </a:outerShdw>
                </a:effectLst>
              </a:rPr>
              <a:t>_ se non esiste NON RITORNA ECCEZIONE</a:t>
            </a:r>
          </a:p>
          <a:p>
            <a:endParaRPr lang="it-IT" sz="2000" b="1" dirty="0"/>
          </a:p>
          <a:p>
            <a:r>
              <a:rPr lang="it-IT" sz="1600" dirty="0"/>
              <a:t>Ritorna il </a:t>
            </a:r>
            <a:r>
              <a:rPr lang="it-IT" sz="1600" b="1" dirty="0"/>
              <a:t>valore di una specifica chiave</a:t>
            </a:r>
            <a:r>
              <a:rPr lang="it-IT" sz="1600" dirty="0"/>
              <a:t>, se la chiave è presente nel </a:t>
            </a:r>
            <a:r>
              <a:rPr lang="it-IT" sz="1600" dirty="0" err="1"/>
              <a:t>dictionary</a:t>
            </a:r>
            <a:endParaRPr lang="it-IT" sz="1600" dirty="0"/>
          </a:p>
          <a:p>
            <a:endParaRPr lang="it-IT" sz="1600" dirty="0"/>
          </a:p>
          <a:p>
            <a:pPr algn="ctr"/>
            <a:r>
              <a:rPr lang="it-IT" sz="1600" i="1" dirty="0" err="1">
                <a:latin typeface="Consolas" panose="020B0609020204030204" pitchFamily="49" charset="0"/>
              </a:rPr>
              <a:t>Dictionaryname</a:t>
            </a:r>
            <a:r>
              <a:rPr lang="it-IT" sz="1600" dirty="0" err="1">
                <a:solidFill>
                  <a:srgbClr val="FF0000"/>
                </a:solidFill>
                <a:latin typeface="Consolas" panose="020B0609020204030204" pitchFamily="49" charset="0"/>
              </a:rPr>
              <a:t>.get</a:t>
            </a:r>
            <a:r>
              <a:rPr lang="it-IT" sz="1600" dirty="0">
                <a:solidFill>
                  <a:srgbClr val="FF0000"/>
                </a:solidFill>
                <a:latin typeface="Consolas" panose="020B0609020204030204" pitchFamily="49" charset="0"/>
              </a:rPr>
              <a:t>(</a:t>
            </a:r>
            <a:r>
              <a:rPr lang="it-IT" sz="1600" i="1" dirty="0">
                <a:latin typeface="Consolas" panose="020B0609020204030204" pitchFamily="49" charset="0"/>
              </a:rPr>
              <a:t>key[, </a:t>
            </a:r>
            <a:r>
              <a:rPr lang="it-IT" sz="1600" i="1" dirty="0" err="1">
                <a:latin typeface="Consolas" panose="020B0609020204030204" pitchFamily="49" charset="0"/>
              </a:rPr>
              <a:t>value</a:t>
            </a:r>
            <a:r>
              <a:rPr lang="it-IT" sz="1600" i="1" dirty="0">
                <a:latin typeface="Consolas" panose="020B0609020204030204" pitchFamily="49" charset="0"/>
              </a:rPr>
              <a:t>]</a:t>
            </a:r>
            <a:r>
              <a:rPr lang="it-IT" sz="1600" dirty="0">
                <a:solidFill>
                  <a:srgbClr val="FF0000"/>
                </a:solidFill>
                <a:latin typeface="Consolas" panose="020B0609020204030204" pitchFamily="49" charset="0"/>
              </a:rPr>
              <a:t>)</a:t>
            </a:r>
          </a:p>
          <a:p>
            <a:endParaRPr lang="it-IT" sz="1600" dirty="0"/>
          </a:p>
          <a:p>
            <a:r>
              <a:rPr lang="it-IT" sz="1600" dirty="0"/>
              <a:t>Il metodo </a:t>
            </a:r>
            <a:r>
              <a:rPr lang="it-IT" sz="1600" dirty="0" err="1"/>
              <a:t>get</a:t>
            </a:r>
            <a:r>
              <a:rPr lang="it-IT" sz="1600" dirty="0"/>
              <a:t>() accetta al massimo due parametri: </a:t>
            </a:r>
          </a:p>
          <a:p>
            <a:r>
              <a:rPr lang="it-IT" sz="1600" b="1" dirty="0"/>
              <a:t>Key</a:t>
            </a:r>
            <a:r>
              <a:rPr lang="it-IT" sz="1600" dirty="0"/>
              <a:t>: chiave da cercare nel </a:t>
            </a:r>
            <a:r>
              <a:rPr lang="it-IT" sz="1600" dirty="0" err="1"/>
              <a:t>dictionary</a:t>
            </a:r>
            <a:br>
              <a:rPr lang="it-IT" sz="1600" dirty="0"/>
            </a:br>
            <a:r>
              <a:rPr lang="it-IT" sz="1600" b="1" dirty="0" err="1"/>
              <a:t>value</a:t>
            </a:r>
            <a:r>
              <a:rPr lang="it-IT" sz="1600" dirty="0"/>
              <a:t> (optional): valore da ritornare se la chiave non viene trovata. </a:t>
            </a:r>
            <a:r>
              <a:rPr lang="it-IT" sz="1600" u="sng" dirty="0"/>
              <a:t>Default = None</a:t>
            </a:r>
            <a:r>
              <a:rPr lang="it-IT" sz="1600" dirty="0"/>
              <a:t>. </a:t>
            </a:r>
          </a:p>
          <a:p>
            <a:endParaRPr lang="it-IT" sz="1600" dirty="0"/>
          </a:p>
          <a:p>
            <a:pPr marL="0" indent="0">
              <a:buNone/>
            </a:pPr>
            <a:endParaRPr lang="it-IT" sz="2000" b="1" dirty="0"/>
          </a:p>
        </p:txBody>
      </p:sp>
      <p:pic>
        <p:nvPicPr>
          <p:cNvPr id="6" name="Immagine 5">
            <a:extLst>
              <a:ext uri="{FF2B5EF4-FFF2-40B4-BE49-F238E27FC236}">
                <a16:creationId xmlns:a16="http://schemas.microsoft.com/office/drawing/2014/main" id="{C4DB4163-105A-143A-F3EE-267040EA062B}"/>
              </a:ext>
            </a:extLst>
          </p:cNvPr>
          <p:cNvPicPr>
            <a:picLocks noChangeAspect="1"/>
          </p:cNvPicPr>
          <p:nvPr/>
        </p:nvPicPr>
        <p:blipFill>
          <a:blip r:embed="rId2"/>
          <a:stretch>
            <a:fillRect/>
          </a:stretch>
        </p:blipFill>
        <p:spPr>
          <a:xfrm>
            <a:off x="2220240" y="3161448"/>
            <a:ext cx="1895740" cy="1695687"/>
          </a:xfrm>
          <a:prstGeom prst="rect">
            <a:avLst/>
          </a:prstGeom>
        </p:spPr>
      </p:pic>
      <p:pic>
        <p:nvPicPr>
          <p:cNvPr id="8" name="Immagine 7">
            <a:extLst>
              <a:ext uri="{FF2B5EF4-FFF2-40B4-BE49-F238E27FC236}">
                <a16:creationId xmlns:a16="http://schemas.microsoft.com/office/drawing/2014/main" id="{A9C2A106-B9B3-F082-A327-EE560697D84A}"/>
              </a:ext>
            </a:extLst>
          </p:cNvPr>
          <p:cNvPicPr>
            <a:picLocks noChangeAspect="1"/>
          </p:cNvPicPr>
          <p:nvPr/>
        </p:nvPicPr>
        <p:blipFill>
          <a:blip r:embed="rId3"/>
          <a:stretch>
            <a:fillRect/>
          </a:stretch>
        </p:blipFill>
        <p:spPr>
          <a:xfrm>
            <a:off x="6617526" y="4304991"/>
            <a:ext cx="5260530" cy="1919964"/>
          </a:xfrm>
          <a:prstGeom prst="rect">
            <a:avLst/>
          </a:prstGeom>
        </p:spPr>
      </p:pic>
    </p:spTree>
    <p:extLst>
      <p:ext uri="{BB962C8B-B14F-4D97-AF65-F5344CB8AC3E}">
        <p14:creationId xmlns:p14="http://schemas.microsoft.com/office/powerpoint/2010/main" val="42460290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tangolo 13">
            <a:extLst>
              <a:ext uri="{FF2B5EF4-FFF2-40B4-BE49-F238E27FC236}">
                <a16:creationId xmlns:a16="http://schemas.microsoft.com/office/drawing/2014/main" id="{B5FE3E80-142C-F94C-9BE6-580D19FC7FC0}"/>
              </a:ext>
            </a:extLst>
          </p:cNvPr>
          <p:cNvSpPr/>
          <p:nvPr/>
        </p:nvSpPr>
        <p:spPr>
          <a:xfrm>
            <a:off x="6338046" y="1143000"/>
            <a:ext cx="5853953"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keys - il metodo keys()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keys() </a:t>
            </a:r>
            <a:r>
              <a:rPr lang="it-IT" sz="2000" dirty="0"/>
              <a:t>ritorna la </a:t>
            </a:r>
            <a:r>
              <a:rPr lang="it-IT" sz="2000" b="1" dirty="0"/>
              <a:t>lista di tutte le chiavi del </a:t>
            </a:r>
            <a:r>
              <a:rPr lang="it-IT" sz="2000" b="1" dirty="0" err="1"/>
              <a:t>dictionary</a:t>
            </a:r>
            <a:r>
              <a:rPr lang="it-IT" sz="2000" dirty="0"/>
              <a: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keys</a:t>
            </a:r>
            <a:r>
              <a:rPr lang="it-IT" sz="2000" dirty="0">
                <a:solidFill>
                  <a:srgbClr val="FF3300"/>
                </a:solidFill>
                <a:latin typeface="Consolas" panose="020B0609020204030204" pitchFamily="49" charset="0"/>
              </a:rPr>
              <a:t>()</a:t>
            </a:r>
          </a:p>
          <a:p>
            <a:endParaRPr lang="it-IT" sz="2000" dirty="0"/>
          </a:p>
          <a:p>
            <a:r>
              <a:rPr lang="it-IT" sz="2000" dirty="0"/>
              <a:t>La lista delle chiavi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keys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dict_keys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pic>
        <p:nvPicPr>
          <p:cNvPr id="5" name="Immagine 4">
            <a:extLst>
              <a:ext uri="{FF2B5EF4-FFF2-40B4-BE49-F238E27FC236}">
                <a16:creationId xmlns:a16="http://schemas.microsoft.com/office/drawing/2014/main" id="{B00C9A01-A8D9-BD48-AC3A-981D7A1FE35C}"/>
              </a:ext>
            </a:extLst>
          </p:cNvPr>
          <p:cNvPicPr>
            <a:picLocks noChangeAspect="1"/>
          </p:cNvPicPr>
          <p:nvPr/>
        </p:nvPicPr>
        <p:blipFill>
          <a:blip r:embed="rId2"/>
          <a:stretch>
            <a:fillRect/>
          </a:stretch>
        </p:blipFill>
        <p:spPr>
          <a:xfrm>
            <a:off x="6882373" y="2441224"/>
            <a:ext cx="4765297" cy="3109476"/>
          </a:xfrm>
          <a:prstGeom prst="rect">
            <a:avLst/>
          </a:prstGeom>
        </p:spPr>
      </p:pic>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a:t>Keys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172124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6096000"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a:t>
            </a:r>
            <a:r>
              <a:rPr lang="it-IT" dirty="0" err="1"/>
              <a:t>values</a:t>
            </a:r>
            <a:r>
              <a:rPr lang="it-IT" dirty="0"/>
              <a:t> - il metodo </a:t>
            </a:r>
            <a:r>
              <a:rPr lang="it-IT" dirty="0" err="1"/>
              <a:t>values</a:t>
            </a:r>
            <a:r>
              <a:rPr lang="it-IT" dirty="0"/>
              <a:t>()</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a:t>
            </a:r>
            <a:r>
              <a:rPr lang="it-IT" sz="2000" b="1" dirty="0" err="1">
                <a:solidFill>
                  <a:srgbClr val="50B4C8"/>
                </a:solidFill>
              </a:rPr>
              <a:t>values</a:t>
            </a:r>
            <a:r>
              <a:rPr lang="it-IT" sz="2000" b="1" dirty="0">
                <a:solidFill>
                  <a:srgbClr val="50B4C8"/>
                </a:solidFill>
              </a:rPr>
              <a:t>() </a:t>
            </a:r>
            <a:r>
              <a:rPr lang="it-IT" sz="2000" dirty="0"/>
              <a:t>ritorna la </a:t>
            </a:r>
            <a:r>
              <a:rPr lang="it-IT" sz="2000" b="1" dirty="0"/>
              <a:t>lista di tutte i valori del </a:t>
            </a:r>
            <a:r>
              <a:rPr lang="it-IT" sz="2000" b="1" dirty="0" err="1"/>
              <a:t>dictionary</a:t>
            </a:r>
            <a:r>
              <a:rPr lang="it-IT" sz="2000" dirty="0"/>
              <a:t>.</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values</a:t>
            </a:r>
            <a:r>
              <a:rPr lang="it-IT" sz="2000" dirty="0">
                <a:solidFill>
                  <a:srgbClr val="FF3300"/>
                </a:solidFill>
                <a:latin typeface="Consolas" panose="020B0609020204030204" pitchFamily="49" charset="0"/>
              </a:rPr>
              <a:t>()</a:t>
            </a:r>
          </a:p>
          <a:p>
            <a:endParaRPr lang="it-IT" sz="2000" dirty="0"/>
          </a:p>
          <a:p>
            <a:r>
              <a:rPr lang="it-IT" sz="2000" dirty="0"/>
              <a:t>La lista dei valori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a:t>
            </a:r>
            <a:r>
              <a:rPr lang="it-IT" sz="2000" b="1" dirty="0" err="1">
                <a:highlight>
                  <a:srgbClr val="00FFFF"/>
                </a:highlight>
              </a:rPr>
              <a:t>values</a:t>
            </a:r>
            <a:r>
              <a:rPr lang="it-IT" sz="2000" b="1" dirty="0">
                <a:highlight>
                  <a:srgbClr val="00FFFF"/>
                </a:highlight>
              </a:rPr>
              <a:t>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dict_values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err="1"/>
              <a:t>Values</a:t>
            </a:r>
            <a:r>
              <a:rPr lang="it-IT" sz="1200" b="1" dirty="0"/>
              <a:t>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pic>
        <p:nvPicPr>
          <p:cNvPr id="8" name="Immagine 7">
            <a:extLst>
              <a:ext uri="{FF2B5EF4-FFF2-40B4-BE49-F238E27FC236}">
                <a16:creationId xmlns:a16="http://schemas.microsoft.com/office/drawing/2014/main" id="{A6FE7DD6-B4E9-FD9F-979C-B651607CEB29}"/>
              </a:ext>
            </a:extLst>
          </p:cNvPr>
          <p:cNvPicPr>
            <a:picLocks noChangeAspect="1"/>
          </p:cNvPicPr>
          <p:nvPr/>
        </p:nvPicPr>
        <p:blipFill>
          <a:blip r:embed="rId2"/>
          <a:stretch>
            <a:fillRect/>
          </a:stretch>
        </p:blipFill>
        <p:spPr>
          <a:xfrm>
            <a:off x="6598163" y="1291232"/>
            <a:ext cx="4132741" cy="2313101"/>
          </a:xfrm>
          <a:prstGeom prst="rect">
            <a:avLst/>
          </a:prstGeom>
        </p:spPr>
      </p:pic>
      <p:pic>
        <p:nvPicPr>
          <p:cNvPr id="14" name="Immagine 13">
            <a:extLst>
              <a:ext uri="{FF2B5EF4-FFF2-40B4-BE49-F238E27FC236}">
                <a16:creationId xmlns:a16="http://schemas.microsoft.com/office/drawing/2014/main" id="{747C691E-096B-D375-9633-9530BFD709FB}"/>
              </a:ext>
            </a:extLst>
          </p:cNvPr>
          <p:cNvPicPr>
            <a:picLocks noChangeAspect="1"/>
          </p:cNvPicPr>
          <p:nvPr/>
        </p:nvPicPr>
        <p:blipFill>
          <a:blip r:embed="rId3"/>
          <a:stretch>
            <a:fillRect/>
          </a:stretch>
        </p:blipFill>
        <p:spPr>
          <a:xfrm>
            <a:off x="6598163" y="4124825"/>
            <a:ext cx="3714306" cy="2443018"/>
          </a:xfrm>
          <a:prstGeom prst="rect">
            <a:avLst/>
          </a:prstGeom>
        </p:spPr>
      </p:pic>
      <p:cxnSp>
        <p:nvCxnSpPr>
          <p:cNvPr id="16" name="Connettore diritto 15">
            <a:extLst>
              <a:ext uri="{FF2B5EF4-FFF2-40B4-BE49-F238E27FC236}">
                <a16:creationId xmlns:a16="http://schemas.microsoft.com/office/drawing/2014/main" id="{DA7ADDFE-DBA5-D4A1-3E63-E1195D00B193}"/>
              </a:ext>
            </a:extLst>
          </p:cNvPr>
          <p:cNvCxnSpPr/>
          <p:nvPr/>
        </p:nvCxnSpPr>
        <p:spPr>
          <a:xfrm>
            <a:off x="6598163" y="3825717"/>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891421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4978"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a:bodyPr>
          <a:lstStyle/>
          <a:p>
            <a:r>
              <a:rPr lang="it-IT" dirty="0"/>
              <a:t>PYTHON DICTIONARIES – </a:t>
            </a:r>
            <a:r>
              <a:rPr lang="it-IT" dirty="0" err="1"/>
              <a:t>get</a:t>
            </a:r>
            <a:r>
              <a:rPr lang="it-IT" dirty="0"/>
              <a:t> items- il metodo items()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6074807" y="1266088"/>
            <a:ext cx="6009435" cy="2913374"/>
          </a:xfrm>
        </p:spPr>
        <p:txBody>
          <a:bodyPr anchor="ctr">
            <a:normAutofit/>
          </a:bodyPr>
          <a:lstStyle/>
          <a:p>
            <a:r>
              <a:rPr lang="it-IT" sz="2000" dirty="0"/>
              <a:t>Il </a:t>
            </a:r>
            <a:r>
              <a:rPr lang="it-IT" sz="2000" b="1" dirty="0">
                <a:solidFill>
                  <a:srgbClr val="50B4C8"/>
                </a:solidFill>
              </a:rPr>
              <a:t>metodo items() </a:t>
            </a:r>
            <a:r>
              <a:rPr lang="it-IT" sz="2000" dirty="0"/>
              <a:t>ritorna ogni elemento del </a:t>
            </a:r>
            <a:r>
              <a:rPr lang="it-IT" sz="2000" dirty="0" err="1"/>
              <a:t>dictionary</a:t>
            </a:r>
            <a:r>
              <a:rPr lang="it-IT" sz="2000" dirty="0"/>
              <a:t>, come </a:t>
            </a:r>
            <a:r>
              <a:rPr lang="it-IT" sz="2000" dirty="0" err="1"/>
              <a:t>tuple</a:t>
            </a:r>
            <a:r>
              <a:rPr lang="it-IT" sz="2000" dirty="0"/>
              <a:t> in una list.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items</a:t>
            </a:r>
            <a:r>
              <a:rPr lang="it-IT" sz="2000" dirty="0">
                <a:solidFill>
                  <a:srgbClr val="FF3300"/>
                </a:solidFill>
                <a:latin typeface="Consolas" panose="020B0609020204030204" pitchFamily="49" charset="0"/>
              </a:rPr>
              <a:t>()</a:t>
            </a:r>
          </a:p>
          <a:p>
            <a:endParaRPr lang="it-IT" sz="2000" dirty="0"/>
          </a:p>
          <a:p>
            <a:r>
              <a:rPr lang="it-IT" sz="2000" dirty="0"/>
              <a:t>La lista degli elementi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lista degli elementi</a:t>
            </a:r>
            <a:r>
              <a:rPr lang="it-IT" sz="2000" dirty="0"/>
              <a:t>. </a:t>
            </a:r>
          </a:p>
          <a:p>
            <a:endParaRPr lang="it-IT" sz="2000" dirty="0"/>
          </a:p>
          <a:p>
            <a:endParaRPr lang="it-IT" sz="2000" b="0" i="0" dirty="0">
              <a:effectLst/>
              <a:latin typeface="droid sans mono"/>
            </a:endParaRPr>
          </a:p>
        </p:txBody>
      </p:sp>
      <p:pic>
        <p:nvPicPr>
          <p:cNvPr id="5" name="Immagine 4">
            <a:extLst>
              <a:ext uri="{FF2B5EF4-FFF2-40B4-BE49-F238E27FC236}">
                <a16:creationId xmlns:a16="http://schemas.microsoft.com/office/drawing/2014/main" id="{72893B8A-E2FF-01BB-32EF-05A5385DB07C}"/>
              </a:ext>
            </a:extLst>
          </p:cNvPr>
          <p:cNvPicPr>
            <a:picLocks noChangeAspect="1"/>
          </p:cNvPicPr>
          <p:nvPr/>
        </p:nvPicPr>
        <p:blipFill>
          <a:blip r:embed="rId2"/>
          <a:stretch>
            <a:fillRect/>
          </a:stretch>
        </p:blipFill>
        <p:spPr>
          <a:xfrm>
            <a:off x="330059" y="1266088"/>
            <a:ext cx="5425926" cy="2536797"/>
          </a:xfrm>
          <a:prstGeom prst="rect">
            <a:avLst/>
          </a:prstGeom>
        </p:spPr>
      </p:pic>
      <p:pic>
        <p:nvPicPr>
          <p:cNvPr id="11" name="Immagine 10">
            <a:extLst>
              <a:ext uri="{FF2B5EF4-FFF2-40B4-BE49-F238E27FC236}">
                <a16:creationId xmlns:a16="http://schemas.microsoft.com/office/drawing/2014/main" id="{0ADB2A9A-7524-78EA-DEC0-C604569AF876}"/>
              </a:ext>
            </a:extLst>
          </p:cNvPr>
          <p:cNvPicPr>
            <a:picLocks noChangeAspect="1"/>
          </p:cNvPicPr>
          <p:nvPr/>
        </p:nvPicPr>
        <p:blipFill>
          <a:blip r:embed="rId3"/>
          <a:stretch>
            <a:fillRect/>
          </a:stretch>
        </p:blipFill>
        <p:spPr>
          <a:xfrm>
            <a:off x="330059" y="4179463"/>
            <a:ext cx="5425926" cy="2472773"/>
          </a:xfrm>
          <a:prstGeom prst="rect">
            <a:avLst/>
          </a:prstGeom>
        </p:spPr>
      </p:pic>
      <p:cxnSp>
        <p:nvCxnSpPr>
          <p:cNvPr id="18" name="Connettore diritto 17">
            <a:extLst>
              <a:ext uri="{FF2B5EF4-FFF2-40B4-BE49-F238E27FC236}">
                <a16:creationId xmlns:a16="http://schemas.microsoft.com/office/drawing/2014/main" id="{C0AEC876-C8FA-7DB4-5067-401EC003CD6D}"/>
              </a:ext>
            </a:extLst>
          </p:cNvPr>
          <p:cNvCxnSpPr/>
          <p:nvPr/>
        </p:nvCxnSpPr>
        <p:spPr>
          <a:xfrm>
            <a:off x="601810" y="3992771"/>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Rectangle 1">
            <a:extLst>
              <a:ext uri="{FF2B5EF4-FFF2-40B4-BE49-F238E27FC236}">
                <a16:creationId xmlns:a16="http://schemas.microsoft.com/office/drawing/2014/main" id="{808C0AF2-D8FB-F766-594E-E122DA346120}"/>
              </a:ext>
            </a:extLst>
          </p:cNvPr>
          <p:cNvSpPr>
            <a:spLocks noChangeArrowheads="1"/>
          </p:cNvSpPr>
          <p:nvPr/>
        </p:nvSpPr>
        <p:spPr bwMode="auto">
          <a:xfrm>
            <a:off x="6330461" y="3779354"/>
            <a:ext cx="458958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a:ln>
                  <a:noFill/>
                </a:ln>
                <a:solidFill>
                  <a:srgbClr val="A9B7C6"/>
                </a:solidFill>
                <a:effectLst/>
                <a:latin typeface="JetBrains Mono"/>
              </a:rPr>
              <a:t>dict = </a:t>
            </a:r>
            <a:r>
              <a:rPr kumimoji="0" lang="it-IT" altLang="it-IT" sz="1400" b="0" i="0" u="none" strike="noStrike" cap="none" normalizeH="0" baseline="0">
                <a:ln>
                  <a:noFill/>
                </a:ln>
                <a:solidFill>
                  <a:srgbClr val="8888C6"/>
                </a:solidFill>
                <a:effectLst/>
                <a:latin typeface="JetBrains Mono"/>
              </a:rPr>
              <a:t>dict</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AA4926"/>
                </a:solidFill>
                <a:effectLst/>
                <a:latin typeface="JetBrains Mono"/>
              </a:rPr>
              <a:t>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'mauro'</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A4926"/>
                </a:solidFill>
                <a:effectLst/>
                <a:latin typeface="JetBrains Mono"/>
              </a:rPr>
              <a:t>cognome</a:t>
            </a:r>
            <a:r>
              <a:rPr kumimoji="0" lang="it-IT" altLang="it-IT" sz="1400" b="0" i="0" u="none" strike="noStrike" cap="none" normalizeH="0" baseline="0">
                <a:ln>
                  <a:noFill/>
                </a:ln>
                <a:solidFill>
                  <a:srgbClr val="A9B7C6"/>
                </a:solidFill>
                <a:effectLst/>
                <a:latin typeface="JetBrains Mono"/>
              </a:rPr>
              <a:t>=</a:t>
            </a:r>
            <a:r>
              <a:rPr kumimoji="0" lang="it-IT" altLang="it-IT" sz="1400" b="0" i="0" u="none" strike="noStrike" cap="none" normalizeH="0" baseline="0">
                <a:ln>
                  <a:noFill/>
                </a:ln>
                <a:solidFill>
                  <a:srgbClr val="6A8759"/>
                </a:solidFill>
                <a:effectLst/>
                <a:latin typeface="JetBrains Mono"/>
              </a:rPr>
              <a:t>'casadei'</a:t>
            </a:r>
            <a:r>
              <a:rPr kumimoji="0" lang="it-IT" altLang="it-IT" sz="1400" b="0" i="0" u="none" strike="noStrike" cap="none" normalizeH="0" baseline="0">
                <a:ln>
                  <a:noFill/>
                </a:ln>
                <a:solidFill>
                  <a:srgbClr val="A9B7C6"/>
                </a:solidFill>
                <a:effectLst/>
                <a:latin typeface="JetBrains Mono"/>
              </a:rPr>
              <a: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1</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dict.items():</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(n</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v)</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caso 2</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CC7832"/>
                </a:solidFill>
                <a:effectLst/>
                <a:latin typeface="JetBrains Mono"/>
              </a:rPr>
              <a:t>for </a:t>
            </a:r>
            <a:r>
              <a:rPr kumimoji="0" lang="it-IT" altLang="it-IT" sz="1400" b="0" i="0" u="none" strike="noStrike" cap="none" normalizeH="0" baseline="0">
                <a:ln>
                  <a:noFill/>
                </a:ln>
                <a:solidFill>
                  <a:srgbClr val="A9B7C6"/>
                </a:solidFill>
                <a:effectLst/>
                <a:latin typeface="JetBrains Mono"/>
              </a:rPr>
              <a:t>v </a:t>
            </a:r>
            <a:r>
              <a:rPr kumimoji="0" lang="it-IT" altLang="it-IT" sz="1400" b="0" i="0" u="none" strike="noStrike" cap="none" normalizeH="0" baseline="0">
                <a:ln>
                  <a:noFill/>
                </a:ln>
                <a:solidFill>
                  <a:srgbClr val="CC7832"/>
                </a:solidFill>
                <a:effectLst/>
                <a:latin typeface="JetBrains Mono"/>
              </a:rPr>
              <a:t>in </a:t>
            </a:r>
            <a:r>
              <a:rPr kumimoji="0" lang="it-IT" altLang="it-IT" sz="1400" b="0" i="0" u="none" strike="noStrike" cap="none" normalizeH="0" baseline="0">
                <a:ln>
                  <a:noFill/>
                </a:ln>
                <a:solidFill>
                  <a:srgbClr val="A9B7C6"/>
                </a:solidFill>
                <a:effectLst/>
                <a:latin typeface="JetBrains Mono"/>
              </a:rPr>
              <a:t>dict: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(v</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6A8759"/>
                </a:solidFill>
                <a:effectLst/>
                <a:latin typeface="JetBrains Mono"/>
              </a:rPr>
              <a:t>':'</a:t>
            </a:r>
            <a:r>
              <a:rPr kumimoji="0" lang="it-IT" altLang="it-IT" sz="1400" b="0" i="0" u="none" strike="noStrike" cap="none" normalizeH="0" baseline="0">
                <a:ln>
                  <a:noFill/>
                </a:ln>
                <a:solidFill>
                  <a:srgbClr val="CC7832"/>
                </a:solidFill>
                <a:effectLst/>
                <a:latin typeface="JetBrains Mono"/>
              </a:rPr>
              <a:t>, </a:t>
            </a:r>
            <a:r>
              <a:rPr kumimoji="0" lang="it-IT" altLang="it-IT" sz="1400" b="0" i="0" u="none" strike="noStrike" cap="none" normalizeH="0" baseline="0">
                <a:ln>
                  <a:noFill/>
                </a:ln>
                <a:solidFill>
                  <a:srgbClr val="A9B7C6"/>
                </a:solidFill>
                <a:effectLst/>
                <a:latin typeface="JetBrains Mono"/>
              </a:rPr>
              <a:t>dict[v])</a:t>
            </a:r>
            <a:br>
              <a:rPr kumimoji="0" lang="it-IT" altLang="it-IT" sz="1400" b="0" i="0" u="none" strike="noStrike" cap="none" normalizeH="0" baseline="0">
                <a:ln>
                  <a:noFill/>
                </a:ln>
                <a:solidFill>
                  <a:srgbClr val="A9B7C6"/>
                </a:solidFill>
                <a:effectLst/>
                <a:latin typeface="JetBrains Mono"/>
              </a:rPr>
            </a:b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808080"/>
                </a:solidFill>
                <a:effectLst/>
                <a:latin typeface="JetBrains Mono"/>
              </a:rPr>
              <a:t># stampa</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nome : mauro</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08080"/>
                </a:solidFill>
                <a:effectLst/>
                <a:latin typeface="JetBrains Mono"/>
              </a:rPr>
              <a:t># cognome : casadei</a:t>
            </a:r>
            <a:endParaRPr kumimoji="0" lang="it-IT" altLang="it-IT"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16809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E68BC00-FB8F-FC7D-C445-BC9605129156}"/>
              </a:ext>
            </a:extLst>
          </p:cNvPr>
          <p:cNvSpPr/>
          <p:nvPr/>
        </p:nvSpPr>
        <p:spPr>
          <a:xfrm>
            <a:off x="0" y="4123592"/>
            <a:ext cx="12192000" cy="2734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normAutofit fontScale="90000"/>
          </a:bodyPr>
          <a:lstStyle/>
          <a:p>
            <a:r>
              <a:rPr lang="it-IT" dirty="0"/>
              <a:t>PYTHON DICTIONARIES – keyword in e modifica elementi</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a:xfrm>
            <a:off x="165778" y="1323232"/>
            <a:ext cx="5399753" cy="2650892"/>
          </a:xfrm>
        </p:spPr>
        <p:txBody>
          <a:bodyPr anchor="t"/>
          <a:lstStyle/>
          <a:p>
            <a:pPr marL="0" indent="-137160" algn="ctr">
              <a:buNone/>
            </a:pPr>
            <a:r>
              <a:rPr lang="it-IT" sz="2000" b="1" dirty="0">
                <a:solidFill>
                  <a:srgbClr val="50B4C8"/>
                </a:solidFill>
                <a:effectLst>
                  <a:outerShdw blurRad="38100" dist="38100" dir="2700000" algn="tl">
                    <a:srgbClr val="000000">
                      <a:alpha val="43137"/>
                    </a:srgbClr>
                  </a:outerShdw>
                </a:effectLst>
              </a:rPr>
              <a:t>KEYWORD IN </a:t>
            </a:r>
          </a:p>
          <a:p>
            <a:pPr marL="0" indent="-137160" algn="ctr">
              <a:buNone/>
            </a:pPr>
            <a:r>
              <a:rPr lang="it-IT" sz="2000" b="1" dirty="0">
                <a:solidFill>
                  <a:srgbClr val="50B4C8"/>
                </a:solidFill>
              </a:rPr>
              <a:t> verificare la presenza di una chiave</a:t>
            </a:r>
          </a:p>
          <a:p>
            <a:pPr marL="0" indent="-137160" algn="ctr">
              <a:buNone/>
            </a:pPr>
            <a:endParaRPr lang="it-IT" sz="2000" b="1" dirty="0">
              <a:solidFill>
                <a:srgbClr val="50B4C8"/>
              </a:solidFill>
            </a:endParaRPr>
          </a:p>
          <a:p>
            <a:pPr marL="0" indent="-137160" algn="ctr">
              <a:buNone/>
            </a:pPr>
            <a:r>
              <a:rPr lang="it-IT" dirty="0"/>
              <a:t>Per verificare </a:t>
            </a:r>
            <a:r>
              <a:rPr lang="it-IT" b="1" dirty="0">
                <a:highlight>
                  <a:srgbClr val="00FFFF"/>
                </a:highlight>
              </a:rPr>
              <a:t>se una specifica chiave è presente in un </a:t>
            </a:r>
            <a:r>
              <a:rPr lang="it-IT" b="1" dirty="0" err="1">
                <a:highlight>
                  <a:srgbClr val="00FFFF"/>
                </a:highlight>
              </a:rPr>
              <a:t>dictionary</a:t>
            </a:r>
            <a:r>
              <a:rPr lang="it-IT" dirty="0"/>
              <a:t>, si usa la keyword </a:t>
            </a:r>
          </a:p>
          <a:p>
            <a:pPr marL="0" indent="-137160" algn="ctr">
              <a:buNone/>
            </a:pPr>
            <a:r>
              <a:rPr lang="it-IT" b="1" dirty="0">
                <a:solidFill>
                  <a:srgbClr val="FF0000"/>
                </a:solidFill>
              </a:rPr>
              <a:t>in</a:t>
            </a:r>
          </a:p>
        </p:txBody>
      </p:sp>
      <p:pic>
        <p:nvPicPr>
          <p:cNvPr id="6" name="Segnaposto contenuto 5">
            <a:extLst>
              <a:ext uri="{FF2B5EF4-FFF2-40B4-BE49-F238E27FC236}">
                <a16:creationId xmlns:a16="http://schemas.microsoft.com/office/drawing/2014/main" id="{76593EA3-1FF6-1A88-2E8F-91D29505B429}"/>
              </a:ext>
            </a:extLst>
          </p:cNvPr>
          <p:cNvPicPr>
            <a:picLocks noGrp="1" noChangeAspect="1"/>
          </p:cNvPicPr>
          <p:nvPr>
            <p:ph sz="quarter" idx="4"/>
          </p:nvPr>
        </p:nvPicPr>
        <p:blipFill>
          <a:blip r:embed="rId2"/>
          <a:stretch>
            <a:fillRect/>
          </a:stretch>
        </p:blipFill>
        <p:spPr>
          <a:xfrm>
            <a:off x="420754" y="4662001"/>
            <a:ext cx="4889799" cy="1418041"/>
          </a:xfrm>
        </p:spPr>
      </p:pic>
      <p:sp>
        <p:nvSpPr>
          <p:cNvPr id="8" name="Segnaposto contenuto 2">
            <a:extLst>
              <a:ext uri="{FF2B5EF4-FFF2-40B4-BE49-F238E27FC236}">
                <a16:creationId xmlns:a16="http://schemas.microsoft.com/office/drawing/2014/main" id="{D194C347-7DE8-9078-F662-312FF8B9CC42}"/>
              </a:ext>
            </a:extLst>
          </p:cNvPr>
          <p:cNvSpPr txBox="1">
            <a:spLocks/>
          </p:cNvSpPr>
          <p:nvPr/>
        </p:nvSpPr>
        <p:spPr>
          <a:xfrm>
            <a:off x="6383215" y="1353995"/>
            <a:ext cx="5328139" cy="2474507"/>
          </a:xfrm>
          <a:prstGeom prst="rect">
            <a:avLst/>
          </a:prstGeom>
        </p:spPr>
        <p:txBody>
          <a:bodyPr vert="horz" lIns="91440" tIns="45720" rIns="91440" bIns="45720" rtlCol="0" anchor="t">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lgn="ctr">
              <a:buFont typeface="Arial" pitchFamily="34" charset="0"/>
              <a:buNone/>
            </a:pPr>
            <a:r>
              <a:rPr lang="it-IT" sz="2000" b="1" dirty="0">
                <a:solidFill>
                  <a:srgbClr val="50B4C8"/>
                </a:solidFill>
                <a:effectLst>
                  <a:outerShdw blurRad="38100" dist="38100" dir="2700000" algn="tl">
                    <a:srgbClr val="000000">
                      <a:alpha val="43137"/>
                    </a:srgbClr>
                  </a:outerShdw>
                </a:effectLst>
              </a:rPr>
              <a:t>MODIFICARE I VALORI</a:t>
            </a:r>
          </a:p>
          <a:p>
            <a:pPr marL="0" indent="0">
              <a:buFont typeface="Arial" pitchFamily="34" charset="0"/>
              <a:buNone/>
            </a:pPr>
            <a:endParaRPr lang="it-IT" sz="2000" dirty="0"/>
          </a:p>
          <a:p>
            <a:pPr marL="0" indent="0" algn="ctr">
              <a:buFont typeface="Arial" pitchFamily="34" charset="0"/>
              <a:buNone/>
            </a:pPr>
            <a:r>
              <a:rPr lang="it-IT" sz="2000" dirty="0"/>
              <a:t>Si può </a:t>
            </a:r>
            <a:r>
              <a:rPr lang="it-IT" sz="2000" b="1" dirty="0"/>
              <a:t>modificare il valore di uno specifico elemento</a:t>
            </a:r>
            <a:r>
              <a:rPr lang="it-IT" sz="2000" dirty="0"/>
              <a:t> riferendosi al nome della sua chiave. </a:t>
            </a:r>
          </a:p>
          <a:p>
            <a:pPr marL="0" indent="0" algn="ctr">
              <a:buFont typeface="Arial" pitchFamily="34" charset="0"/>
              <a:buNone/>
            </a:pPr>
            <a:endParaRPr lang="it-IT" sz="2000" dirty="0"/>
          </a:p>
          <a:p>
            <a:pPr marL="0" indent="0" algn="ctr">
              <a:buFont typeface="Arial" pitchFamily="34" charset="0"/>
              <a:buNone/>
            </a:pPr>
            <a:r>
              <a:rPr lang="it-IT" sz="2000" dirty="0" err="1">
                <a:highlight>
                  <a:srgbClr val="FFFF00"/>
                </a:highlight>
                <a:latin typeface="Consolas" panose="020B0609020204030204" pitchFamily="49" charset="0"/>
              </a:rPr>
              <a:t>Dict</a:t>
            </a:r>
            <a:r>
              <a:rPr lang="it-IT" sz="2000" dirty="0">
                <a:highlight>
                  <a:srgbClr val="FFFF00"/>
                </a:highlight>
                <a:latin typeface="Consolas" panose="020B0609020204030204" pitchFamily="49" charset="0"/>
              </a:rPr>
              <a:t> [key] = </a:t>
            </a:r>
            <a:r>
              <a:rPr lang="it-IT" sz="2000" dirty="0" err="1">
                <a:highlight>
                  <a:srgbClr val="FFFF00"/>
                </a:highlight>
                <a:latin typeface="Consolas" panose="020B0609020204030204" pitchFamily="49" charset="0"/>
              </a:rPr>
              <a:t>newValue</a:t>
            </a:r>
            <a:endParaRPr lang="it-IT" sz="2000" dirty="0">
              <a:highlight>
                <a:srgbClr val="FFFF00"/>
              </a:highlight>
              <a:latin typeface="Consolas" panose="020B0609020204030204" pitchFamily="49" charset="0"/>
            </a:endParaRPr>
          </a:p>
        </p:txBody>
      </p:sp>
      <p:pic>
        <p:nvPicPr>
          <p:cNvPr id="9" name="Immagine 8">
            <a:extLst>
              <a:ext uri="{FF2B5EF4-FFF2-40B4-BE49-F238E27FC236}">
                <a16:creationId xmlns:a16="http://schemas.microsoft.com/office/drawing/2014/main" id="{68AED3C5-DEFC-0F0A-7DBA-38A31A02EB70}"/>
              </a:ext>
            </a:extLst>
          </p:cNvPr>
          <p:cNvPicPr>
            <a:picLocks noChangeAspect="1"/>
          </p:cNvPicPr>
          <p:nvPr/>
        </p:nvPicPr>
        <p:blipFill>
          <a:blip r:embed="rId3"/>
          <a:stretch>
            <a:fillRect/>
          </a:stretch>
        </p:blipFill>
        <p:spPr>
          <a:xfrm>
            <a:off x="6784913" y="4314397"/>
            <a:ext cx="4524742" cy="2113251"/>
          </a:xfrm>
          <a:prstGeom prst="rect">
            <a:avLst/>
          </a:prstGeom>
        </p:spPr>
      </p:pic>
    </p:spTree>
    <p:extLst>
      <p:ext uri="{BB962C8B-B14F-4D97-AF65-F5344CB8AC3E}">
        <p14:creationId xmlns:p14="http://schemas.microsoft.com/office/powerpoint/2010/main" val="13541430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7F33EA-D438-44B5-A0FB-ECE072580B40}"/>
              </a:ext>
            </a:extLst>
          </p:cNvPr>
          <p:cNvSpPr>
            <a:spLocks noGrp="1"/>
          </p:cNvSpPr>
          <p:nvPr>
            <p:ph type="title"/>
          </p:nvPr>
        </p:nvSpPr>
        <p:spPr/>
        <p:txBody>
          <a:bodyPr>
            <a:normAutofit fontScale="90000"/>
          </a:bodyPr>
          <a:lstStyle/>
          <a:p>
            <a:r>
              <a:rPr lang="it-IT" dirty="0"/>
              <a:t>PYTHON DICTIONARIES – modificare elementi  - update( )</a:t>
            </a:r>
          </a:p>
        </p:txBody>
      </p:sp>
      <p:sp>
        <p:nvSpPr>
          <p:cNvPr id="3" name="Segnaposto contenuto 2">
            <a:extLst>
              <a:ext uri="{FF2B5EF4-FFF2-40B4-BE49-F238E27FC236}">
                <a16:creationId xmlns:a16="http://schemas.microsoft.com/office/drawing/2014/main" id="{9462F08D-3790-4C9B-86E9-B43541019D67}"/>
              </a:ext>
            </a:extLst>
          </p:cNvPr>
          <p:cNvSpPr>
            <a:spLocks noGrp="1"/>
          </p:cNvSpPr>
          <p:nvPr>
            <p:ph sz="half" idx="2"/>
          </p:nvPr>
        </p:nvSpPr>
        <p:spPr>
          <a:xfrm>
            <a:off x="328612" y="1271016"/>
            <a:ext cx="5767388" cy="5248655"/>
          </a:xfrm>
        </p:spPr>
        <p:txBody>
          <a:bodyPr>
            <a:normAutofit/>
          </a:bodyPr>
          <a:lstStyle/>
          <a:p>
            <a:pPr marL="0" indent="0">
              <a:buNone/>
            </a:pPr>
            <a:r>
              <a:rPr lang="it-IT" sz="2000" b="1" dirty="0">
                <a:solidFill>
                  <a:srgbClr val="50B4C8"/>
                </a:solidFill>
                <a:effectLst>
                  <a:outerShdw blurRad="38100" dist="38100" dir="2700000" algn="tl">
                    <a:srgbClr val="000000">
                      <a:alpha val="43137"/>
                    </a:srgbClr>
                  </a:outerShdw>
                </a:effectLst>
              </a:rPr>
              <a:t>METODO update()</a:t>
            </a:r>
          </a:p>
          <a:p>
            <a:endParaRPr lang="it-IT" sz="2000" dirty="0"/>
          </a:p>
          <a:p>
            <a:pPr marL="0" indent="0" algn="ctr">
              <a:buNone/>
            </a:pPr>
            <a:r>
              <a:rPr lang="it-IT" sz="2000" dirty="0" err="1">
                <a:latin typeface="Consolas" panose="020B0609020204030204" pitchFamily="49" charset="0"/>
              </a:rPr>
              <a:t>Dict</a:t>
            </a:r>
            <a:r>
              <a:rPr lang="it-IT" sz="2000" dirty="0" err="1">
                <a:solidFill>
                  <a:srgbClr val="FF0000"/>
                </a:solidFill>
                <a:latin typeface="Consolas" panose="020B0609020204030204" pitchFamily="49" charset="0"/>
              </a:rPr>
              <a:t>.update</a:t>
            </a:r>
            <a:r>
              <a:rPr lang="it-IT" sz="2000" dirty="0">
                <a:latin typeface="Consolas" panose="020B0609020204030204" pitchFamily="49" charset="0"/>
              </a:rPr>
              <a:t>([items])</a:t>
            </a:r>
          </a:p>
          <a:p>
            <a:endParaRPr lang="it-IT" sz="2000" dirty="0">
              <a:latin typeface="Consolas" panose="020B0609020204030204" pitchFamily="49" charset="0"/>
            </a:endParaRPr>
          </a:p>
          <a:p>
            <a:pPr marL="0" indent="0">
              <a:buNone/>
            </a:pPr>
            <a:r>
              <a:rPr lang="it-IT" sz="1600" dirty="0"/>
              <a:t>Il metodo update </a:t>
            </a:r>
            <a:r>
              <a:rPr lang="it-IT" sz="1600" b="1" dirty="0"/>
              <a:t>aggiornerà il </a:t>
            </a:r>
            <a:r>
              <a:rPr lang="it-IT" sz="1600" b="1" dirty="0" err="1"/>
              <a:t>dictionary</a:t>
            </a:r>
            <a:r>
              <a:rPr lang="it-IT" sz="1600" b="1" dirty="0"/>
              <a:t> con gli elementi passati come argomento</a:t>
            </a:r>
            <a:r>
              <a:rPr lang="it-IT" sz="1600" dirty="0"/>
              <a:t>. </a:t>
            </a:r>
          </a:p>
          <a:p>
            <a:pPr marL="0" indent="0">
              <a:buNone/>
            </a:pPr>
            <a:r>
              <a:rPr lang="it-IT" sz="1600" b="1" dirty="0">
                <a:highlight>
                  <a:srgbClr val="00FFFF"/>
                </a:highlight>
              </a:rPr>
              <a:t>L’argomento deve essere un </a:t>
            </a:r>
            <a:r>
              <a:rPr lang="it-IT" sz="1600" b="1" dirty="0" err="1">
                <a:highlight>
                  <a:srgbClr val="00FFFF"/>
                </a:highlight>
              </a:rPr>
              <a:t>dictionary</a:t>
            </a:r>
            <a:r>
              <a:rPr lang="it-IT" sz="1600" b="1" dirty="0">
                <a:highlight>
                  <a:srgbClr val="00FFFF"/>
                </a:highlight>
              </a:rPr>
              <a:t> o un oggetto iterabile con una coppia </a:t>
            </a:r>
            <a:r>
              <a:rPr lang="it-IT" sz="1600" b="1" dirty="0" err="1">
                <a:highlight>
                  <a:srgbClr val="00FFFF"/>
                </a:highlight>
              </a:rPr>
              <a:t>chiave:valore</a:t>
            </a:r>
            <a:r>
              <a:rPr lang="it-IT" sz="1600" b="1" dirty="0"/>
              <a:t> </a:t>
            </a:r>
            <a:r>
              <a:rPr lang="it-IT" sz="1600" dirty="0"/>
              <a:t>(generalmente </a:t>
            </a:r>
            <a:r>
              <a:rPr lang="it-IT" sz="1600" dirty="0" err="1"/>
              <a:t>tuples</a:t>
            </a:r>
            <a:r>
              <a:rPr lang="it-IT" sz="1600" dirty="0"/>
              <a:t>). </a:t>
            </a:r>
          </a:p>
          <a:p>
            <a:pPr>
              <a:lnSpc>
                <a:spcPct val="100000"/>
              </a:lnSpc>
            </a:pPr>
            <a:endParaRPr lang="it-IT" sz="2000" dirty="0"/>
          </a:p>
        </p:txBody>
      </p:sp>
      <p:sp>
        <p:nvSpPr>
          <p:cNvPr id="4" name="Segnaposto contenuto 3">
            <a:extLst>
              <a:ext uri="{FF2B5EF4-FFF2-40B4-BE49-F238E27FC236}">
                <a16:creationId xmlns:a16="http://schemas.microsoft.com/office/drawing/2014/main" id="{2E7271B0-69B1-4041-A310-413315D415AA}"/>
              </a:ext>
            </a:extLst>
          </p:cNvPr>
          <p:cNvSpPr>
            <a:spLocks noGrp="1"/>
          </p:cNvSpPr>
          <p:nvPr>
            <p:ph sz="quarter" idx="4"/>
          </p:nvPr>
        </p:nvSpPr>
        <p:spPr>
          <a:xfrm>
            <a:off x="6180992" y="1271017"/>
            <a:ext cx="5682396" cy="5263586"/>
          </a:xfrm>
        </p:spPr>
        <p:txBody>
          <a:bodyPr/>
          <a:lstStyle/>
          <a:p>
            <a:r>
              <a:rPr lang="it-IT" sz="1400" b="1" u="sng" dirty="0"/>
              <a:t>ESEMPIO CON TUPLE PASSATA COME ARGOMENTO</a:t>
            </a:r>
          </a:p>
          <a:p>
            <a:endParaRPr lang="it-IT" dirty="0"/>
          </a:p>
          <a:p>
            <a:endParaRPr lang="it-IT" dirty="0"/>
          </a:p>
          <a:p>
            <a:endParaRPr lang="it-IT" dirty="0"/>
          </a:p>
          <a:p>
            <a:endParaRPr lang="it-IT" dirty="0"/>
          </a:p>
          <a:p>
            <a:r>
              <a:rPr lang="it-IT" sz="1600" dirty="0"/>
              <a:t>In questo caso è stata passata una lista di </a:t>
            </a:r>
            <a:r>
              <a:rPr lang="it-IT" sz="1600" dirty="0" err="1"/>
              <a:t>tuples</a:t>
            </a:r>
            <a:r>
              <a:rPr lang="it-IT" sz="1600" dirty="0"/>
              <a:t> alla funzione update(): </a:t>
            </a:r>
          </a:p>
          <a:p>
            <a:r>
              <a:rPr lang="it-IT" sz="1600" dirty="0"/>
              <a:t>Il </a:t>
            </a:r>
            <a:r>
              <a:rPr lang="it-IT" sz="1600" b="1" dirty="0"/>
              <a:t>primo elemento della </a:t>
            </a:r>
            <a:r>
              <a:rPr lang="it-IT" sz="1600" b="1" dirty="0" err="1"/>
              <a:t>tuple</a:t>
            </a:r>
            <a:r>
              <a:rPr lang="it-IT" sz="1600" b="1" dirty="0"/>
              <a:t> </a:t>
            </a:r>
            <a:r>
              <a:rPr lang="it-IT" sz="1600" dirty="0"/>
              <a:t>è usato come </a:t>
            </a:r>
            <a:r>
              <a:rPr lang="it-IT" sz="1600" b="1" dirty="0">
                <a:highlight>
                  <a:srgbClr val="00FFFF"/>
                </a:highlight>
              </a:rPr>
              <a:t>chiave dell’elemento </a:t>
            </a:r>
            <a:r>
              <a:rPr lang="it-IT" sz="1600" dirty="0"/>
              <a:t>del </a:t>
            </a:r>
            <a:r>
              <a:rPr lang="it-IT" sz="1600" dirty="0" err="1"/>
              <a:t>dictionary</a:t>
            </a:r>
            <a:r>
              <a:rPr lang="it-IT" sz="1600" dirty="0"/>
              <a:t>, mentre il </a:t>
            </a:r>
            <a:r>
              <a:rPr lang="it-IT" sz="1600" b="1" dirty="0"/>
              <a:t>secondo elemento </a:t>
            </a:r>
            <a:r>
              <a:rPr lang="it-IT" sz="1600" dirty="0"/>
              <a:t>è usato come </a:t>
            </a:r>
            <a:r>
              <a:rPr lang="it-IT" sz="1600" b="1" dirty="0">
                <a:highlight>
                  <a:srgbClr val="00FFFF"/>
                </a:highlight>
              </a:rPr>
              <a:t>valore</a:t>
            </a:r>
            <a:r>
              <a:rPr lang="it-IT" dirty="0"/>
              <a:t>.</a:t>
            </a:r>
          </a:p>
          <a:p>
            <a:endParaRPr lang="it-IT" dirty="0"/>
          </a:p>
          <a:p>
            <a:r>
              <a:rPr lang="it-IT" dirty="0"/>
              <a:t> </a:t>
            </a:r>
          </a:p>
          <a:p>
            <a:endParaRPr lang="it-IT" dirty="0"/>
          </a:p>
          <a:p>
            <a:endParaRPr lang="it-IT" dirty="0"/>
          </a:p>
        </p:txBody>
      </p:sp>
      <p:pic>
        <p:nvPicPr>
          <p:cNvPr id="5" name="Immagine 4">
            <a:extLst>
              <a:ext uri="{FF2B5EF4-FFF2-40B4-BE49-F238E27FC236}">
                <a16:creationId xmlns:a16="http://schemas.microsoft.com/office/drawing/2014/main" id="{8DC0E59B-2CC9-639D-2E22-A89B7BC0E95E}"/>
              </a:ext>
            </a:extLst>
          </p:cNvPr>
          <p:cNvPicPr>
            <a:picLocks noChangeAspect="1"/>
          </p:cNvPicPr>
          <p:nvPr/>
        </p:nvPicPr>
        <p:blipFill>
          <a:blip r:embed="rId2"/>
          <a:stretch>
            <a:fillRect/>
          </a:stretch>
        </p:blipFill>
        <p:spPr>
          <a:xfrm>
            <a:off x="525297" y="3664514"/>
            <a:ext cx="2846734" cy="2855157"/>
          </a:xfrm>
          <a:prstGeom prst="rect">
            <a:avLst/>
          </a:prstGeom>
        </p:spPr>
      </p:pic>
      <p:sp>
        <p:nvSpPr>
          <p:cNvPr id="6" name="CasellaDiTesto 5">
            <a:extLst>
              <a:ext uri="{FF2B5EF4-FFF2-40B4-BE49-F238E27FC236}">
                <a16:creationId xmlns:a16="http://schemas.microsoft.com/office/drawing/2014/main" id="{246FEB01-3731-B8E6-3B65-63F2B6F9AA30}"/>
              </a:ext>
            </a:extLst>
          </p:cNvPr>
          <p:cNvSpPr txBox="1"/>
          <p:nvPr/>
        </p:nvSpPr>
        <p:spPr>
          <a:xfrm>
            <a:off x="3531576" y="4210192"/>
            <a:ext cx="2400300" cy="1569660"/>
          </a:xfrm>
          <a:prstGeom prst="rect">
            <a:avLst/>
          </a:prstGeom>
          <a:noFill/>
        </p:spPr>
        <p:txBody>
          <a:bodyPr wrap="square" rtlCol="0">
            <a:spAutoFit/>
          </a:bodyPr>
          <a:lstStyle/>
          <a:p>
            <a:r>
              <a:rPr lang="it-IT" sz="1600" dirty="0"/>
              <a:t>Il metodo update </a:t>
            </a:r>
            <a:r>
              <a:rPr lang="it-IT" sz="1600" b="1" dirty="0"/>
              <a:t>aggiunge elementi al </a:t>
            </a:r>
            <a:r>
              <a:rPr lang="it-IT" sz="1600" b="1" dirty="0" err="1"/>
              <a:t>dictionary</a:t>
            </a:r>
            <a:r>
              <a:rPr lang="it-IT" sz="1600" b="1" dirty="0"/>
              <a:t> se la chiave non è già presente</a:t>
            </a:r>
            <a:r>
              <a:rPr lang="it-IT" sz="1600" dirty="0"/>
              <a:t>. </a:t>
            </a:r>
          </a:p>
          <a:p>
            <a:r>
              <a:rPr lang="it-IT" sz="1600" dirty="0"/>
              <a:t>Se, invece, la chiave è già presente verrà </a:t>
            </a:r>
            <a:r>
              <a:rPr lang="it-IT" sz="1600" b="1" dirty="0"/>
              <a:t>aggiornato il suo valore</a:t>
            </a:r>
            <a:r>
              <a:rPr lang="it-IT" sz="1600" dirty="0"/>
              <a:t>. </a:t>
            </a:r>
          </a:p>
        </p:txBody>
      </p:sp>
      <p:pic>
        <p:nvPicPr>
          <p:cNvPr id="8" name="Immagine 7">
            <a:extLst>
              <a:ext uri="{FF2B5EF4-FFF2-40B4-BE49-F238E27FC236}">
                <a16:creationId xmlns:a16="http://schemas.microsoft.com/office/drawing/2014/main" id="{263A392E-D62C-87B2-1190-EE52D80159B4}"/>
              </a:ext>
            </a:extLst>
          </p:cNvPr>
          <p:cNvPicPr>
            <a:picLocks noChangeAspect="1"/>
          </p:cNvPicPr>
          <p:nvPr/>
        </p:nvPicPr>
        <p:blipFill>
          <a:blip r:embed="rId3"/>
          <a:stretch>
            <a:fillRect/>
          </a:stretch>
        </p:blipFill>
        <p:spPr>
          <a:xfrm>
            <a:off x="6368148" y="1546164"/>
            <a:ext cx="3315163" cy="1448002"/>
          </a:xfrm>
          <a:prstGeom prst="rect">
            <a:avLst/>
          </a:prstGeom>
        </p:spPr>
      </p:pic>
      <p:sp>
        <p:nvSpPr>
          <p:cNvPr id="7" name="Rectangle 1">
            <a:extLst>
              <a:ext uri="{FF2B5EF4-FFF2-40B4-BE49-F238E27FC236}">
                <a16:creationId xmlns:a16="http://schemas.microsoft.com/office/drawing/2014/main" id="{EDE0F7A3-5B3B-73B6-E37A-A957A174D7D1}"/>
              </a:ext>
            </a:extLst>
          </p:cNvPr>
          <p:cNvSpPr>
            <a:spLocks noChangeArrowheads="1"/>
          </p:cNvSpPr>
          <p:nvPr/>
        </p:nvSpPr>
        <p:spPr bwMode="auto">
          <a:xfrm>
            <a:off x="6368148" y="4226279"/>
            <a:ext cx="5035475"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d1 = {</a:t>
            </a:r>
            <a:r>
              <a:rPr kumimoji="0" lang="it-IT" altLang="it-IT" sz="1400" b="0" i="0" u="none" strike="noStrike" cap="none" normalizeH="0" baseline="0" dirty="0">
                <a:ln>
                  <a:noFill/>
                </a:ln>
                <a:solidFill>
                  <a:srgbClr val="6A8759"/>
                </a:solidFill>
                <a:effectLst/>
                <a:latin typeface="JetBrains Mono"/>
              </a:rPr>
              <a:t>'primo'</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'secondo'</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d2 = </a:t>
            </a:r>
            <a:r>
              <a:rPr kumimoji="0" lang="it-IT" altLang="it-IT" sz="1400" b="0" i="0" u="none" strike="noStrike" cap="none" normalizeH="0" baseline="0" dirty="0" err="1">
                <a:ln>
                  <a:noFill/>
                </a:ln>
                <a:solidFill>
                  <a:srgbClr val="8888C6"/>
                </a:solidFill>
                <a:effectLst/>
                <a:latin typeface="JetBrains Mono"/>
              </a:rPr>
              <a:t>dict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AA4926"/>
                </a:solidFill>
                <a:effectLst/>
                <a:latin typeface="JetBrains Mono"/>
              </a:rPr>
              <a:t>terzo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quarto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d1.update(</a:t>
            </a:r>
            <a:r>
              <a:rPr kumimoji="0" lang="it-IT" altLang="it-IT" sz="1400" b="0" i="0" u="none" strike="noStrike" cap="none" normalizeH="0" baseline="0" dirty="0">
                <a:ln>
                  <a:noFill/>
                </a:ln>
                <a:solidFill>
                  <a:srgbClr val="A9B7C6"/>
                </a:solidFill>
                <a:effectLst/>
                <a:highlight>
                  <a:srgbClr val="00FF00"/>
                </a:highlight>
                <a:latin typeface="JetBrains Mono"/>
              </a:rPr>
              <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'primo'</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'terzo'</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A9B7C6"/>
                </a:solidFill>
                <a:effectLst/>
                <a:highlight>
                  <a:srgbClr val="00FF00"/>
                </a:highlight>
                <a:latin typeface="JetBrains Mono"/>
              </a:rPr>
              <a:t>]</a:t>
            </a:r>
            <a:r>
              <a:rPr kumimoji="0" lang="it-IT" altLang="it-IT" sz="1400" b="0" i="0" u="none" strike="noStrike" cap="none" normalizeH="0" baseline="0" dirty="0">
                <a:ln>
                  <a:noFill/>
                </a:ln>
                <a:solidFill>
                  <a:srgbClr val="A9B7C6"/>
                </a:solidFill>
                <a:effectLst/>
                <a:latin typeface="JetBrains Mono"/>
              </a:rPr>
              <a:t>) # lista di </a:t>
            </a:r>
            <a:r>
              <a:rPr kumimoji="0" lang="it-IT" altLang="it-IT" sz="1400" b="0" i="0" u="none" strike="noStrike" cap="none" normalizeH="0" baseline="0" dirty="0" err="1">
                <a:ln>
                  <a:noFill/>
                </a:ln>
                <a:solidFill>
                  <a:srgbClr val="A9B7C6"/>
                </a:solidFill>
                <a:effectLst/>
                <a:latin typeface="JetBrains Mono"/>
              </a:rPr>
              <a:t>tuple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k</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v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a:ln>
                  <a:noFill/>
                </a:ln>
                <a:solidFill>
                  <a:srgbClr val="A9B7C6"/>
                </a:solidFill>
                <a:effectLst/>
                <a:latin typeface="JetBrains Mono"/>
              </a:rPr>
              <a:t>d1.items():</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(k</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v)</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primo :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secondo : 2</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chemeClr val="bg1"/>
                </a:solidFill>
                <a:effectLst/>
                <a:latin typeface="Arial" panose="020B0604020202020204" pitchFamily="34" charset="0"/>
              </a:rPr>
              <a:t>terzo : 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14528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FB807885-FF6E-D118-0261-C83389E4E38A}"/>
              </a:ext>
            </a:extLst>
          </p:cNvPr>
          <p:cNvSpPr/>
          <p:nvPr/>
        </p:nvSpPr>
        <p:spPr>
          <a:xfrm>
            <a:off x="6279799" y="3274606"/>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134105AB-10EE-AAD9-94CC-1520515CEEB6}"/>
              </a:ext>
            </a:extLst>
          </p:cNvPr>
          <p:cNvSpPr/>
          <p:nvPr/>
        </p:nvSpPr>
        <p:spPr>
          <a:xfrm>
            <a:off x="348658" y="2746621"/>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itolo 1">
            <a:extLst>
              <a:ext uri="{FF2B5EF4-FFF2-40B4-BE49-F238E27FC236}">
                <a16:creationId xmlns:a16="http://schemas.microsoft.com/office/drawing/2014/main" id="{3C4335EE-6DAE-4DCD-9267-73A4ECFDACE5}"/>
              </a:ext>
            </a:extLst>
          </p:cNvPr>
          <p:cNvSpPr>
            <a:spLocks noGrp="1"/>
          </p:cNvSpPr>
          <p:nvPr>
            <p:ph type="title"/>
          </p:nvPr>
        </p:nvSpPr>
        <p:spPr/>
        <p:txBody>
          <a:bodyPr/>
          <a:lstStyle/>
          <a:p>
            <a:r>
              <a:rPr lang="it-IT" dirty="0"/>
              <a:t>PYTHON DICTIONARIES – AGGIUNGERE ELEMENTI</a:t>
            </a:r>
          </a:p>
        </p:txBody>
      </p:sp>
      <p:sp>
        <p:nvSpPr>
          <p:cNvPr id="3" name="Segnaposto contenuto 2">
            <a:extLst>
              <a:ext uri="{FF2B5EF4-FFF2-40B4-BE49-F238E27FC236}">
                <a16:creationId xmlns:a16="http://schemas.microsoft.com/office/drawing/2014/main" id="{A839AB2D-3499-4B6C-8FD0-1D067D2933C0}"/>
              </a:ext>
            </a:extLst>
          </p:cNvPr>
          <p:cNvSpPr>
            <a:spLocks noGrp="1"/>
          </p:cNvSpPr>
          <p:nvPr>
            <p:ph sz="half" idx="2"/>
          </p:nvPr>
        </p:nvSpPr>
        <p:spPr/>
        <p:txBody>
          <a:bodyPr>
            <a:normAutofit/>
          </a:bodyPr>
          <a:lstStyle/>
          <a:p>
            <a:endParaRPr lang="it-IT" sz="1600" dirty="0"/>
          </a:p>
          <a:p>
            <a:r>
              <a:rPr lang="it-IT" sz="1600" dirty="0"/>
              <a:t>Si può aggiungere un elemento al </a:t>
            </a:r>
            <a:r>
              <a:rPr lang="it-IT" sz="1600" dirty="0" err="1"/>
              <a:t>dictionary</a:t>
            </a:r>
            <a:r>
              <a:rPr lang="it-IT" sz="1600" dirty="0"/>
              <a:t> semplicemente usando una </a:t>
            </a:r>
            <a:r>
              <a:rPr lang="it-IT" sz="1600" b="1" dirty="0">
                <a:highlight>
                  <a:srgbClr val="FFFF00"/>
                </a:highlight>
              </a:rPr>
              <a:t>nuova chiave ed assegnandole un valore</a:t>
            </a:r>
            <a:r>
              <a:rPr lang="it-IT" sz="1600" dirty="0"/>
              <a:t>. </a:t>
            </a:r>
          </a:p>
          <a:p>
            <a:endParaRPr lang="it-IT" sz="1600" dirty="0"/>
          </a:p>
          <a:p>
            <a:pPr algn="ctr"/>
            <a:r>
              <a:rPr lang="it-IT" sz="1800" dirty="0" err="1">
                <a:solidFill>
                  <a:srgbClr val="FF0000"/>
                </a:solidFill>
                <a:latin typeface="Consolas" panose="020B0609020204030204" pitchFamily="49" charset="0"/>
              </a:rPr>
              <a:t>Dict</a:t>
            </a:r>
            <a:r>
              <a:rPr lang="it-IT" sz="1800" dirty="0">
                <a:solidFill>
                  <a:srgbClr val="FF0000"/>
                </a:solidFill>
                <a:latin typeface="Consolas" panose="020B0609020204030204" pitchFamily="49" charset="0"/>
              </a:rPr>
              <a:t> [key] = </a:t>
            </a:r>
            <a:r>
              <a:rPr lang="it-IT" sz="1800" dirty="0" err="1">
                <a:solidFill>
                  <a:srgbClr val="FF0000"/>
                </a:solidFill>
                <a:latin typeface="Consolas" panose="020B0609020204030204" pitchFamily="49" charset="0"/>
              </a:rPr>
              <a:t>value</a:t>
            </a:r>
            <a:endParaRPr lang="it-IT" sz="1800" dirty="0">
              <a:solidFill>
                <a:srgbClr val="FF0000"/>
              </a:solidFill>
              <a:latin typeface="Consolas" panose="020B0609020204030204" pitchFamily="49" charset="0"/>
            </a:endParaRP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la chiave è già presente all’interno del </a:t>
            </a:r>
            <a:r>
              <a:rPr lang="it-IT" sz="1600" dirty="0" err="1"/>
              <a:t>dictionary</a:t>
            </a:r>
            <a:r>
              <a:rPr lang="it-IT" sz="1600" dirty="0"/>
              <a:t>, verrà semplicemente aggiornato il suo valore</a:t>
            </a:r>
          </a:p>
          <a:p>
            <a:endParaRPr lang="it-IT" sz="1600" dirty="0"/>
          </a:p>
          <a:p>
            <a:endParaRPr lang="it-IT" sz="1600" dirty="0"/>
          </a:p>
        </p:txBody>
      </p:sp>
      <p:sp>
        <p:nvSpPr>
          <p:cNvPr id="4" name="Segnaposto contenuto 3">
            <a:extLst>
              <a:ext uri="{FF2B5EF4-FFF2-40B4-BE49-F238E27FC236}">
                <a16:creationId xmlns:a16="http://schemas.microsoft.com/office/drawing/2014/main" id="{A38C3115-B3A0-09CF-C34A-8ADB1A44A198}"/>
              </a:ext>
            </a:extLst>
          </p:cNvPr>
          <p:cNvSpPr>
            <a:spLocks noGrp="1"/>
          </p:cNvSpPr>
          <p:nvPr>
            <p:ph sz="quarter" idx="4"/>
          </p:nvPr>
        </p:nvSpPr>
        <p:spPr/>
        <p:txBody>
          <a:bodyPr/>
          <a:lstStyle/>
          <a:p>
            <a:r>
              <a:rPr lang="it-IT" b="1" dirty="0">
                <a:solidFill>
                  <a:srgbClr val="50B4C8"/>
                </a:solidFill>
                <a:effectLst>
                  <a:outerShdw blurRad="38100" dist="38100" dir="2700000" algn="tl">
                    <a:srgbClr val="000000">
                      <a:alpha val="43137"/>
                    </a:srgbClr>
                  </a:outerShdw>
                </a:effectLst>
              </a:rPr>
              <a:t>METODO update() </a:t>
            </a:r>
          </a:p>
          <a:p>
            <a:endParaRPr lang="it-IT" dirty="0"/>
          </a:p>
          <a:p>
            <a:r>
              <a:rPr lang="it-IT" sz="1600" dirty="0"/>
              <a:t>Come visto per la modifica degli elementi di un </a:t>
            </a:r>
            <a:r>
              <a:rPr lang="it-IT" sz="1600" dirty="0" err="1"/>
              <a:t>dictionary</a:t>
            </a:r>
            <a:r>
              <a:rPr lang="it-IT" sz="1600" dirty="0"/>
              <a:t>, è possibile aggiungere un elemento ad un </a:t>
            </a:r>
            <a:r>
              <a:rPr lang="it-IT" sz="1600" dirty="0" err="1"/>
              <a:t>dictionary</a:t>
            </a:r>
            <a:r>
              <a:rPr lang="it-IT" sz="1600" dirty="0"/>
              <a:t> usando il </a:t>
            </a:r>
            <a:r>
              <a:rPr lang="it-IT" sz="1600" b="1" dirty="0"/>
              <a:t>metodo update() </a:t>
            </a:r>
            <a:r>
              <a:rPr lang="it-IT" sz="1600" dirty="0"/>
              <a:t>e passandogli come </a:t>
            </a:r>
            <a:r>
              <a:rPr lang="it-IT" sz="1600" b="1" dirty="0"/>
              <a:t>argomento</a:t>
            </a:r>
            <a:r>
              <a:rPr lang="it-IT" sz="1600" dirty="0"/>
              <a:t> un </a:t>
            </a:r>
            <a:r>
              <a:rPr lang="it-IT" sz="1600" b="1" dirty="0" err="1"/>
              <a:t>dictionary</a:t>
            </a:r>
            <a:r>
              <a:rPr lang="it-IT" sz="1600" dirty="0"/>
              <a:t> o un </a:t>
            </a:r>
            <a:r>
              <a:rPr lang="it-IT" sz="1600" b="1" dirty="0"/>
              <a:t>oggetto iterabile </a:t>
            </a:r>
            <a:r>
              <a:rPr lang="it-IT" sz="1600" dirty="0"/>
              <a:t>contenente una </a:t>
            </a:r>
            <a:r>
              <a:rPr lang="it-IT" sz="1600" b="1" dirty="0"/>
              <a:t>coppia </a:t>
            </a:r>
            <a:r>
              <a:rPr lang="it-IT" sz="1600" b="1" dirty="0" err="1"/>
              <a:t>chiave:valore</a:t>
            </a:r>
            <a:r>
              <a:rPr lang="it-IT" sz="1600" dirty="0"/>
              <a:t>. </a:t>
            </a:r>
          </a:p>
          <a:p>
            <a:endParaRPr lang="it-IT" sz="1600" dirty="0"/>
          </a:p>
          <a:p>
            <a:endParaRPr lang="it-IT" sz="1600" dirty="0"/>
          </a:p>
        </p:txBody>
      </p:sp>
      <p:pic>
        <p:nvPicPr>
          <p:cNvPr id="6" name="Immagine 5">
            <a:extLst>
              <a:ext uri="{FF2B5EF4-FFF2-40B4-BE49-F238E27FC236}">
                <a16:creationId xmlns:a16="http://schemas.microsoft.com/office/drawing/2014/main" id="{551908B5-8E38-94F6-E2AD-7FBE7771B16E}"/>
              </a:ext>
            </a:extLst>
          </p:cNvPr>
          <p:cNvPicPr>
            <a:picLocks noChangeAspect="1"/>
          </p:cNvPicPr>
          <p:nvPr/>
        </p:nvPicPr>
        <p:blipFill>
          <a:blip r:embed="rId2"/>
          <a:stretch>
            <a:fillRect/>
          </a:stretch>
        </p:blipFill>
        <p:spPr>
          <a:xfrm>
            <a:off x="559626" y="2984014"/>
            <a:ext cx="5216968" cy="1837592"/>
          </a:xfrm>
          <a:prstGeom prst="rect">
            <a:avLst/>
          </a:prstGeom>
        </p:spPr>
      </p:pic>
      <p:pic>
        <p:nvPicPr>
          <p:cNvPr id="9" name="Immagine 8">
            <a:extLst>
              <a:ext uri="{FF2B5EF4-FFF2-40B4-BE49-F238E27FC236}">
                <a16:creationId xmlns:a16="http://schemas.microsoft.com/office/drawing/2014/main" id="{5D369968-811F-CC2F-5D1E-73E684F1EB43}"/>
              </a:ext>
            </a:extLst>
          </p:cNvPr>
          <p:cNvPicPr>
            <a:picLocks noChangeAspect="1"/>
          </p:cNvPicPr>
          <p:nvPr/>
        </p:nvPicPr>
        <p:blipFill>
          <a:blip r:embed="rId3"/>
          <a:stretch>
            <a:fillRect/>
          </a:stretch>
        </p:blipFill>
        <p:spPr>
          <a:xfrm>
            <a:off x="6502235" y="3565988"/>
            <a:ext cx="5234124" cy="1738733"/>
          </a:xfrm>
          <a:prstGeom prst="rect">
            <a:avLst/>
          </a:prstGeom>
        </p:spPr>
      </p:pic>
    </p:spTree>
    <p:extLst>
      <p:ext uri="{BB962C8B-B14F-4D97-AF65-F5344CB8AC3E}">
        <p14:creationId xmlns:p14="http://schemas.microsoft.com/office/powerpoint/2010/main" val="24564223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Segnaposto contenuto 2">
            <a:extLst>
              <a:ext uri="{FF2B5EF4-FFF2-40B4-BE49-F238E27FC236}">
                <a16:creationId xmlns:a16="http://schemas.microsoft.com/office/drawing/2014/main" id="{73C1FCC0-1EBF-0C16-0E4B-63BF7FF774D2}"/>
              </a:ext>
            </a:extLst>
          </p:cNvPr>
          <p:cNvGraphicFramePr>
            <a:graphicFrameLocks noGrp="1"/>
          </p:cNvGraphicFramePr>
          <p:nvPr>
            <p:ph idx="1"/>
          </p:nvPr>
        </p:nvGraphicFramePr>
        <p:xfrm>
          <a:off x="5586699" y="879232"/>
          <a:ext cx="6471138" cy="5285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asellaDiTesto 4">
            <a:extLst>
              <a:ext uri="{FF2B5EF4-FFF2-40B4-BE49-F238E27FC236}">
                <a16:creationId xmlns:a16="http://schemas.microsoft.com/office/drawing/2014/main" id="{AB13BF73-B264-343B-4C47-ECA2AFC927B7}"/>
              </a:ext>
            </a:extLst>
          </p:cNvPr>
          <p:cNvSpPr txBox="1"/>
          <p:nvPr/>
        </p:nvSpPr>
        <p:spPr>
          <a:xfrm>
            <a:off x="5586699" y="1151793"/>
            <a:ext cx="6471138" cy="646331"/>
          </a:xfrm>
          <a:prstGeom prst="rect">
            <a:avLst/>
          </a:prstGeom>
          <a:noFill/>
        </p:spPr>
        <p:txBody>
          <a:bodyPr wrap="square" rtlCol="0">
            <a:spAutoFit/>
          </a:bodyPr>
          <a:lstStyle/>
          <a:p>
            <a:r>
              <a:rPr lang="it-IT" dirty="0"/>
              <a:t>Ci sono diversi metodi per rimuovere elementi da un </a:t>
            </a:r>
            <a:r>
              <a:rPr lang="it-IT" dirty="0" err="1"/>
              <a:t>dictionary</a:t>
            </a:r>
            <a:r>
              <a:rPr lang="it-IT" dirty="0"/>
              <a:t>: </a:t>
            </a:r>
          </a:p>
          <a:p>
            <a:endParaRPr lang="it-IT" dirty="0"/>
          </a:p>
        </p:txBody>
      </p:sp>
      <p:sp>
        <p:nvSpPr>
          <p:cNvPr id="4" name="Titolo 3">
            <a:extLst>
              <a:ext uri="{FF2B5EF4-FFF2-40B4-BE49-F238E27FC236}">
                <a16:creationId xmlns:a16="http://schemas.microsoft.com/office/drawing/2014/main" id="{55CD5966-8C87-B279-C150-96E9FE9F27F4}"/>
              </a:ext>
            </a:extLst>
          </p:cNvPr>
          <p:cNvSpPr>
            <a:spLocks noGrp="1"/>
          </p:cNvSpPr>
          <p:nvPr>
            <p:ph type="title"/>
          </p:nvPr>
        </p:nvSpPr>
        <p:spPr/>
        <p:txBody>
          <a:bodyPr/>
          <a:lstStyle/>
          <a:p>
            <a:r>
              <a:rPr lang="it-IT" dirty="0"/>
              <a:t>Rimuovere Elementi</a:t>
            </a:r>
          </a:p>
        </p:txBody>
      </p:sp>
    </p:spTree>
    <p:extLst>
      <p:ext uri="{BB962C8B-B14F-4D97-AF65-F5344CB8AC3E}">
        <p14:creationId xmlns:p14="http://schemas.microsoft.com/office/powerpoint/2010/main" val="22891137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44BAF2-DF0D-4521-A413-454E01DE5484}"/>
              </a:ext>
            </a:extLst>
          </p:cNvPr>
          <p:cNvSpPr>
            <a:spLocks noGrp="1"/>
          </p:cNvSpPr>
          <p:nvPr>
            <p:ph type="title"/>
          </p:nvPr>
        </p:nvSpPr>
        <p:spPr/>
        <p:txBody>
          <a:bodyPr>
            <a:normAutofit fontScale="90000"/>
          </a:bodyPr>
          <a:lstStyle/>
          <a:p>
            <a:r>
              <a:rPr lang="it-IT" dirty="0"/>
              <a:t>PYTHON DICTIONARIES – RIMUOVERE ELEMENTI - pop() e </a:t>
            </a:r>
            <a:r>
              <a:rPr lang="it-IT" dirty="0" err="1"/>
              <a:t>popitem</a:t>
            </a:r>
            <a:r>
              <a:rPr lang="it-IT" dirty="0"/>
              <a:t>()</a:t>
            </a:r>
          </a:p>
        </p:txBody>
      </p:sp>
      <p:sp>
        <p:nvSpPr>
          <p:cNvPr id="8" name="Segnaposto contenuto 7">
            <a:extLst>
              <a:ext uri="{FF2B5EF4-FFF2-40B4-BE49-F238E27FC236}">
                <a16:creationId xmlns:a16="http://schemas.microsoft.com/office/drawing/2014/main" id="{1246C5C5-E5C2-F651-6590-BF52EBFB4EB8}"/>
              </a:ext>
            </a:extLst>
          </p:cNvPr>
          <p:cNvSpPr>
            <a:spLocks noGrp="1"/>
          </p:cNvSpPr>
          <p:nvPr>
            <p:ph sz="half" idx="2"/>
          </p:nvPr>
        </p:nvSpPr>
        <p:spPr>
          <a:xfrm>
            <a:off x="328613" y="1271016"/>
            <a:ext cx="4334480" cy="5248655"/>
          </a:xfrm>
        </p:spPr>
        <p:txBody>
          <a:bodyPr>
            <a:normAutofit lnSpcReduction="10000"/>
          </a:bodyPr>
          <a:lstStyle/>
          <a:p>
            <a:r>
              <a:rPr lang="it-IT" b="1" dirty="0">
                <a:solidFill>
                  <a:srgbClr val="50B4C8"/>
                </a:solidFill>
              </a:rPr>
              <a:t>pop()</a:t>
            </a:r>
          </a:p>
          <a:p>
            <a:endParaRPr lang="it-IT" dirty="0"/>
          </a:p>
          <a:p>
            <a:r>
              <a:rPr lang="it-IT" sz="1600" dirty="0"/>
              <a:t>Il metodo pop() </a:t>
            </a:r>
            <a:r>
              <a:rPr lang="it-IT" sz="1600" b="1" dirty="0">
                <a:highlight>
                  <a:srgbClr val="FFFF00"/>
                </a:highlight>
              </a:rPr>
              <a:t>rimuove e ritorna da un </a:t>
            </a:r>
            <a:r>
              <a:rPr lang="it-IT" sz="1600" b="1" dirty="0" err="1">
                <a:highlight>
                  <a:srgbClr val="FFFF00"/>
                </a:highlight>
              </a:rPr>
              <a:t>dictionary</a:t>
            </a:r>
            <a:r>
              <a:rPr lang="it-IT" sz="1600" b="1" dirty="0">
                <a:highlight>
                  <a:srgbClr val="FFFF00"/>
                </a:highlight>
              </a:rPr>
              <a:t> un elemento con una data chiave</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a:t>
            </a:r>
            <a:r>
              <a:rPr lang="it-IT" sz="1600" dirty="0">
                <a:latin typeface="Consolas" panose="020B0609020204030204" pitchFamily="49" charset="0"/>
              </a:rPr>
              <a:t>(key[, </a:t>
            </a:r>
            <a:r>
              <a:rPr lang="it-IT" sz="1600" i="1" dirty="0">
                <a:latin typeface="Consolas" panose="020B0609020204030204" pitchFamily="49" charset="0"/>
              </a:rPr>
              <a:t>default</a:t>
            </a:r>
            <a:r>
              <a:rPr lang="it-IT" sz="1600" dirty="0">
                <a:latin typeface="Consolas" panose="020B0609020204030204" pitchFamily="49" charset="0"/>
              </a:rPr>
              <a:t>])</a:t>
            </a:r>
          </a:p>
          <a:p>
            <a:endParaRPr lang="it-IT" sz="1600" dirty="0"/>
          </a:p>
          <a:p>
            <a:r>
              <a:rPr lang="it-IT" sz="1600" b="1" dirty="0"/>
              <a:t>Key </a:t>
            </a:r>
            <a:r>
              <a:rPr lang="it-IT" sz="1600" dirty="0"/>
              <a:t>= la chiave dell’elemento da rimuovere</a:t>
            </a:r>
            <a:br>
              <a:rPr lang="it-IT" sz="1600" dirty="0"/>
            </a:br>
            <a:r>
              <a:rPr lang="it-IT" sz="1600" b="1" dirty="0"/>
              <a:t>default</a:t>
            </a:r>
            <a:r>
              <a:rPr lang="it-IT" sz="1600" dirty="0"/>
              <a:t> = optional, valore da ritornare se la chiave non esiste</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si cerca di eliminare un </a:t>
            </a:r>
            <a:r>
              <a:rPr lang="it-IT" sz="1600" b="1" dirty="0"/>
              <a:t>elemento non esistente</a:t>
            </a:r>
            <a:r>
              <a:rPr lang="it-IT" sz="1600" dirty="0"/>
              <a:t>, si avrà un </a:t>
            </a:r>
            <a:r>
              <a:rPr lang="it-IT" sz="1600" b="1" dirty="0"/>
              <a:t>errore </a:t>
            </a:r>
            <a:r>
              <a:rPr lang="it-IT" sz="1600" b="1" dirty="0" err="1"/>
              <a:t>KeyError</a:t>
            </a:r>
            <a:endParaRPr lang="it-IT" sz="1600" b="1" dirty="0"/>
          </a:p>
        </p:txBody>
      </p:sp>
      <p:sp>
        <p:nvSpPr>
          <p:cNvPr id="4" name="Segnaposto contenuto 3">
            <a:extLst>
              <a:ext uri="{FF2B5EF4-FFF2-40B4-BE49-F238E27FC236}">
                <a16:creationId xmlns:a16="http://schemas.microsoft.com/office/drawing/2014/main" id="{ADC2EDFC-E235-48E7-B9BF-3991FF277327}"/>
              </a:ext>
            </a:extLst>
          </p:cNvPr>
          <p:cNvSpPr>
            <a:spLocks noGrp="1"/>
          </p:cNvSpPr>
          <p:nvPr>
            <p:ph sz="quarter" idx="4"/>
          </p:nvPr>
        </p:nvSpPr>
        <p:spPr>
          <a:xfrm>
            <a:off x="5002823" y="1271017"/>
            <a:ext cx="6860565" cy="5263586"/>
          </a:xfrm>
        </p:spPr>
        <p:txBody>
          <a:bodyPr/>
          <a:lstStyle/>
          <a:p>
            <a:pPr marL="0" indent="0">
              <a:buNone/>
            </a:pPr>
            <a:r>
              <a:rPr lang="it-IT" b="1" dirty="0" err="1">
                <a:solidFill>
                  <a:srgbClr val="50B4C8"/>
                </a:solidFill>
              </a:rPr>
              <a:t>popitem</a:t>
            </a:r>
            <a:r>
              <a:rPr lang="it-IT" b="1" dirty="0">
                <a:solidFill>
                  <a:srgbClr val="50B4C8"/>
                </a:solidFill>
              </a:rPr>
              <a:t>()</a:t>
            </a:r>
          </a:p>
          <a:p>
            <a:endParaRPr lang="it-IT" dirty="0"/>
          </a:p>
          <a:p>
            <a:pPr marL="0" indent="0">
              <a:buNone/>
            </a:pPr>
            <a:r>
              <a:rPr lang="it-IT" sz="1600" b="1" dirty="0">
                <a:highlight>
                  <a:srgbClr val="FFFF00"/>
                </a:highlight>
              </a:rPr>
              <a:t>Ritorna e rimuove l’ultimo elemento inserito </a:t>
            </a:r>
            <a:r>
              <a:rPr lang="it-IT" sz="1600" dirty="0"/>
              <a:t>(nelle versioni precedenti alla 3.7 veniva rimosso un elemento casuale) nell’ordine </a:t>
            </a:r>
            <a:r>
              <a:rPr lang="it-IT" sz="1600" b="1" dirty="0"/>
              <a:t>LIFO (Last In, First Out)</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.popitem</a:t>
            </a:r>
            <a:r>
              <a:rPr lang="it-IT" sz="1600" dirty="0">
                <a:latin typeface="Consolas" panose="020B0609020204030204" pitchFamily="49" charset="0"/>
              </a:rPr>
              <a:t>()      </a:t>
            </a:r>
            <a:r>
              <a:rPr lang="it-IT" sz="1400" dirty="0"/>
              <a:t>Non accetta alcun parametro. </a:t>
            </a:r>
          </a:p>
        </p:txBody>
      </p:sp>
      <p:pic>
        <p:nvPicPr>
          <p:cNvPr id="10" name="Immagine 9">
            <a:extLst>
              <a:ext uri="{FF2B5EF4-FFF2-40B4-BE49-F238E27FC236}">
                <a16:creationId xmlns:a16="http://schemas.microsoft.com/office/drawing/2014/main" id="{89BBE00F-5A72-B872-1ED2-D96EB0AC2804}"/>
              </a:ext>
            </a:extLst>
          </p:cNvPr>
          <p:cNvPicPr>
            <a:picLocks noChangeAspect="1"/>
          </p:cNvPicPr>
          <p:nvPr/>
        </p:nvPicPr>
        <p:blipFill>
          <a:blip r:embed="rId2"/>
          <a:stretch>
            <a:fillRect/>
          </a:stretch>
        </p:blipFill>
        <p:spPr>
          <a:xfrm>
            <a:off x="455747" y="3965331"/>
            <a:ext cx="4123589" cy="1368488"/>
          </a:xfrm>
          <a:prstGeom prst="rect">
            <a:avLst/>
          </a:prstGeom>
        </p:spPr>
      </p:pic>
      <p:pic>
        <p:nvPicPr>
          <p:cNvPr id="12" name="Immagine 11">
            <a:extLst>
              <a:ext uri="{FF2B5EF4-FFF2-40B4-BE49-F238E27FC236}">
                <a16:creationId xmlns:a16="http://schemas.microsoft.com/office/drawing/2014/main" id="{0C2A901A-52B4-03B7-AD59-D7C8D8D05B09}"/>
              </a:ext>
            </a:extLst>
          </p:cNvPr>
          <p:cNvPicPr>
            <a:picLocks noChangeAspect="1"/>
          </p:cNvPicPr>
          <p:nvPr/>
        </p:nvPicPr>
        <p:blipFill>
          <a:blip r:embed="rId3"/>
          <a:stretch>
            <a:fillRect/>
          </a:stretch>
        </p:blipFill>
        <p:spPr>
          <a:xfrm>
            <a:off x="5864469" y="3285210"/>
            <a:ext cx="5110229" cy="1985503"/>
          </a:xfrm>
          <a:prstGeom prst="rect">
            <a:avLst/>
          </a:prstGeom>
        </p:spPr>
      </p:pic>
      <p:pic>
        <p:nvPicPr>
          <p:cNvPr id="14" name="Immagine 13">
            <a:extLst>
              <a:ext uri="{FF2B5EF4-FFF2-40B4-BE49-F238E27FC236}">
                <a16:creationId xmlns:a16="http://schemas.microsoft.com/office/drawing/2014/main" id="{565E6B75-6A4B-6585-6370-354A3DFD0971}"/>
              </a:ext>
            </a:extLst>
          </p:cNvPr>
          <p:cNvPicPr>
            <a:picLocks noChangeAspect="1"/>
          </p:cNvPicPr>
          <p:nvPr/>
        </p:nvPicPr>
        <p:blipFill>
          <a:blip r:embed="rId4"/>
          <a:stretch>
            <a:fillRect/>
          </a:stretch>
        </p:blipFill>
        <p:spPr>
          <a:xfrm>
            <a:off x="5562264" y="5586983"/>
            <a:ext cx="6122711" cy="672270"/>
          </a:xfrm>
          <a:prstGeom prst="rect">
            <a:avLst/>
          </a:prstGeom>
        </p:spPr>
      </p:pic>
      <p:cxnSp>
        <p:nvCxnSpPr>
          <p:cNvPr id="16" name="Connettore diritto 15">
            <a:extLst>
              <a:ext uri="{FF2B5EF4-FFF2-40B4-BE49-F238E27FC236}">
                <a16:creationId xmlns:a16="http://schemas.microsoft.com/office/drawing/2014/main" id="{F7800674-A9C4-CAA4-363F-71C998EF35B6}"/>
              </a:ext>
            </a:extLst>
          </p:cNvPr>
          <p:cNvCxnSpPr/>
          <p:nvPr/>
        </p:nvCxnSpPr>
        <p:spPr>
          <a:xfrm>
            <a:off x="4824410" y="1271016"/>
            <a:ext cx="0" cy="53759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445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LINEA DI COMANDO DI PYTHON</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lnSpcReduction="10000"/>
          </a:bodyPr>
          <a:lstStyle/>
          <a:p>
            <a:pPr>
              <a:lnSpc>
                <a:spcPct val="120000"/>
              </a:lnSpc>
            </a:pPr>
            <a:r>
              <a:rPr lang="it-IT" sz="1600" dirty="0"/>
              <a:t>Per testare una piccola porzione di codice, a volte è più rapido e semplice non scrivere il codice in un file. Questo è possibile perché Python può essere eseguito come </a:t>
            </a:r>
            <a:r>
              <a:rPr lang="it-IT" sz="1600" b="1" dirty="0"/>
              <a:t>riga di comando</a:t>
            </a:r>
            <a:r>
              <a:rPr lang="it-IT" sz="1600" dirty="0"/>
              <a:t>. </a:t>
            </a:r>
          </a:p>
          <a:p>
            <a:pPr>
              <a:lnSpc>
                <a:spcPct val="120000"/>
              </a:lnSpc>
            </a:pPr>
            <a:r>
              <a:rPr lang="it-IT" sz="1600" dirty="0"/>
              <a:t>Digitare sulla riga di comando di Windows, Linux o Mac: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400" b="1" dirty="0">
              <a:highlight>
                <a:srgbClr val="FFFF00"/>
              </a:highlight>
              <a:latin typeface="Courier New" panose="02070309020205020404" pitchFamily="49" charset="0"/>
              <a:cs typeface="Courier New" panose="02070309020205020404" pitchFamily="49" charset="0"/>
            </a:endParaRPr>
          </a:p>
          <a:p>
            <a:pPr>
              <a:lnSpc>
                <a:spcPct val="120000"/>
              </a:lnSpc>
            </a:pPr>
            <a:br>
              <a:rPr lang="it-IT" sz="1800" dirty="0"/>
            </a:br>
            <a:r>
              <a:rPr lang="it-IT" sz="1600" dirty="0"/>
              <a:t>Se il comando «</a:t>
            </a:r>
            <a:r>
              <a:rPr lang="it-IT" sz="1600" dirty="0" err="1"/>
              <a:t>python</a:t>
            </a:r>
            <a:r>
              <a:rPr lang="it-IT" sz="1600" dirty="0"/>
              <a:t>» non funziona, provare «</a:t>
            </a:r>
            <a:r>
              <a:rPr lang="it-IT" sz="1600" dirty="0" err="1"/>
              <a:t>py</a:t>
            </a:r>
            <a:r>
              <a:rPr lang="it-IT" sz="1600" dirty="0"/>
              <a:t>»: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800" dirty="0"/>
          </a:p>
          <a:p>
            <a:pPr>
              <a:lnSpc>
                <a:spcPct val="120000"/>
              </a:lnSpc>
            </a:pPr>
            <a:r>
              <a:rPr lang="it-IT" sz="1600" dirty="0"/>
              <a:t>Ora si può digitare qualsiasi comando Python: </a:t>
            </a:r>
          </a:p>
          <a:p>
            <a:pPr>
              <a:lnSpc>
                <a:spcPct val="120000"/>
              </a:lnSpc>
            </a:pPr>
            <a:endParaRPr lang="it-IT" sz="1800" dirty="0"/>
          </a:p>
          <a:p>
            <a:pPr>
              <a:lnSpc>
                <a:spcPct val="120000"/>
              </a:lnSpc>
            </a:pPr>
            <a:endParaRPr lang="it-IT" sz="1800" dirty="0"/>
          </a:p>
          <a:p>
            <a:pPr>
              <a:lnSpc>
                <a:spcPct val="120000"/>
              </a:lnSpc>
            </a:pPr>
            <a:endParaRPr lang="it-IT" sz="1800" dirty="0"/>
          </a:p>
          <a:p>
            <a:pPr>
              <a:lnSpc>
                <a:spcPct val="120000"/>
              </a:lnSpc>
            </a:pPr>
            <a:br>
              <a:rPr lang="it-IT" sz="1800" dirty="0"/>
            </a:br>
            <a:r>
              <a:rPr lang="it-IT" sz="1600" dirty="0"/>
              <a:t>Questo comando andrà a scrivere «Hello, World!» nella </a:t>
            </a:r>
            <a:r>
              <a:rPr lang="it-IT" sz="1600" dirty="0" err="1"/>
              <a:t>command</a:t>
            </a:r>
            <a:r>
              <a:rPr lang="it-IT" sz="1600" dirty="0"/>
              <a:t> line: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r>
              <a:rPr lang="it-IT" sz="1600" dirty="0"/>
              <a:t>Per uscire dalla </a:t>
            </a:r>
            <a:r>
              <a:rPr lang="it-IT" sz="1600" dirty="0" err="1"/>
              <a:t>command</a:t>
            </a:r>
            <a:r>
              <a:rPr lang="it-IT" sz="1600" dirty="0"/>
              <a:t> line di Python, sarà sufficiente digitare il comando: </a:t>
            </a:r>
            <a:r>
              <a:rPr lang="it-IT" sz="1600" b="1" dirty="0">
                <a:highlight>
                  <a:srgbClr val="FFFF00"/>
                </a:highlight>
                <a:latin typeface="Courier New" panose="02070309020205020404" pitchFamily="49" charset="0"/>
                <a:cs typeface="Courier New" panose="02070309020205020404" pitchFamily="49" charset="0"/>
              </a:rPr>
              <a:t>exit() o </a:t>
            </a:r>
            <a:r>
              <a:rPr lang="it-IT" sz="1600" b="1" dirty="0" err="1">
                <a:highlight>
                  <a:srgbClr val="FFFF00"/>
                </a:highlight>
                <a:latin typeface="Courier New" panose="02070309020205020404" pitchFamily="49" charset="0"/>
                <a:cs typeface="Courier New" panose="02070309020205020404" pitchFamily="49" charset="0"/>
              </a:rPr>
              <a:t>quit</a:t>
            </a:r>
            <a:r>
              <a:rPr lang="it-IT" sz="1600" b="1" dirty="0">
                <a:highlight>
                  <a:srgbClr val="FFFF00"/>
                </a:highlight>
                <a:latin typeface="Courier New" panose="02070309020205020404" pitchFamily="49" charset="0"/>
                <a:cs typeface="Courier New" panose="02070309020205020404" pitchFamily="49" charset="0"/>
              </a:rPr>
              <a:t>()</a:t>
            </a:r>
          </a:p>
        </p:txBody>
      </p:sp>
      <p:pic>
        <p:nvPicPr>
          <p:cNvPr id="9" name="Immagine 8">
            <a:extLst>
              <a:ext uri="{FF2B5EF4-FFF2-40B4-BE49-F238E27FC236}">
                <a16:creationId xmlns:a16="http://schemas.microsoft.com/office/drawing/2014/main" id="{4AADE25C-C7DB-3868-AA42-74A808F129F0}"/>
              </a:ext>
            </a:extLst>
          </p:cNvPr>
          <p:cNvPicPr>
            <a:picLocks noChangeAspect="1"/>
          </p:cNvPicPr>
          <p:nvPr/>
        </p:nvPicPr>
        <p:blipFill>
          <a:blip r:embed="rId2"/>
          <a:stretch>
            <a:fillRect/>
          </a:stretch>
        </p:blipFill>
        <p:spPr>
          <a:xfrm>
            <a:off x="2721429" y="3005154"/>
            <a:ext cx="7487695" cy="1019317"/>
          </a:xfrm>
          <a:prstGeom prst="rect">
            <a:avLst/>
          </a:prstGeom>
        </p:spPr>
      </p:pic>
      <p:pic>
        <p:nvPicPr>
          <p:cNvPr id="11" name="Immagine 10">
            <a:extLst>
              <a:ext uri="{FF2B5EF4-FFF2-40B4-BE49-F238E27FC236}">
                <a16:creationId xmlns:a16="http://schemas.microsoft.com/office/drawing/2014/main" id="{C743FA61-A71D-DD5E-C417-C3896BFFB52E}"/>
              </a:ext>
            </a:extLst>
          </p:cNvPr>
          <p:cNvPicPr>
            <a:picLocks noChangeAspect="1"/>
          </p:cNvPicPr>
          <p:nvPr/>
        </p:nvPicPr>
        <p:blipFill>
          <a:blip r:embed="rId3"/>
          <a:stretch>
            <a:fillRect/>
          </a:stretch>
        </p:blipFill>
        <p:spPr>
          <a:xfrm>
            <a:off x="2721429" y="4501134"/>
            <a:ext cx="7525800" cy="1257475"/>
          </a:xfrm>
          <a:prstGeom prst="rect">
            <a:avLst/>
          </a:prstGeom>
        </p:spPr>
      </p:pic>
    </p:spTree>
    <p:extLst>
      <p:ext uri="{BB962C8B-B14F-4D97-AF65-F5344CB8AC3E}">
        <p14:creationId xmlns:p14="http://schemas.microsoft.com/office/powerpoint/2010/main" val="219541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F3ECAE-1A3E-495B-BE65-4C1D2F964814}"/>
              </a:ext>
            </a:extLst>
          </p:cNvPr>
          <p:cNvSpPr>
            <a:spLocks noGrp="1"/>
          </p:cNvSpPr>
          <p:nvPr>
            <p:ph type="title"/>
          </p:nvPr>
        </p:nvSpPr>
        <p:spPr/>
        <p:txBody>
          <a:bodyPr>
            <a:normAutofit fontScale="90000"/>
          </a:bodyPr>
          <a:lstStyle/>
          <a:p>
            <a:r>
              <a:rPr lang="it-IT" dirty="0"/>
              <a:t>PYTHON DICTIONARIES – RIMUOVE ELEMENTI – del e clear()</a:t>
            </a:r>
          </a:p>
        </p:txBody>
      </p:sp>
      <p:sp>
        <p:nvSpPr>
          <p:cNvPr id="3" name="Segnaposto contenuto 2">
            <a:extLst>
              <a:ext uri="{FF2B5EF4-FFF2-40B4-BE49-F238E27FC236}">
                <a16:creationId xmlns:a16="http://schemas.microsoft.com/office/drawing/2014/main" id="{66E812F5-77E3-4370-875F-BDCBAF31775B}"/>
              </a:ext>
            </a:extLst>
          </p:cNvPr>
          <p:cNvSpPr>
            <a:spLocks noGrp="1"/>
          </p:cNvSpPr>
          <p:nvPr>
            <p:ph sz="half" idx="2"/>
          </p:nvPr>
        </p:nvSpPr>
        <p:spPr>
          <a:xfrm>
            <a:off x="231647" y="1271016"/>
            <a:ext cx="5351467" cy="5349591"/>
          </a:xfrm>
        </p:spPr>
        <p:txBody>
          <a:bodyPr anchor="t">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KEYWORD «del»</a:t>
            </a:r>
          </a:p>
          <a:p>
            <a:pPr>
              <a:lnSpc>
                <a:spcPct val="100000"/>
              </a:lnSpc>
            </a:pPr>
            <a:r>
              <a:rPr lang="it-IT" sz="1600" dirty="0"/>
              <a:t>La keyword del </a:t>
            </a:r>
            <a:r>
              <a:rPr lang="it-IT" sz="1600" b="1" dirty="0"/>
              <a:t>rimuove l’elemento con la chiave specificata</a:t>
            </a:r>
          </a:p>
          <a:p>
            <a:pPr algn="ctr">
              <a:lnSpc>
                <a:spcPct val="100000"/>
              </a:lnSpc>
            </a:pPr>
            <a:endParaRPr lang="it-IT" sz="2000" dirty="0"/>
          </a:p>
          <a:p>
            <a:pPr algn="ctr">
              <a:lnSpc>
                <a:spcPct val="100000"/>
              </a:lnSpc>
            </a:pPr>
            <a:r>
              <a:rPr lang="it-IT" sz="1800" b="1" dirty="0">
                <a:solidFill>
                  <a:srgbClr val="FF0000"/>
                </a:solidFill>
                <a:latin typeface="Consolas" panose="020B0609020204030204" pitchFamily="49" charset="0"/>
              </a:rPr>
              <a:t>del</a:t>
            </a:r>
            <a:r>
              <a:rPr lang="it-IT" sz="1800" b="1" dirty="0">
                <a:latin typeface="Consolas" panose="020B0609020204030204" pitchFamily="49" charset="0"/>
              </a:rPr>
              <a:t> </a:t>
            </a:r>
            <a:r>
              <a:rPr lang="it-IT" sz="1800" b="1" dirty="0" err="1">
                <a:latin typeface="Consolas" panose="020B0609020204030204" pitchFamily="49" charset="0"/>
              </a:rPr>
              <a:t>dict</a:t>
            </a:r>
            <a:r>
              <a:rPr lang="it-IT" sz="1800" b="1" dirty="0">
                <a:latin typeface="Consolas" panose="020B0609020204030204" pitchFamily="49" charset="0"/>
              </a:rPr>
              <a:t>[key]</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nSpc>
                <a:spcPct val="100000"/>
              </a:lnSpc>
            </a:pPr>
            <a:r>
              <a:rPr lang="it-IT" sz="2000" b="1" u="sng" dirty="0">
                <a:solidFill>
                  <a:srgbClr val="50B4C8"/>
                </a:solidFill>
                <a:effectLst>
                  <a:outerShdw blurRad="38100" dist="38100" dir="2700000" algn="tl">
                    <a:srgbClr val="000000">
                      <a:alpha val="43137"/>
                    </a:srgbClr>
                  </a:outerShdw>
                </a:effectLst>
              </a:rPr>
              <a:t>METODO clear()</a:t>
            </a:r>
            <a:br>
              <a:rPr lang="it-IT" sz="2000" dirty="0"/>
            </a:br>
            <a:r>
              <a:rPr lang="it-IT" sz="1600" dirty="0"/>
              <a:t>Elimina tutti gli elementi del </a:t>
            </a:r>
            <a:r>
              <a:rPr lang="it-IT" sz="1600" dirty="0" err="1"/>
              <a:t>dictionary</a:t>
            </a:r>
            <a:endParaRPr lang="it-IT" sz="1600" dirty="0"/>
          </a:p>
          <a:p>
            <a:pPr algn="ctr">
              <a:lnSpc>
                <a:spcPct val="100000"/>
              </a:lnSpc>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.clear</a:t>
            </a:r>
            <a:r>
              <a:rPr lang="it-IT" sz="1800" b="1" dirty="0">
                <a:latin typeface="Consolas" panose="020B0609020204030204" pitchFamily="49" charset="0"/>
              </a:rPr>
              <a:t>()</a:t>
            </a:r>
          </a:p>
        </p:txBody>
      </p:sp>
      <p:sp>
        <p:nvSpPr>
          <p:cNvPr id="4" name="Segnaposto contenuto 3">
            <a:extLst>
              <a:ext uri="{FF2B5EF4-FFF2-40B4-BE49-F238E27FC236}">
                <a16:creationId xmlns:a16="http://schemas.microsoft.com/office/drawing/2014/main" id="{EC071555-8904-473F-A276-FADFEC07A356}"/>
              </a:ext>
            </a:extLst>
          </p:cNvPr>
          <p:cNvSpPr>
            <a:spLocks noGrp="1"/>
          </p:cNvSpPr>
          <p:nvPr>
            <p:ph sz="quarter" idx="4"/>
          </p:nvPr>
        </p:nvSpPr>
        <p:spPr>
          <a:xfrm>
            <a:off x="231646" y="2834759"/>
            <a:ext cx="11805023" cy="2361494"/>
          </a:xfrm>
          <a:solidFill>
            <a:srgbClr val="FF5050"/>
          </a:solidFill>
        </p:spPr>
        <p:txBody>
          <a:bodyPr>
            <a:normAutofit/>
          </a:bodyPr>
          <a:lstStyle/>
          <a:p>
            <a:r>
              <a:rPr lang="it-IT" b="1" u="sng" dirty="0">
                <a:solidFill>
                  <a:schemeClr val="bg1"/>
                </a:solidFill>
              </a:rPr>
              <a:t>ATTENZIONE </a:t>
            </a:r>
          </a:p>
          <a:p>
            <a:endParaRPr lang="it-IT" u="sng" dirty="0"/>
          </a:p>
          <a:p>
            <a:r>
              <a:rPr lang="it-IT" sz="1600" dirty="0">
                <a:solidFill>
                  <a:schemeClr val="bg1"/>
                </a:solidFill>
              </a:rPr>
              <a:t>La keyword «del» può anche eliminare un </a:t>
            </a:r>
            <a:r>
              <a:rPr lang="it-IT" sz="1600" dirty="0" err="1">
                <a:solidFill>
                  <a:schemeClr val="bg1"/>
                </a:solidFill>
              </a:rPr>
              <a:t>dictionary</a:t>
            </a:r>
            <a:r>
              <a:rPr lang="it-IT" sz="1600" dirty="0">
                <a:solidFill>
                  <a:schemeClr val="bg1"/>
                </a:solidFill>
              </a:rPr>
              <a:t> completamente. </a:t>
            </a:r>
          </a:p>
          <a:p>
            <a:endParaRPr lang="it-IT" u="sng" dirty="0"/>
          </a:p>
          <a:p>
            <a:r>
              <a:rPr lang="it-IT" sz="1800" b="1" dirty="0">
                <a:solidFill>
                  <a:schemeClr val="bg1"/>
                </a:solidFill>
                <a:latin typeface="Consolas" panose="020B0609020204030204" pitchFamily="49" charset="0"/>
              </a:rPr>
              <a:t>                  del </a:t>
            </a:r>
            <a:r>
              <a:rPr lang="it-IT" sz="1800" b="1" dirty="0" err="1">
                <a:solidFill>
                  <a:schemeClr val="bg1"/>
                </a:solidFill>
                <a:latin typeface="Consolas" panose="020B0609020204030204" pitchFamily="49" charset="0"/>
              </a:rPr>
              <a:t>dict</a:t>
            </a:r>
            <a:endParaRPr lang="it-IT" sz="1800" b="1" dirty="0">
              <a:solidFill>
                <a:schemeClr val="bg1"/>
              </a:solidFill>
              <a:latin typeface="Consolas" panose="020B0609020204030204" pitchFamily="49" charset="0"/>
            </a:endParaRPr>
          </a:p>
          <a:p>
            <a:endParaRPr lang="it-IT" u="sng" dirty="0"/>
          </a:p>
        </p:txBody>
      </p:sp>
      <p:pic>
        <p:nvPicPr>
          <p:cNvPr id="6" name="Immagine 5">
            <a:extLst>
              <a:ext uri="{FF2B5EF4-FFF2-40B4-BE49-F238E27FC236}">
                <a16:creationId xmlns:a16="http://schemas.microsoft.com/office/drawing/2014/main" id="{C51B7612-9A0B-7A9A-85EE-1DC283CCD3B9}"/>
              </a:ext>
            </a:extLst>
          </p:cNvPr>
          <p:cNvPicPr>
            <a:picLocks noChangeAspect="1"/>
          </p:cNvPicPr>
          <p:nvPr/>
        </p:nvPicPr>
        <p:blipFill>
          <a:blip r:embed="rId2"/>
          <a:stretch>
            <a:fillRect/>
          </a:stretch>
        </p:blipFill>
        <p:spPr>
          <a:xfrm>
            <a:off x="7720471" y="1213743"/>
            <a:ext cx="2862939" cy="1439649"/>
          </a:xfrm>
          <a:prstGeom prst="rect">
            <a:avLst/>
          </a:prstGeom>
        </p:spPr>
      </p:pic>
      <p:pic>
        <p:nvPicPr>
          <p:cNvPr id="8" name="Immagine 7">
            <a:extLst>
              <a:ext uri="{FF2B5EF4-FFF2-40B4-BE49-F238E27FC236}">
                <a16:creationId xmlns:a16="http://schemas.microsoft.com/office/drawing/2014/main" id="{0C60FA2E-C847-7C96-B607-BD0CEAEAC819}"/>
              </a:ext>
            </a:extLst>
          </p:cNvPr>
          <p:cNvPicPr>
            <a:picLocks noChangeAspect="1"/>
          </p:cNvPicPr>
          <p:nvPr/>
        </p:nvPicPr>
        <p:blipFill>
          <a:blip r:embed="rId3"/>
          <a:stretch>
            <a:fillRect/>
          </a:stretch>
        </p:blipFill>
        <p:spPr>
          <a:xfrm>
            <a:off x="6365686" y="2927674"/>
            <a:ext cx="5512370" cy="1110889"/>
          </a:xfrm>
          <a:prstGeom prst="rect">
            <a:avLst/>
          </a:prstGeom>
        </p:spPr>
      </p:pic>
      <p:pic>
        <p:nvPicPr>
          <p:cNvPr id="10" name="Immagine 9">
            <a:extLst>
              <a:ext uri="{FF2B5EF4-FFF2-40B4-BE49-F238E27FC236}">
                <a16:creationId xmlns:a16="http://schemas.microsoft.com/office/drawing/2014/main" id="{107CAA5B-BB6D-0124-B789-737A77EE363B}"/>
              </a:ext>
            </a:extLst>
          </p:cNvPr>
          <p:cNvPicPr>
            <a:picLocks noChangeAspect="1"/>
          </p:cNvPicPr>
          <p:nvPr/>
        </p:nvPicPr>
        <p:blipFill>
          <a:blip r:embed="rId4"/>
          <a:stretch>
            <a:fillRect/>
          </a:stretch>
        </p:blipFill>
        <p:spPr>
          <a:xfrm>
            <a:off x="6425827" y="4343496"/>
            <a:ext cx="5452229" cy="759865"/>
          </a:xfrm>
          <a:prstGeom prst="rect">
            <a:avLst/>
          </a:prstGeom>
        </p:spPr>
      </p:pic>
      <p:pic>
        <p:nvPicPr>
          <p:cNvPr id="12" name="Immagine 11">
            <a:extLst>
              <a:ext uri="{FF2B5EF4-FFF2-40B4-BE49-F238E27FC236}">
                <a16:creationId xmlns:a16="http://schemas.microsoft.com/office/drawing/2014/main" id="{A0FA2C4F-8A2B-EAA1-FB37-C77B529AC37F}"/>
              </a:ext>
            </a:extLst>
          </p:cNvPr>
          <p:cNvPicPr>
            <a:picLocks noChangeAspect="1"/>
          </p:cNvPicPr>
          <p:nvPr/>
        </p:nvPicPr>
        <p:blipFill>
          <a:blip r:embed="rId5"/>
          <a:stretch>
            <a:fillRect/>
          </a:stretch>
        </p:blipFill>
        <p:spPr>
          <a:xfrm>
            <a:off x="8534346" y="5251090"/>
            <a:ext cx="1506469" cy="1369517"/>
          </a:xfrm>
          <a:prstGeom prst="rect">
            <a:avLst/>
          </a:prstGeom>
        </p:spPr>
      </p:pic>
    </p:spTree>
    <p:extLst>
      <p:ext uri="{BB962C8B-B14F-4D97-AF65-F5344CB8AC3E}">
        <p14:creationId xmlns:p14="http://schemas.microsoft.com/office/powerpoint/2010/main" val="42461291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F8118-0CB6-43B8-8B07-91ED2543E182}"/>
              </a:ext>
            </a:extLst>
          </p:cNvPr>
          <p:cNvSpPr>
            <a:spLocks noGrp="1"/>
          </p:cNvSpPr>
          <p:nvPr>
            <p:ph type="title"/>
          </p:nvPr>
        </p:nvSpPr>
        <p:spPr/>
        <p:txBody>
          <a:bodyPr/>
          <a:lstStyle/>
          <a:p>
            <a:r>
              <a:rPr lang="it-IT" dirty="0"/>
              <a:t>PYTHON DICTIONARIES – CICLARE UN DICTIONARY</a:t>
            </a:r>
          </a:p>
        </p:txBody>
      </p:sp>
      <p:sp>
        <p:nvSpPr>
          <p:cNvPr id="15" name="Segnaposto contenuto 14">
            <a:extLst>
              <a:ext uri="{FF2B5EF4-FFF2-40B4-BE49-F238E27FC236}">
                <a16:creationId xmlns:a16="http://schemas.microsoft.com/office/drawing/2014/main" id="{2EABF48B-39BB-4483-B3AA-A13E87E717DD}"/>
              </a:ext>
            </a:extLst>
          </p:cNvPr>
          <p:cNvSpPr>
            <a:spLocks noGrp="1"/>
          </p:cNvSpPr>
          <p:nvPr>
            <p:ph sz="half" idx="2"/>
          </p:nvPr>
        </p:nvSpPr>
        <p:spPr>
          <a:xfrm>
            <a:off x="328612" y="1385980"/>
            <a:ext cx="11399562" cy="1134105"/>
          </a:xfrm>
        </p:spPr>
        <p:txBody>
          <a:bodyPr>
            <a:normAutofit/>
          </a:bodyPr>
          <a:lstStyle/>
          <a:p>
            <a:pPr algn="ctr"/>
            <a:r>
              <a:rPr lang="it-IT" sz="1800" b="1" cap="none" dirty="0"/>
              <a:t>CICLO FOR</a:t>
            </a:r>
          </a:p>
          <a:p>
            <a:pPr algn="ctr"/>
            <a:r>
              <a:rPr lang="it-IT" sz="1800" cap="none" dirty="0"/>
              <a:t>Si può </a:t>
            </a:r>
            <a:r>
              <a:rPr lang="it-IT" sz="1800" cap="none" dirty="0" err="1"/>
              <a:t>ciclare</a:t>
            </a:r>
            <a:r>
              <a:rPr lang="it-IT" sz="1800" cap="none" dirty="0"/>
              <a:t> un </a:t>
            </a:r>
            <a:r>
              <a:rPr lang="it-IT" sz="1800" cap="none" dirty="0" err="1"/>
              <a:t>dictionary</a:t>
            </a:r>
            <a:r>
              <a:rPr lang="it-IT" sz="1800" cap="none" dirty="0"/>
              <a:t> usando il </a:t>
            </a:r>
            <a:r>
              <a:rPr lang="it-IT" sz="1800" b="1" u="sng" cap="none" dirty="0">
                <a:solidFill>
                  <a:srgbClr val="50B4C8"/>
                </a:solidFill>
              </a:rPr>
              <a:t>ciclo for. </a:t>
            </a:r>
          </a:p>
          <a:p>
            <a:pPr algn="ctr"/>
            <a:r>
              <a:rPr lang="it-IT" sz="1800" dirty="0"/>
              <a:t>Quando si </a:t>
            </a:r>
            <a:r>
              <a:rPr lang="it-IT" sz="1800" dirty="0" err="1"/>
              <a:t>cicla</a:t>
            </a:r>
            <a:r>
              <a:rPr lang="it-IT" sz="1800" dirty="0"/>
              <a:t> un </a:t>
            </a:r>
            <a:r>
              <a:rPr lang="it-IT" sz="1800" dirty="0" err="1"/>
              <a:t>dictionary</a:t>
            </a:r>
            <a:r>
              <a:rPr lang="it-IT" sz="1800" dirty="0"/>
              <a:t>, il </a:t>
            </a:r>
            <a:r>
              <a:rPr lang="it-IT" sz="1800" b="1" dirty="0">
                <a:highlight>
                  <a:srgbClr val="00FFFF"/>
                </a:highlight>
              </a:rPr>
              <a:t>valore ritornato sono le chiavi degli elementi </a:t>
            </a:r>
            <a:r>
              <a:rPr lang="it-IT" sz="1800" dirty="0"/>
              <a:t>ma ci sono metodi per ritornare i valori. </a:t>
            </a:r>
          </a:p>
          <a:p>
            <a:pPr algn="ctr"/>
            <a:endParaRPr lang="it-IT" sz="1800"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sp>
        <p:nvSpPr>
          <p:cNvPr id="4" name="Segnaposto contenuto 14">
            <a:extLst>
              <a:ext uri="{FF2B5EF4-FFF2-40B4-BE49-F238E27FC236}">
                <a16:creationId xmlns:a16="http://schemas.microsoft.com/office/drawing/2014/main" id="{AA43BD55-2A47-3B0F-076F-24A117E8D39F}"/>
              </a:ext>
            </a:extLst>
          </p:cNvPr>
          <p:cNvSpPr txBox="1">
            <a:spLocks/>
          </p:cNvSpPr>
          <p:nvPr/>
        </p:nvSpPr>
        <p:spPr>
          <a:xfrm>
            <a:off x="328613" y="2888740"/>
            <a:ext cx="5509480" cy="374066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1- STAMPARE </a:t>
            </a:r>
            <a:r>
              <a:rPr lang="it-IT" sz="1600" b="1" u="sng" dirty="0">
                <a:highlight>
                  <a:srgbClr val="00FFFF"/>
                </a:highlight>
              </a:rPr>
              <a:t>TUTTE LE CHIAVI </a:t>
            </a:r>
            <a:r>
              <a:rPr lang="it-IT" sz="1600" b="1" u="sng" dirty="0"/>
              <a:t>DI UN DICTIONARY, UNA PER UNA</a:t>
            </a:r>
          </a:p>
          <a:p>
            <a:endParaRPr lang="it-IT" sz="1600" b="1" u="sng" dirty="0"/>
          </a:p>
          <a:p>
            <a:endParaRPr lang="it-IT" sz="1800" dirty="0"/>
          </a:p>
          <a:p>
            <a:endParaRPr lang="it-IT" sz="1800" dirty="0"/>
          </a:p>
          <a:p>
            <a:endParaRPr lang="it-IT" sz="1800" dirty="0"/>
          </a:p>
          <a:p>
            <a:endParaRPr lang="it-IT" sz="1800" dirty="0"/>
          </a:p>
          <a:p>
            <a:endParaRPr lang="it-IT" sz="1600" b="1" u="sng" dirty="0"/>
          </a:p>
          <a:p>
            <a:pPr algn="ctr"/>
            <a:endParaRPr lang="it-IT" sz="1600" b="1" u="sng" dirty="0"/>
          </a:p>
        </p:txBody>
      </p:sp>
      <p:pic>
        <p:nvPicPr>
          <p:cNvPr id="5" name="Immagine 4">
            <a:extLst>
              <a:ext uri="{FF2B5EF4-FFF2-40B4-BE49-F238E27FC236}">
                <a16:creationId xmlns:a16="http://schemas.microsoft.com/office/drawing/2014/main" id="{3386C747-4949-EA2F-8153-48ACAD9F7C11}"/>
              </a:ext>
            </a:extLst>
          </p:cNvPr>
          <p:cNvPicPr>
            <a:picLocks noChangeAspect="1"/>
          </p:cNvPicPr>
          <p:nvPr/>
        </p:nvPicPr>
        <p:blipFill>
          <a:blip r:embed="rId2"/>
          <a:stretch>
            <a:fillRect/>
          </a:stretch>
        </p:blipFill>
        <p:spPr>
          <a:xfrm>
            <a:off x="1051413" y="4111279"/>
            <a:ext cx="2309305" cy="1524590"/>
          </a:xfrm>
          <a:prstGeom prst="rect">
            <a:avLst/>
          </a:prstGeom>
        </p:spPr>
      </p:pic>
      <p:pic>
        <p:nvPicPr>
          <p:cNvPr id="7" name="Immagine 6">
            <a:extLst>
              <a:ext uri="{FF2B5EF4-FFF2-40B4-BE49-F238E27FC236}">
                <a16:creationId xmlns:a16="http://schemas.microsoft.com/office/drawing/2014/main" id="{1F993598-6B31-492C-EAF6-494ED92A8AF0}"/>
              </a:ext>
            </a:extLst>
          </p:cNvPr>
          <p:cNvPicPr>
            <a:picLocks noChangeAspect="1"/>
          </p:cNvPicPr>
          <p:nvPr/>
        </p:nvPicPr>
        <p:blipFill rotWithShape="1">
          <a:blip r:embed="rId3"/>
          <a:srcRect r="2542" b="23104"/>
          <a:stretch/>
        </p:blipFill>
        <p:spPr>
          <a:xfrm>
            <a:off x="3684745" y="4373362"/>
            <a:ext cx="1658975" cy="888210"/>
          </a:xfrm>
          <a:prstGeom prst="rect">
            <a:avLst/>
          </a:prstGeom>
        </p:spPr>
      </p:pic>
      <p:sp>
        <p:nvSpPr>
          <p:cNvPr id="8" name="CasellaDiTesto 7">
            <a:extLst>
              <a:ext uri="{FF2B5EF4-FFF2-40B4-BE49-F238E27FC236}">
                <a16:creationId xmlns:a16="http://schemas.microsoft.com/office/drawing/2014/main" id="{3243AFDF-C080-EA8F-727E-A270975A959F}"/>
              </a:ext>
            </a:extLst>
          </p:cNvPr>
          <p:cNvSpPr txBox="1"/>
          <p:nvPr/>
        </p:nvSpPr>
        <p:spPr>
          <a:xfrm>
            <a:off x="1869465" y="3419121"/>
            <a:ext cx="2427776" cy="338554"/>
          </a:xfrm>
          <a:prstGeom prst="rect">
            <a:avLst/>
          </a:prstGeom>
          <a:noFill/>
        </p:spPr>
        <p:txBody>
          <a:bodyPr wrap="square" rtlCol="0">
            <a:spAutoFit/>
          </a:bodyPr>
          <a:lstStyle/>
          <a:p>
            <a:pPr algn="ctr"/>
            <a:r>
              <a:rPr lang="it-IT" sz="1600" dirty="0">
                <a:latin typeface="Consolas" panose="020B0609020204030204" pitchFamily="49" charset="0"/>
              </a:rPr>
              <a:t>For x in </a:t>
            </a:r>
            <a:r>
              <a:rPr lang="it-IT" sz="1600" dirty="0" err="1">
                <a:latin typeface="Consolas" panose="020B0609020204030204" pitchFamily="49" charset="0"/>
              </a:rPr>
              <a:t>dictionary</a:t>
            </a:r>
            <a:endParaRPr lang="it-IT" sz="1600" dirty="0">
              <a:latin typeface="Consolas" panose="020B0609020204030204" pitchFamily="49" charset="0"/>
            </a:endParaRPr>
          </a:p>
        </p:txBody>
      </p:sp>
      <p:sp>
        <p:nvSpPr>
          <p:cNvPr id="12" name="CasellaDiTesto 11">
            <a:extLst>
              <a:ext uri="{FF2B5EF4-FFF2-40B4-BE49-F238E27FC236}">
                <a16:creationId xmlns:a16="http://schemas.microsoft.com/office/drawing/2014/main" id="{42F90980-5AD5-F531-9E29-C4C3E4809D76}"/>
              </a:ext>
            </a:extLst>
          </p:cNvPr>
          <p:cNvSpPr txBox="1"/>
          <p:nvPr/>
        </p:nvSpPr>
        <p:spPr>
          <a:xfrm>
            <a:off x="8248783" y="3380687"/>
            <a:ext cx="1079855" cy="369332"/>
          </a:xfrm>
          <a:prstGeom prst="rect">
            <a:avLst/>
          </a:prstGeom>
          <a:noFill/>
        </p:spPr>
        <p:txBody>
          <a:bodyPr wrap="square" rtlCol="0">
            <a:spAutoFit/>
          </a:bodyPr>
          <a:lstStyle/>
          <a:p>
            <a:r>
              <a:rPr lang="it-IT" dirty="0" err="1">
                <a:latin typeface="Consolas" panose="020B0609020204030204" pitchFamily="49" charset="0"/>
              </a:rPr>
              <a:t>Dict</a:t>
            </a:r>
            <a:r>
              <a:rPr lang="it-IT" dirty="0">
                <a:latin typeface="Consolas" panose="020B0609020204030204" pitchFamily="49" charset="0"/>
              </a:rPr>
              <a:t>[x]</a:t>
            </a:r>
          </a:p>
        </p:txBody>
      </p:sp>
      <p:pic>
        <p:nvPicPr>
          <p:cNvPr id="13" name="Immagine 12">
            <a:extLst>
              <a:ext uri="{FF2B5EF4-FFF2-40B4-BE49-F238E27FC236}">
                <a16:creationId xmlns:a16="http://schemas.microsoft.com/office/drawing/2014/main" id="{8B503E2B-1682-B765-C7A2-3962CF9FD112}"/>
              </a:ext>
            </a:extLst>
          </p:cNvPr>
          <p:cNvPicPr>
            <a:picLocks noChangeAspect="1"/>
          </p:cNvPicPr>
          <p:nvPr/>
        </p:nvPicPr>
        <p:blipFill>
          <a:blip r:embed="rId4"/>
          <a:stretch>
            <a:fillRect/>
          </a:stretch>
        </p:blipFill>
        <p:spPr>
          <a:xfrm>
            <a:off x="6803406" y="4473701"/>
            <a:ext cx="2529605" cy="687533"/>
          </a:xfrm>
          <a:prstGeom prst="rect">
            <a:avLst/>
          </a:prstGeom>
        </p:spPr>
      </p:pic>
      <p:pic>
        <p:nvPicPr>
          <p:cNvPr id="16" name="Immagine 15">
            <a:extLst>
              <a:ext uri="{FF2B5EF4-FFF2-40B4-BE49-F238E27FC236}">
                <a16:creationId xmlns:a16="http://schemas.microsoft.com/office/drawing/2014/main" id="{35A0ACAE-DCEE-90A2-1537-6A580CF4CFB3}"/>
              </a:ext>
            </a:extLst>
          </p:cNvPr>
          <p:cNvPicPr>
            <a:picLocks noChangeAspect="1"/>
          </p:cNvPicPr>
          <p:nvPr/>
        </p:nvPicPr>
        <p:blipFill rotWithShape="1">
          <a:blip r:embed="rId5"/>
          <a:srcRect r="2992" b="29930"/>
          <a:stretch/>
        </p:blipFill>
        <p:spPr>
          <a:xfrm>
            <a:off x="9799344" y="4473701"/>
            <a:ext cx="1339802" cy="940360"/>
          </a:xfrm>
          <a:prstGeom prst="rect">
            <a:avLst/>
          </a:prstGeom>
        </p:spPr>
      </p:pic>
      <p:sp>
        <p:nvSpPr>
          <p:cNvPr id="17" name="Segnaposto contenuto 14">
            <a:extLst>
              <a:ext uri="{FF2B5EF4-FFF2-40B4-BE49-F238E27FC236}">
                <a16:creationId xmlns:a16="http://schemas.microsoft.com/office/drawing/2014/main" id="{5C147E6E-DF5D-0930-AA43-16EEA93E2FCD}"/>
              </a:ext>
            </a:extLst>
          </p:cNvPr>
          <p:cNvSpPr txBox="1">
            <a:spLocks/>
          </p:cNvSpPr>
          <p:nvPr/>
        </p:nvSpPr>
        <p:spPr>
          <a:xfrm>
            <a:off x="6096000" y="2888740"/>
            <a:ext cx="5509480" cy="2813539"/>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2- STAMPARE </a:t>
            </a:r>
            <a:r>
              <a:rPr lang="it-IT" sz="1600" b="1" u="sng" dirty="0">
                <a:highlight>
                  <a:srgbClr val="00FFFF"/>
                </a:highlight>
              </a:rPr>
              <a:t>TUTTI I VALORI </a:t>
            </a:r>
            <a:r>
              <a:rPr lang="it-IT" sz="1600" b="1" u="sng" dirty="0"/>
              <a:t>NEL DICTIONARY, UNO PER UNO</a:t>
            </a:r>
          </a:p>
          <a:p>
            <a:endParaRPr lang="it-IT" sz="1600" b="1" u="sng" dirty="0"/>
          </a:p>
        </p:txBody>
      </p:sp>
      <p:cxnSp>
        <p:nvCxnSpPr>
          <p:cNvPr id="19" name="Connettore diritto 18">
            <a:extLst>
              <a:ext uri="{FF2B5EF4-FFF2-40B4-BE49-F238E27FC236}">
                <a16:creationId xmlns:a16="http://schemas.microsoft.com/office/drawing/2014/main" id="{27C7CBE4-F1C8-CCCC-86A5-44C49E56E212}"/>
              </a:ext>
            </a:extLst>
          </p:cNvPr>
          <p:cNvCxnSpPr/>
          <p:nvPr/>
        </p:nvCxnSpPr>
        <p:spPr>
          <a:xfrm>
            <a:off x="6004552" y="2888740"/>
            <a:ext cx="0" cy="3494475"/>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1">
            <a:extLst>
              <a:ext uri="{FF2B5EF4-FFF2-40B4-BE49-F238E27FC236}">
                <a16:creationId xmlns:a16="http://schemas.microsoft.com/office/drawing/2014/main" id="{AAAB2A31-6256-A413-1C37-9C8EE675E865}"/>
              </a:ext>
            </a:extLst>
          </p:cNvPr>
          <p:cNvSpPr>
            <a:spLocks noChangeArrowheads="1"/>
          </p:cNvSpPr>
          <p:nvPr/>
        </p:nvSpPr>
        <p:spPr bwMode="auto">
          <a:xfrm>
            <a:off x="6187449" y="5603469"/>
            <a:ext cx="4951697"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sng" strike="noStrike" cap="none" normalizeH="0" baseline="0" dirty="0">
                <a:ln>
                  <a:noFill/>
                </a:ln>
                <a:solidFill>
                  <a:srgbClr val="A9B7C6"/>
                </a:solidFill>
                <a:effectLst/>
                <a:latin typeface="JetBrains Mono"/>
              </a:rPr>
              <a:t>dict10 = </a:t>
            </a:r>
            <a:r>
              <a:rPr kumimoji="0" lang="it-IT" altLang="it-IT" sz="1400" b="0" i="0" u="sng" strike="noStrike" cap="none" normalizeH="0" baseline="0" dirty="0" err="1">
                <a:ln>
                  <a:noFill/>
                </a:ln>
                <a:solidFill>
                  <a:srgbClr val="8888C6"/>
                </a:solidFill>
                <a:effectLst/>
                <a:latin typeface="JetBrains Mono"/>
              </a:rPr>
              <a:t>dict</a:t>
            </a:r>
            <a:r>
              <a:rPr kumimoji="0" lang="it-IT" altLang="it-IT" sz="1400" b="0" i="0" u="sng" strike="noStrike" cap="none" normalizeH="0" baseline="0" dirty="0">
                <a:ln>
                  <a:noFill/>
                </a:ln>
                <a:solidFill>
                  <a:srgbClr val="A9B7C6"/>
                </a:solidFill>
                <a:effectLst/>
                <a:latin typeface="JetBrains Mono"/>
              </a:rPr>
              <a:t>(</a:t>
            </a:r>
            <a:r>
              <a:rPr kumimoji="0" lang="it-IT" altLang="it-IT" sz="1400" b="0" i="0" u="sng" strike="noStrike" cap="none" normalizeH="0" baseline="0" dirty="0">
                <a:ln>
                  <a:noFill/>
                </a:ln>
                <a:solidFill>
                  <a:srgbClr val="AA4926"/>
                </a:solidFill>
                <a:effectLst/>
                <a:latin typeface="JetBrains Mono"/>
              </a:rPr>
              <a:t>a</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A8759"/>
                </a:solidFill>
                <a:effectLst/>
                <a:latin typeface="JetBrains Mono"/>
              </a:rPr>
              <a:t>'gatto'</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A4926"/>
                </a:solidFill>
                <a:effectLst/>
                <a:latin typeface="JetBrains Mono"/>
              </a:rPr>
              <a:t>b</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897BB"/>
                </a:solidFill>
                <a:effectLst/>
                <a:latin typeface="JetBrains Mono"/>
              </a:rPr>
              <a:t>12</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a:ln>
                  <a:noFill/>
                </a:ln>
                <a:solidFill>
                  <a:srgbClr val="A9B7C6"/>
                </a:solidFill>
                <a:effectLst/>
                <a:latin typeface="JetBrains Mono"/>
              </a:rPr>
              <a:t>dict11 = [v </a:t>
            </a:r>
            <a:r>
              <a:rPr kumimoji="0" lang="it-IT" altLang="it-IT" sz="1400" b="0" i="0" u="sng" strike="noStrike" cap="none" normalizeH="0" baseline="0" dirty="0">
                <a:ln>
                  <a:noFill/>
                </a:ln>
                <a:solidFill>
                  <a:srgbClr val="CC7832"/>
                </a:solidFill>
                <a:effectLst/>
                <a:latin typeface="JetBrains Mono"/>
              </a:rPr>
              <a:t>for </a:t>
            </a:r>
            <a:r>
              <a:rPr kumimoji="0" lang="it-IT" altLang="it-IT" sz="1400" b="0" i="0" u="sng" strike="noStrike" cap="none" normalizeH="0" baseline="0" dirty="0">
                <a:ln>
                  <a:noFill/>
                </a:ln>
                <a:solidFill>
                  <a:srgbClr val="A9B7C6"/>
                </a:solidFill>
                <a:effectLst/>
                <a:latin typeface="JetBrains Mono"/>
              </a:rPr>
              <a:t>(k</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9B7C6"/>
                </a:solidFill>
                <a:effectLst/>
                <a:latin typeface="JetBrains Mono"/>
              </a:rPr>
              <a:t>v) </a:t>
            </a:r>
            <a:r>
              <a:rPr kumimoji="0" lang="it-IT" altLang="it-IT" sz="1400" b="0" i="0" u="sng" strike="noStrike" cap="none" normalizeH="0" baseline="0" dirty="0">
                <a:ln>
                  <a:noFill/>
                </a:ln>
                <a:solidFill>
                  <a:srgbClr val="CC7832"/>
                </a:solidFill>
                <a:effectLst/>
                <a:latin typeface="JetBrains Mono"/>
              </a:rPr>
              <a:t>in </a:t>
            </a:r>
            <a:r>
              <a:rPr kumimoji="0" lang="it-IT" altLang="it-IT" sz="1400" b="0" i="0" u="sng" strike="noStrike" cap="none" normalizeH="0" baseline="0" dirty="0">
                <a:ln>
                  <a:noFill/>
                </a:ln>
                <a:solidFill>
                  <a:srgbClr val="A9B7C6"/>
                </a:solidFill>
                <a:effectLst/>
                <a:latin typeface="JetBrains Mono"/>
              </a:rPr>
              <a:t>dict10.items() </a:t>
            </a:r>
            <a:r>
              <a:rPr kumimoji="0" lang="it-IT" altLang="it-IT" sz="1400" b="0" i="0" u="sng" strike="noStrike" cap="none" normalizeH="0" baseline="0" dirty="0" err="1">
                <a:ln>
                  <a:noFill/>
                </a:ln>
                <a:solidFill>
                  <a:srgbClr val="CC7832"/>
                </a:solidFill>
                <a:effectLst/>
                <a:latin typeface="JetBrains Mono"/>
              </a:rPr>
              <a:t>if</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isinstance</a:t>
            </a:r>
            <a:r>
              <a:rPr kumimoji="0" lang="it-IT" altLang="it-IT" sz="1400" b="0" i="0" u="sng" strike="noStrike" cap="none" normalizeH="0" baseline="0" dirty="0">
                <a:ln>
                  <a:noFill/>
                </a:ln>
                <a:solidFill>
                  <a:srgbClr val="A9B7C6"/>
                </a:solidFill>
                <a:effectLst/>
                <a:latin typeface="JetBrains Mono"/>
              </a:rPr>
              <a:t>(v</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int</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err="1">
                <a:ln>
                  <a:noFill/>
                </a:ln>
                <a:solidFill>
                  <a:srgbClr val="8888C6"/>
                </a:solidFill>
                <a:effectLst/>
                <a:latin typeface="JetBrains Mono"/>
              </a:rPr>
              <a:t>print</a:t>
            </a:r>
            <a:r>
              <a:rPr kumimoji="0" lang="it-IT" altLang="it-IT" sz="1400" b="0" i="0" u="sng" strike="noStrike" cap="none" normalizeH="0" baseline="0" dirty="0">
                <a:ln>
                  <a:noFill/>
                </a:ln>
                <a:solidFill>
                  <a:srgbClr val="A9B7C6"/>
                </a:solidFill>
                <a:effectLst/>
                <a:latin typeface="JetBrains Mono"/>
              </a:rPr>
              <a:t>(dict11)   </a:t>
            </a:r>
            <a:r>
              <a:rPr kumimoji="0" lang="it-IT" altLang="it-IT" sz="1400" b="0" i="0" u="sng" strike="noStrike" cap="none" normalizeH="0" baseline="0" dirty="0">
                <a:ln>
                  <a:noFill/>
                </a:ln>
                <a:solidFill>
                  <a:srgbClr val="808080"/>
                </a:solidFill>
                <a:effectLst/>
                <a:latin typeface="JetBrains Mono"/>
              </a:rPr>
              <a:t># [12]</a:t>
            </a:r>
            <a:endParaRPr kumimoji="0" lang="it-IT" altLang="it-IT" sz="3200" b="0" i="0" u="sng"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84156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CICLARE UN DICTIONARY</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p:txBody>
          <a:bodyPr/>
          <a:lstStyle/>
          <a:p>
            <a:pPr marL="0" indent="0" algn="l" fontAlgn="base">
              <a:buNone/>
            </a:pPr>
            <a:r>
              <a:rPr lang="it-IT" sz="1800" b="1" u="sng" dirty="0"/>
              <a:t>3 - METODO </a:t>
            </a:r>
            <a:r>
              <a:rPr lang="it-IT" sz="1800" b="1" u="sng" dirty="0" err="1">
                <a:highlight>
                  <a:srgbClr val="00FF00"/>
                </a:highlight>
              </a:rPr>
              <a:t>values</a:t>
            </a:r>
            <a:r>
              <a:rPr lang="it-IT" sz="1800" b="1" u="sng" dirty="0">
                <a:highlight>
                  <a:srgbClr val="00FF00"/>
                </a:highlight>
              </a:rPr>
              <a:t>() </a:t>
            </a:r>
            <a:r>
              <a:rPr lang="it-IT" sz="1800" b="1" u="sng" dirty="0"/>
              <a:t>PER TORNARE I VALORI DI UN DICTIONARY</a:t>
            </a:r>
          </a:p>
          <a:p>
            <a:pPr marL="0" indent="0" algn="l" fontAlgn="base">
              <a:buNone/>
            </a:pPr>
            <a:endParaRPr lang="it-IT" dirty="0"/>
          </a:p>
          <a:p>
            <a:pPr marL="0" indent="0" algn="ctr" fontAlgn="base">
              <a:buNone/>
            </a:pPr>
            <a:r>
              <a:rPr lang="it-IT" sz="1800" dirty="0">
                <a:latin typeface="Consolas" panose="020B0609020204030204" pitchFamily="49" charset="0"/>
              </a:rPr>
              <a:t>For x in </a:t>
            </a:r>
            <a:r>
              <a:rPr lang="it-IT" sz="1800" dirty="0" err="1">
                <a:latin typeface="Consolas" panose="020B0609020204030204" pitchFamily="49" charset="0"/>
              </a:rPr>
              <a:t>dict</a:t>
            </a:r>
            <a:r>
              <a:rPr lang="it-IT" sz="1800" dirty="0" err="1">
                <a:solidFill>
                  <a:srgbClr val="FF0000"/>
                </a:solidFill>
                <a:latin typeface="Consolas" panose="020B0609020204030204" pitchFamily="49" charset="0"/>
              </a:rPr>
              <a:t>.values</a:t>
            </a:r>
            <a:r>
              <a:rPr lang="it-IT" sz="1800" dirty="0">
                <a:latin typeface="Consolas" panose="020B0609020204030204" pitchFamily="49" charset="0"/>
              </a:rPr>
              <a:t>()</a:t>
            </a: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fontAlgn="base">
              <a:buNone/>
            </a:pPr>
            <a:r>
              <a:rPr lang="it-IT" sz="1800" b="1" u="sng" dirty="0"/>
              <a:t>4 - METODO </a:t>
            </a:r>
            <a:r>
              <a:rPr lang="it-IT" sz="1800" b="1" u="sng" dirty="0">
                <a:highlight>
                  <a:srgbClr val="00FF00"/>
                </a:highlight>
              </a:rPr>
              <a:t>keys() </a:t>
            </a:r>
            <a:r>
              <a:rPr lang="it-IT" sz="1800" b="1" u="sng" dirty="0"/>
              <a:t>PER TORNARE LE CHIAVI DI UN DICTIONARY</a:t>
            </a:r>
          </a:p>
          <a:p>
            <a:pPr marL="0" indent="0" fontAlgn="base">
              <a:buNone/>
            </a:pPr>
            <a:endParaRPr lang="it-IT" sz="1800" dirty="0">
              <a:latin typeface="Consolas" panose="020B0609020204030204" pitchFamily="49" charset="0"/>
            </a:endParaRPr>
          </a:p>
        </p:txBody>
      </p:sp>
      <p:sp>
        <p:nvSpPr>
          <p:cNvPr id="4" name="Segnaposto contenuto 3">
            <a:extLst>
              <a:ext uri="{FF2B5EF4-FFF2-40B4-BE49-F238E27FC236}">
                <a16:creationId xmlns:a16="http://schemas.microsoft.com/office/drawing/2014/main" id="{D7525133-FCF4-4FA4-A2FF-3DD1E31223E8}"/>
              </a:ext>
            </a:extLst>
          </p:cNvPr>
          <p:cNvSpPr>
            <a:spLocks noGrp="1"/>
          </p:cNvSpPr>
          <p:nvPr>
            <p:ph sz="quarter" idx="4"/>
          </p:nvPr>
        </p:nvSpPr>
        <p:spPr/>
        <p:txBody>
          <a:bodyPr>
            <a:normAutofit/>
          </a:bodyPr>
          <a:lstStyle/>
          <a:p>
            <a:pPr marL="0" indent="0">
              <a:buNone/>
            </a:pPr>
            <a:r>
              <a:rPr lang="it-IT" sz="1800" b="1" dirty="0"/>
              <a:t>5 – CICLARE ATTRAVERSO SIA CHIAVI CHE VALORI USANDO IL METODO </a:t>
            </a:r>
            <a:r>
              <a:rPr lang="it-IT" sz="1800" b="1" dirty="0">
                <a:highlight>
                  <a:srgbClr val="00FF00"/>
                </a:highlight>
              </a:rPr>
              <a:t>items()</a:t>
            </a:r>
          </a:p>
          <a:p>
            <a:pPr marL="0" indent="0">
              <a:buNone/>
            </a:pPr>
            <a:endParaRPr lang="it-IT" sz="1800" b="1" dirty="0"/>
          </a:p>
          <a:p>
            <a:pPr marL="0" indent="0">
              <a:buNone/>
            </a:pPr>
            <a:endParaRPr lang="it-IT" sz="1800" b="1" dirty="0"/>
          </a:p>
        </p:txBody>
      </p:sp>
      <p:pic>
        <p:nvPicPr>
          <p:cNvPr id="6" name="Immagine 5">
            <a:extLst>
              <a:ext uri="{FF2B5EF4-FFF2-40B4-BE49-F238E27FC236}">
                <a16:creationId xmlns:a16="http://schemas.microsoft.com/office/drawing/2014/main" id="{0106E339-B019-491E-48EA-A0EADE69500D}"/>
              </a:ext>
            </a:extLst>
          </p:cNvPr>
          <p:cNvPicPr>
            <a:picLocks noChangeAspect="1"/>
          </p:cNvPicPr>
          <p:nvPr/>
        </p:nvPicPr>
        <p:blipFill>
          <a:blip r:embed="rId2"/>
          <a:stretch>
            <a:fillRect/>
          </a:stretch>
        </p:blipFill>
        <p:spPr>
          <a:xfrm>
            <a:off x="686892" y="2714939"/>
            <a:ext cx="2305372" cy="1267002"/>
          </a:xfrm>
          <a:prstGeom prst="rect">
            <a:avLst/>
          </a:prstGeom>
        </p:spPr>
      </p:pic>
      <p:pic>
        <p:nvPicPr>
          <p:cNvPr id="8" name="Immagine 7">
            <a:extLst>
              <a:ext uri="{FF2B5EF4-FFF2-40B4-BE49-F238E27FC236}">
                <a16:creationId xmlns:a16="http://schemas.microsoft.com/office/drawing/2014/main" id="{03F38FEC-AEF1-BB03-FCD5-C5ABBE578920}"/>
              </a:ext>
            </a:extLst>
          </p:cNvPr>
          <p:cNvPicPr>
            <a:picLocks noChangeAspect="1"/>
          </p:cNvPicPr>
          <p:nvPr/>
        </p:nvPicPr>
        <p:blipFill>
          <a:blip r:embed="rId3"/>
          <a:stretch>
            <a:fillRect/>
          </a:stretch>
        </p:blipFill>
        <p:spPr>
          <a:xfrm>
            <a:off x="3702236" y="2962623"/>
            <a:ext cx="924054" cy="771633"/>
          </a:xfrm>
          <a:prstGeom prst="rect">
            <a:avLst/>
          </a:prstGeom>
        </p:spPr>
      </p:pic>
      <p:pic>
        <p:nvPicPr>
          <p:cNvPr id="10" name="Immagine 9">
            <a:extLst>
              <a:ext uri="{FF2B5EF4-FFF2-40B4-BE49-F238E27FC236}">
                <a16:creationId xmlns:a16="http://schemas.microsoft.com/office/drawing/2014/main" id="{E913943A-9C58-62CB-2C04-F519CAE6C127}"/>
              </a:ext>
            </a:extLst>
          </p:cNvPr>
          <p:cNvPicPr>
            <a:picLocks noChangeAspect="1"/>
          </p:cNvPicPr>
          <p:nvPr/>
        </p:nvPicPr>
        <p:blipFill>
          <a:blip r:embed="rId4"/>
          <a:stretch>
            <a:fillRect/>
          </a:stretch>
        </p:blipFill>
        <p:spPr>
          <a:xfrm>
            <a:off x="636911" y="5250720"/>
            <a:ext cx="2405334" cy="517034"/>
          </a:xfrm>
          <a:prstGeom prst="rect">
            <a:avLst/>
          </a:prstGeom>
        </p:spPr>
      </p:pic>
      <p:pic>
        <p:nvPicPr>
          <p:cNvPr id="12" name="Immagine 11">
            <a:extLst>
              <a:ext uri="{FF2B5EF4-FFF2-40B4-BE49-F238E27FC236}">
                <a16:creationId xmlns:a16="http://schemas.microsoft.com/office/drawing/2014/main" id="{CA1E39A8-88B0-535C-D345-444F18FBD21E}"/>
              </a:ext>
            </a:extLst>
          </p:cNvPr>
          <p:cNvPicPr>
            <a:picLocks noChangeAspect="1"/>
          </p:cNvPicPr>
          <p:nvPr/>
        </p:nvPicPr>
        <p:blipFill>
          <a:blip r:embed="rId5"/>
          <a:stretch>
            <a:fillRect/>
          </a:stretch>
        </p:blipFill>
        <p:spPr>
          <a:xfrm>
            <a:off x="3816552" y="5109131"/>
            <a:ext cx="695422" cy="800212"/>
          </a:xfrm>
          <a:prstGeom prst="rect">
            <a:avLst/>
          </a:prstGeom>
        </p:spPr>
      </p:pic>
      <p:pic>
        <p:nvPicPr>
          <p:cNvPr id="14" name="Immagine 13">
            <a:extLst>
              <a:ext uri="{FF2B5EF4-FFF2-40B4-BE49-F238E27FC236}">
                <a16:creationId xmlns:a16="http://schemas.microsoft.com/office/drawing/2014/main" id="{DD2E67D9-EE1B-6166-5689-E8053D3779FD}"/>
              </a:ext>
            </a:extLst>
          </p:cNvPr>
          <p:cNvPicPr>
            <a:picLocks noChangeAspect="1"/>
          </p:cNvPicPr>
          <p:nvPr/>
        </p:nvPicPr>
        <p:blipFill>
          <a:blip r:embed="rId6"/>
          <a:stretch>
            <a:fillRect/>
          </a:stretch>
        </p:blipFill>
        <p:spPr>
          <a:xfrm>
            <a:off x="7631723" y="2114119"/>
            <a:ext cx="3047759" cy="553021"/>
          </a:xfrm>
          <a:prstGeom prst="rect">
            <a:avLst/>
          </a:prstGeom>
        </p:spPr>
      </p:pic>
      <p:pic>
        <p:nvPicPr>
          <p:cNvPr id="16" name="Immagine 15">
            <a:extLst>
              <a:ext uri="{FF2B5EF4-FFF2-40B4-BE49-F238E27FC236}">
                <a16:creationId xmlns:a16="http://schemas.microsoft.com/office/drawing/2014/main" id="{9ED9019E-6B8F-11E4-6525-562EA49CB2D5}"/>
              </a:ext>
            </a:extLst>
          </p:cNvPr>
          <p:cNvPicPr>
            <a:picLocks noChangeAspect="1"/>
          </p:cNvPicPr>
          <p:nvPr/>
        </p:nvPicPr>
        <p:blipFill>
          <a:blip r:embed="rId7"/>
          <a:stretch>
            <a:fillRect/>
          </a:stretch>
        </p:blipFill>
        <p:spPr>
          <a:xfrm>
            <a:off x="8395152" y="2905781"/>
            <a:ext cx="1257475" cy="790685"/>
          </a:xfrm>
          <a:prstGeom prst="rect">
            <a:avLst/>
          </a:prstGeom>
        </p:spPr>
      </p:pic>
    </p:spTree>
    <p:extLst>
      <p:ext uri="{BB962C8B-B14F-4D97-AF65-F5344CB8AC3E}">
        <p14:creationId xmlns:p14="http://schemas.microsoft.com/office/powerpoint/2010/main" val="38906447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COPIARE UN DICTIONARY</a:t>
            </a:r>
          </a:p>
        </p:txBody>
      </p:sp>
      <p:sp>
        <p:nvSpPr>
          <p:cNvPr id="7" name="Segnaposto contenuto 6">
            <a:extLst>
              <a:ext uri="{FF2B5EF4-FFF2-40B4-BE49-F238E27FC236}">
                <a16:creationId xmlns:a16="http://schemas.microsoft.com/office/drawing/2014/main" id="{76CF12B0-EE12-E300-E80F-697CCBC518C5}"/>
              </a:ext>
            </a:extLst>
          </p:cNvPr>
          <p:cNvSpPr>
            <a:spLocks noGrp="1"/>
          </p:cNvSpPr>
          <p:nvPr>
            <p:ph sz="half" idx="2"/>
          </p:nvPr>
        </p:nvSpPr>
        <p:spPr/>
        <p:txBody>
          <a:bodyPr>
            <a:normAutofit lnSpcReduction="10000"/>
          </a:bodyPr>
          <a:lstStyle/>
          <a:p>
            <a:pPr marL="0" indent="0">
              <a:buNone/>
            </a:pPr>
            <a:r>
              <a:rPr lang="it-IT" sz="1600" b="1" dirty="0">
                <a:solidFill>
                  <a:schemeClr val="bg1"/>
                </a:solidFill>
                <a:highlight>
                  <a:srgbClr val="FF0000"/>
                </a:highlight>
              </a:rPr>
              <a:t>Non si può copiare un </a:t>
            </a:r>
            <a:r>
              <a:rPr lang="it-IT" sz="1600" b="1" dirty="0" err="1">
                <a:solidFill>
                  <a:schemeClr val="bg1"/>
                </a:solidFill>
                <a:highlight>
                  <a:srgbClr val="FF0000"/>
                </a:highlight>
              </a:rPr>
              <a:t>dictionary</a:t>
            </a:r>
            <a:r>
              <a:rPr lang="it-IT" sz="1600" b="1" dirty="0">
                <a:solidFill>
                  <a:schemeClr val="bg1"/>
                </a:solidFill>
                <a:highlight>
                  <a:srgbClr val="FF0000"/>
                </a:highlight>
              </a:rPr>
              <a:t> digitando </a:t>
            </a:r>
          </a:p>
          <a:p>
            <a:pPr marL="0" indent="0" algn="ctr">
              <a:buNone/>
            </a:pPr>
            <a:r>
              <a:rPr lang="it-IT" sz="1800" dirty="0">
                <a:latin typeface="Consolas" panose="020B0609020204030204" pitchFamily="49" charset="0"/>
              </a:rPr>
              <a:t>dict2 = dict1</a:t>
            </a:r>
          </a:p>
          <a:p>
            <a:pPr marL="0" indent="0">
              <a:buNone/>
            </a:pPr>
            <a:r>
              <a:rPr lang="it-IT" sz="1600" dirty="0"/>
              <a:t>Perché </a:t>
            </a:r>
            <a:r>
              <a:rPr lang="it-IT" sz="1400" dirty="0">
                <a:latin typeface="Consolas" panose="020B0609020204030204" pitchFamily="49" charset="0"/>
              </a:rPr>
              <a:t>dict1 </a:t>
            </a:r>
            <a:r>
              <a:rPr lang="it-IT" sz="1600" dirty="0"/>
              <a:t>sarebbe solo una riferimento a </a:t>
            </a:r>
            <a:r>
              <a:rPr lang="it-IT" sz="1400" dirty="0">
                <a:latin typeface="Consolas" panose="020B0609020204030204" pitchFamily="49" charset="0"/>
              </a:rPr>
              <a:t>dict1</a:t>
            </a:r>
            <a:r>
              <a:rPr lang="it-IT" sz="1600" dirty="0"/>
              <a:t> e le modifiche fatte a </a:t>
            </a:r>
            <a:r>
              <a:rPr lang="it-IT" sz="1400" dirty="0">
                <a:latin typeface="Consolas" panose="020B0609020204030204" pitchFamily="49" charset="0"/>
              </a:rPr>
              <a:t>dict1 </a:t>
            </a:r>
            <a:r>
              <a:rPr lang="it-IT" sz="1600" dirty="0"/>
              <a:t>verrebbero automaticamente fatte a </a:t>
            </a:r>
            <a:r>
              <a:rPr lang="it-IT" sz="1400" dirty="0">
                <a:latin typeface="Consolas" panose="020B0609020204030204" pitchFamily="49" charset="0"/>
              </a:rPr>
              <a:t>dict2</a:t>
            </a:r>
            <a:r>
              <a:rPr lang="it-IT" dirty="0"/>
              <a:t>. </a:t>
            </a:r>
          </a:p>
          <a:p>
            <a:endParaRPr lang="it-IT" dirty="0"/>
          </a:p>
          <a:p>
            <a:pPr marL="0" indent="0">
              <a:buNone/>
            </a:pPr>
            <a:r>
              <a:rPr lang="it-IT" sz="1600" dirty="0"/>
              <a:t>Ci sono </a:t>
            </a:r>
            <a:r>
              <a:rPr lang="it-IT" sz="1600" b="1" dirty="0"/>
              <a:t>diversi modi per fare una copia</a:t>
            </a:r>
            <a:r>
              <a:rPr lang="it-IT" sz="1600" dirty="0"/>
              <a:t>:</a:t>
            </a:r>
          </a:p>
          <a:p>
            <a:pPr marL="0" indent="0">
              <a:buNone/>
            </a:pPr>
            <a:endParaRPr lang="it-IT" sz="1600" dirty="0"/>
          </a:p>
          <a:p>
            <a:pPr marL="457200" indent="-457200">
              <a:buFont typeface="+mj-lt"/>
              <a:buAutoNum type="arabicPeriod"/>
            </a:pPr>
            <a:r>
              <a:rPr lang="it-IT" sz="1800" b="1" dirty="0">
                <a:solidFill>
                  <a:srgbClr val="50B4C8"/>
                </a:solidFill>
                <a:effectLst>
                  <a:outerShdw blurRad="38100" dist="38100" dir="2700000" algn="tl">
                    <a:srgbClr val="000000">
                      <a:alpha val="43137"/>
                    </a:srgbClr>
                  </a:outerShdw>
                </a:effectLst>
              </a:rPr>
              <a:t>METODO BUILT-IN copy()</a:t>
            </a:r>
          </a:p>
          <a:p>
            <a:pPr marL="0" indent="0" algn="ctr">
              <a:buNone/>
            </a:pPr>
            <a:br>
              <a:rPr lang="it-IT" sz="1800" b="1" dirty="0">
                <a:solidFill>
                  <a:srgbClr val="50B4C8"/>
                </a:solidFill>
                <a:effectLst>
                  <a:outerShdw blurRad="38100" dist="38100" dir="2700000" algn="tl">
                    <a:srgbClr val="000000">
                      <a:alpha val="43137"/>
                    </a:srgbClr>
                  </a:outerShdw>
                </a:effectLst>
              </a:rPr>
            </a:b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.copy</a:t>
            </a:r>
            <a:r>
              <a:rPr lang="it-IT" sz="1800" b="1" dirty="0">
                <a:solidFill>
                  <a:srgbClr val="FF0000"/>
                </a:solidFill>
                <a:latin typeface="Consolas" panose="020B0609020204030204" pitchFamily="49" charset="0"/>
              </a:rPr>
              <a:t>()  </a:t>
            </a:r>
            <a:r>
              <a:rPr lang="it-IT" sz="1200" i="1" dirty="0"/>
              <a:t>non accetta argomenti</a:t>
            </a:r>
            <a:r>
              <a:rPr lang="it-IT" sz="1600" dirty="0"/>
              <a:t>.</a:t>
            </a:r>
          </a:p>
          <a:p>
            <a:pPr marL="0" indent="0">
              <a:buNone/>
            </a:pPr>
            <a:br>
              <a:rPr lang="it-IT" sz="1600" dirty="0"/>
            </a:br>
            <a:r>
              <a:rPr lang="it-IT" sz="1600" dirty="0"/>
              <a:t>           Ritorna una copia (</a:t>
            </a:r>
            <a:r>
              <a:rPr lang="it-IT" sz="1600" dirty="0" err="1"/>
              <a:t>shallow</a:t>
            </a:r>
            <a:r>
              <a:rPr lang="it-IT" sz="1600" dirty="0"/>
              <a:t> copy) del </a:t>
            </a:r>
            <a:r>
              <a:rPr lang="it-IT" sz="1600" dirty="0" err="1"/>
              <a:t>dictionary</a:t>
            </a:r>
            <a:r>
              <a:rPr lang="it-IT" sz="1600" b="1" dirty="0"/>
              <a:t>. </a:t>
            </a:r>
            <a:br>
              <a:rPr lang="it-IT" sz="1600" dirty="0"/>
            </a:br>
            <a:br>
              <a:rPr lang="it-IT" sz="1600" dirty="0"/>
            </a:br>
            <a:br>
              <a:rPr lang="it-IT" sz="1600" dirty="0"/>
            </a:br>
            <a:br>
              <a:rPr lang="it-IT" sz="1600" dirty="0"/>
            </a:br>
            <a:br>
              <a:rPr lang="it-IT" sz="1600" dirty="0"/>
            </a:br>
            <a:endParaRPr lang="it-IT" sz="1600" dirty="0"/>
          </a:p>
          <a:p>
            <a:pPr marL="0" indent="0">
              <a:buNone/>
            </a:pPr>
            <a:endParaRPr lang="it-IT" sz="1600" dirty="0"/>
          </a:p>
          <a:p>
            <a:pPr marL="0" indent="0">
              <a:buNone/>
            </a:pPr>
            <a:br>
              <a:rPr lang="it-IT" sz="1600" dirty="0"/>
            </a:br>
            <a:endParaRPr lang="it-IT" sz="1600" dirty="0"/>
          </a:p>
          <a:p>
            <a:pPr marL="0" indent="0">
              <a:buNone/>
            </a:pPr>
            <a:r>
              <a:rPr lang="it-IT" sz="1600" dirty="0"/>
              <a:t>        </a:t>
            </a:r>
            <a:endParaRPr lang="it-IT" sz="1400" dirty="0"/>
          </a:p>
        </p:txBody>
      </p:sp>
      <p:sp>
        <p:nvSpPr>
          <p:cNvPr id="9" name="Segnaposto contenuto 8">
            <a:extLst>
              <a:ext uri="{FF2B5EF4-FFF2-40B4-BE49-F238E27FC236}">
                <a16:creationId xmlns:a16="http://schemas.microsoft.com/office/drawing/2014/main" id="{A499F46F-C117-3142-9FCC-DEB7D8DB9D7D}"/>
              </a:ext>
            </a:extLst>
          </p:cNvPr>
          <p:cNvSpPr>
            <a:spLocks noGrp="1"/>
          </p:cNvSpPr>
          <p:nvPr>
            <p:ph sz="quarter" idx="4"/>
          </p:nvPr>
        </p:nvSpPr>
        <p:spPr>
          <a:xfrm>
            <a:off x="6096000" y="1271016"/>
            <a:ext cx="5678996" cy="5263586"/>
          </a:xfrm>
        </p:spPr>
        <p:txBody>
          <a:bodyPr>
            <a:normAutofit/>
          </a:bodyPr>
          <a:lstStyle/>
          <a:p>
            <a:pPr marL="0" indent="0">
              <a:buNone/>
            </a:pPr>
            <a:r>
              <a:rPr lang="it-IT" sz="1400" dirty="0"/>
              <a:t>Quando si usa il metodo copy() viene creato un nuovo </a:t>
            </a:r>
            <a:r>
              <a:rPr lang="it-IT" sz="1400" dirty="0" err="1"/>
              <a:t>dictionary</a:t>
            </a:r>
            <a:r>
              <a:rPr lang="it-IT" sz="1400" dirty="0"/>
              <a:t>     popolato con i riferimenti dal </a:t>
            </a:r>
            <a:r>
              <a:rPr lang="it-IT" sz="1400" dirty="0" err="1"/>
              <a:t>dictionary</a:t>
            </a:r>
            <a:r>
              <a:rPr lang="it-IT" sz="1400" dirty="0"/>
              <a:t> originale.</a:t>
            </a:r>
          </a:p>
          <a:p>
            <a:pPr marL="0" indent="0">
              <a:buNone/>
            </a:pPr>
            <a:endParaRPr lang="it-IT" sz="1800" b="1" dirty="0">
              <a:solidFill>
                <a:srgbClr val="50B4C8"/>
              </a:solidFill>
              <a:effectLst>
                <a:outerShdw blurRad="38100" dist="38100" dir="2700000" algn="tl">
                  <a:srgbClr val="000000">
                    <a:alpha val="43137"/>
                  </a:srgbClr>
                </a:outerShdw>
              </a:effectLst>
            </a:endParaRPr>
          </a:p>
          <a:p>
            <a:pPr marL="457200" indent="-457200">
              <a:buFont typeface="+mj-lt"/>
              <a:buAutoNum type="arabicPeriod" startAt="2"/>
            </a:pPr>
            <a:r>
              <a:rPr lang="it-IT" sz="1800" b="1" dirty="0">
                <a:solidFill>
                  <a:srgbClr val="50B4C8"/>
                </a:solidFill>
                <a:effectLst>
                  <a:outerShdw blurRad="38100" dist="38100" dir="2700000" algn="tl">
                    <a:srgbClr val="000000">
                      <a:alpha val="43137"/>
                    </a:srgbClr>
                  </a:outerShdw>
                </a:effectLst>
              </a:rPr>
              <a:t>METODO BUILT-IN </a:t>
            </a:r>
            <a:r>
              <a:rPr lang="it-IT" sz="1800" b="1" dirty="0" err="1">
                <a:solidFill>
                  <a:srgbClr val="50B4C8"/>
                </a:solidFill>
                <a:effectLst>
                  <a:outerShdw blurRad="38100" dist="38100" dir="2700000" algn="tl">
                    <a:srgbClr val="000000">
                      <a:alpha val="43137"/>
                    </a:srgbClr>
                  </a:outerShdw>
                </a:effectLst>
              </a:rPr>
              <a:t>dict</a:t>
            </a:r>
            <a:r>
              <a:rPr lang="it-IT" sz="1800" b="1" dirty="0">
                <a:solidFill>
                  <a:srgbClr val="50B4C8"/>
                </a:solidFill>
                <a:effectLst>
                  <a:outerShdw blurRad="38100" dist="38100" dir="2700000" algn="tl">
                    <a:srgbClr val="000000">
                      <a:alpha val="43137"/>
                    </a:srgbClr>
                  </a:outerShdw>
                </a:effectLst>
              </a:rPr>
              <a:t>()</a:t>
            </a:r>
          </a:p>
        </p:txBody>
      </p:sp>
      <p:pic>
        <p:nvPicPr>
          <p:cNvPr id="13" name="Immagine 12">
            <a:extLst>
              <a:ext uri="{FF2B5EF4-FFF2-40B4-BE49-F238E27FC236}">
                <a16:creationId xmlns:a16="http://schemas.microsoft.com/office/drawing/2014/main" id="{3642B08D-70A4-2560-47AD-53881D54529D}"/>
              </a:ext>
            </a:extLst>
          </p:cNvPr>
          <p:cNvPicPr>
            <a:picLocks noChangeAspect="1"/>
          </p:cNvPicPr>
          <p:nvPr/>
        </p:nvPicPr>
        <p:blipFill>
          <a:blip r:embed="rId2"/>
          <a:stretch>
            <a:fillRect/>
          </a:stretch>
        </p:blipFill>
        <p:spPr>
          <a:xfrm>
            <a:off x="2136277" y="4418048"/>
            <a:ext cx="2029108" cy="1257475"/>
          </a:xfrm>
          <a:prstGeom prst="rect">
            <a:avLst/>
          </a:prstGeom>
        </p:spPr>
      </p:pic>
      <p:pic>
        <p:nvPicPr>
          <p:cNvPr id="17" name="Immagine 16">
            <a:extLst>
              <a:ext uri="{FF2B5EF4-FFF2-40B4-BE49-F238E27FC236}">
                <a16:creationId xmlns:a16="http://schemas.microsoft.com/office/drawing/2014/main" id="{7E5D3FA7-8184-2455-9261-21F6223CEA6A}"/>
              </a:ext>
            </a:extLst>
          </p:cNvPr>
          <p:cNvPicPr>
            <a:picLocks noChangeAspect="1"/>
          </p:cNvPicPr>
          <p:nvPr/>
        </p:nvPicPr>
        <p:blipFill>
          <a:blip r:embed="rId3"/>
          <a:stretch>
            <a:fillRect/>
          </a:stretch>
        </p:blipFill>
        <p:spPr>
          <a:xfrm>
            <a:off x="818184" y="5993613"/>
            <a:ext cx="4471356" cy="314651"/>
          </a:xfrm>
          <a:prstGeom prst="rect">
            <a:avLst/>
          </a:prstGeom>
        </p:spPr>
      </p:pic>
      <p:pic>
        <p:nvPicPr>
          <p:cNvPr id="19" name="Immagine 18">
            <a:extLst>
              <a:ext uri="{FF2B5EF4-FFF2-40B4-BE49-F238E27FC236}">
                <a16:creationId xmlns:a16="http://schemas.microsoft.com/office/drawing/2014/main" id="{EF257A7F-4AA2-66A2-9378-1FA8199DA158}"/>
              </a:ext>
            </a:extLst>
          </p:cNvPr>
          <p:cNvPicPr>
            <a:picLocks noChangeAspect="1"/>
          </p:cNvPicPr>
          <p:nvPr/>
        </p:nvPicPr>
        <p:blipFill>
          <a:blip r:embed="rId4"/>
          <a:stretch>
            <a:fillRect/>
          </a:stretch>
        </p:blipFill>
        <p:spPr>
          <a:xfrm>
            <a:off x="7742376" y="2559074"/>
            <a:ext cx="2386244" cy="1509438"/>
          </a:xfrm>
          <a:prstGeom prst="rect">
            <a:avLst/>
          </a:prstGeom>
        </p:spPr>
      </p:pic>
      <p:pic>
        <p:nvPicPr>
          <p:cNvPr id="21" name="Immagine 20">
            <a:extLst>
              <a:ext uri="{FF2B5EF4-FFF2-40B4-BE49-F238E27FC236}">
                <a16:creationId xmlns:a16="http://schemas.microsoft.com/office/drawing/2014/main" id="{16EC0F67-CB4F-F0BE-4005-6B050C018C65}"/>
              </a:ext>
            </a:extLst>
          </p:cNvPr>
          <p:cNvPicPr>
            <a:picLocks noChangeAspect="1"/>
          </p:cNvPicPr>
          <p:nvPr/>
        </p:nvPicPr>
        <p:blipFill>
          <a:blip r:embed="rId5"/>
          <a:stretch>
            <a:fillRect/>
          </a:stretch>
        </p:blipFill>
        <p:spPr>
          <a:xfrm>
            <a:off x="6566876" y="4307152"/>
            <a:ext cx="4737244" cy="314651"/>
          </a:xfrm>
          <a:prstGeom prst="rect">
            <a:avLst/>
          </a:prstGeom>
        </p:spPr>
      </p:pic>
      <p:cxnSp>
        <p:nvCxnSpPr>
          <p:cNvPr id="23" name="Connettore diritto 22">
            <a:extLst>
              <a:ext uri="{FF2B5EF4-FFF2-40B4-BE49-F238E27FC236}">
                <a16:creationId xmlns:a16="http://schemas.microsoft.com/office/drawing/2014/main" id="{BE29F36E-D636-E5F9-A39A-1430F060CBEE}"/>
              </a:ext>
            </a:extLst>
          </p:cNvPr>
          <p:cNvCxnSpPr/>
          <p:nvPr/>
        </p:nvCxnSpPr>
        <p:spPr>
          <a:xfrm flipV="1">
            <a:off x="2233246" y="1608992"/>
            <a:ext cx="1835170" cy="2022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2383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321578FE-974F-0504-0E92-A83FCDC7291E}"/>
              </a:ext>
            </a:extLst>
          </p:cNvPr>
          <p:cNvSpPr/>
          <p:nvPr/>
        </p:nvSpPr>
        <p:spPr>
          <a:xfrm>
            <a:off x="6479931" y="1143000"/>
            <a:ext cx="5712069" cy="5714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D53C9E8-76EA-4C5E-95EC-40F18EC590DC}"/>
              </a:ext>
            </a:extLst>
          </p:cNvPr>
          <p:cNvSpPr>
            <a:spLocks noGrp="1"/>
          </p:cNvSpPr>
          <p:nvPr>
            <p:ph type="title"/>
          </p:nvPr>
        </p:nvSpPr>
        <p:spPr/>
        <p:txBody>
          <a:bodyPr/>
          <a:lstStyle/>
          <a:p>
            <a:r>
              <a:rPr lang="it-IT" dirty="0"/>
              <a:t>PYTHON DICTIONARIES – </a:t>
            </a:r>
            <a:r>
              <a:rPr lang="it-IT" dirty="0" err="1"/>
              <a:t>Dictionaries</a:t>
            </a:r>
            <a:r>
              <a:rPr lang="it-IT" dirty="0"/>
              <a:t> annidati</a:t>
            </a:r>
          </a:p>
        </p:txBody>
      </p:sp>
      <p:sp>
        <p:nvSpPr>
          <p:cNvPr id="3" name="Segnaposto contenuto 2">
            <a:extLst>
              <a:ext uri="{FF2B5EF4-FFF2-40B4-BE49-F238E27FC236}">
                <a16:creationId xmlns:a16="http://schemas.microsoft.com/office/drawing/2014/main" id="{4143B0D1-1B79-4B72-80DA-9F102A976215}"/>
              </a:ext>
            </a:extLst>
          </p:cNvPr>
          <p:cNvSpPr>
            <a:spLocks noGrp="1"/>
          </p:cNvSpPr>
          <p:nvPr>
            <p:ph sz="half" idx="2"/>
          </p:nvPr>
        </p:nvSpPr>
        <p:spPr/>
        <p:txBody>
          <a:bodyPr anchor="ctr">
            <a:normAutofit/>
          </a:bodyPr>
          <a:lstStyle/>
          <a:p>
            <a:pPr>
              <a:buFont typeface="Arial" panose="020B0604020202020204" pitchFamily="34" charset="0"/>
              <a:buChar char="•"/>
            </a:pPr>
            <a:r>
              <a:rPr lang="it-IT" sz="1600" dirty="0"/>
              <a:t> Come già detto, un </a:t>
            </a:r>
            <a:r>
              <a:rPr lang="it-IT" sz="1600" dirty="0" err="1"/>
              <a:t>dictionary</a:t>
            </a:r>
            <a:r>
              <a:rPr lang="it-IT" sz="1600" dirty="0"/>
              <a:t> è una </a:t>
            </a:r>
            <a:r>
              <a:rPr lang="it-IT" sz="1600" b="1" dirty="0"/>
              <a:t>collezione di elementi non ordinati</a:t>
            </a:r>
            <a:r>
              <a:rPr lang="it-IT" sz="1600" dirty="0"/>
              <a:t>. </a:t>
            </a:r>
          </a:p>
          <a:p>
            <a:pPr>
              <a:buFont typeface="Arial" panose="020B0604020202020204" pitchFamily="34" charset="0"/>
              <a:buChar char="•"/>
            </a:pPr>
            <a:r>
              <a:rPr lang="it-IT" sz="1600" dirty="0"/>
              <a:t>Un </a:t>
            </a:r>
            <a:r>
              <a:rPr lang="it-IT" sz="1600" dirty="0" err="1"/>
              <a:t>dictionary</a:t>
            </a:r>
            <a:r>
              <a:rPr lang="it-IT" sz="1600" dirty="0"/>
              <a:t> annidato è </a:t>
            </a:r>
            <a:r>
              <a:rPr lang="it-IT" sz="1600" b="1" dirty="0"/>
              <a:t>un </a:t>
            </a:r>
            <a:r>
              <a:rPr lang="it-IT" sz="1600" b="1" dirty="0" err="1"/>
              <a:t>dictionary</a:t>
            </a:r>
            <a:r>
              <a:rPr lang="it-IT" sz="1600" b="1" dirty="0"/>
              <a:t> dentro un altro </a:t>
            </a:r>
            <a:r>
              <a:rPr lang="it-IT" sz="1600" b="1" dirty="0" err="1"/>
              <a:t>dictionary</a:t>
            </a:r>
            <a:r>
              <a:rPr lang="it-IT" sz="1600" dirty="0"/>
              <a:t>; è una collezione di </a:t>
            </a:r>
            <a:r>
              <a:rPr lang="it-IT" sz="1600" dirty="0" err="1"/>
              <a:t>dictionaries</a:t>
            </a:r>
            <a:r>
              <a:rPr lang="it-IT" sz="1600" dirty="0"/>
              <a:t> dentro un singolo </a:t>
            </a:r>
            <a:r>
              <a:rPr lang="it-IT" sz="1600" dirty="0" err="1"/>
              <a:t>dictionary</a:t>
            </a:r>
            <a:r>
              <a:rPr lang="it-IT" sz="1600" dirty="0"/>
              <a:t>. </a:t>
            </a:r>
          </a:p>
          <a:p>
            <a:pPr>
              <a:buFont typeface="Arial" panose="020B0604020202020204" pitchFamily="34" charset="0"/>
              <a:buChar char="•"/>
            </a:pPr>
            <a:r>
              <a:rPr lang="it-IT" sz="1600" dirty="0"/>
              <a:t>Non è possibile dividere (SLICING) un </a:t>
            </a:r>
            <a:r>
              <a:rPr lang="it-IT" sz="1600" dirty="0" err="1"/>
              <a:t>dictionary</a:t>
            </a:r>
            <a:r>
              <a:rPr lang="it-IT" sz="1600" dirty="0"/>
              <a:t> </a:t>
            </a:r>
            <a:r>
              <a:rPr lang="it-IT" sz="1600" dirty="0" err="1"/>
              <a:t>innnestato</a:t>
            </a:r>
            <a:r>
              <a:rPr lang="it-IT" sz="1600" dirty="0"/>
              <a:t> </a:t>
            </a:r>
          </a:p>
          <a:p>
            <a:pPr>
              <a:buFont typeface="Arial" panose="020B0604020202020204" pitchFamily="34" charset="0"/>
              <a:buChar char="•"/>
            </a:pPr>
            <a:r>
              <a:rPr lang="it-IT" sz="1600" dirty="0"/>
              <a:t>Si può  </a:t>
            </a:r>
            <a:r>
              <a:rPr lang="it-IT" sz="1600" b="1" dirty="0"/>
              <a:t>espandere o restringere </a:t>
            </a:r>
            <a:r>
              <a:rPr lang="it-IT" sz="1600" dirty="0"/>
              <a:t>il </a:t>
            </a:r>
            <a:r>
              <a:rPr lang="it-IT" sz="1600" dirty="0" err="1"/>
              <a:t>dictionary</a:t>
            </a:r>
            <a:r>
              <a:rPr lang="it-IT" sz="1600" dirty="0"/>
              <a:t> innestato secondo le proprie possibilità. </a:t>
            </a:r>
          </a:p>
          <a:p>
            <a:pPr>
              <a:buFont typeface="Arial" panose="020B0604020202020204" pitchFamily="34" charset="0"/>
              <a:buChar char="•"/>
            </a:pPr>
            <a:r>
              <a:rPr lang="it-IT" sz="1600" dirty="0"/>
              <a:t>I </a:t>
            </a:r>
            <a:r>
              <a:rPr lang="it-IT" sz="1600" dirty="0" err="1"/>
              <a:t>dictionary</a:t>
            </a:r>
            <a:r>
              <a:rPr lang="it-IT" sz="1600" dirty="0"/>
              <a:t> sono </a:t>
            </a:r>
            <a:r>
              <a:rPr lang="it-IT" sz="1600" dirty="0" err="1"/>
              <a:t>accedibili</a:t>
            </a:r>
            <a:r>
              <a:rPr lang="it-IT" sz="1600" dirty="0"/>
              <a:t> usano le chiavi</a:t>
            </a:r>
          </a:p>
          <a:p>
            <a:endParaRPr lang="it-IT" sz="1600" dirty="0"/>
          </a:p>
          <a:p>
            <a:endParaRPr lang="it-IT" sz="2000" b="1" dirty="0"/>
          </a:p>
          <a:p>
            <a:endParaRPr lang="it-IT" sz="1600" b="0" dirty="0">
              <a:effectLst/>
              <a:latin typeface="Consolas" panose="020B0609020204030204" pitchFamily="49" charset="0"/>
            </a:endParaRPr>
          </a:p>
          <a:p>
            <a:r>
              <a:rPr lang="it-IT" sz="1600" dirty="0"/>
              <a:t>Nell’esempio a fianco, </a:t>
            </a:r>
            <a:r>
              <a:rPr lang="it-IT" sz="1600" b="1" dirty="0" err="1"/>
              <a:t>nested_dict</a:t>
            </a:r>
            <a:r>
              <a:rPr lang="it-IT" sz="1600" b="1" dirty="0"/>
              <a:t> </a:t>
            </a:r>
            <a:r>
              <a:rPr lang="it-IT" sz="1600" dirty="0"/>
              <a:t>è un </a:t>
            </a:r>
            <a:r>
              <a:rPr lang="it-IT" sz="1600" b="1" dirty="0" err="1"/>
              <a:t>dictionary</a:t>
            </a:r>
            <a:r>
              <a:rPr lang="it-IT" sz="1600" b="1" dirty="0"/>
              <a:t> annidato </a:t>
            </a:r>
            <a:r>
              <a:rPr lang="it-IT" sz="1600" dirty="0"/>
              <a:t>con i dizionari </a:t>
            </a:r>
            <a:r>
              <a:rPr lang="it-IT" sz="1600" dirty="0" err="1"/>
              <a:t>dictA</a:t>
            </a:r>
            <a:r>
              <a:rPr lang="it-IT" sz="1600" dirty="0"/>
              <a:t> e </a:t>
            </a:r>
            <a:r>
              <a:rPr lang="it-IT" sz="1600" dirty="0" err="1"/>
              <a:t>dictB</a:t>
            </a:r>
            <a:r>
              <a:rPr lang="it-IT" sz="1600" dirty="0"/>
              <a:t>. Questi ultimi sono due dizionari aventi le proprie chiavi e i propri valori. </a:t>
            </a:r>
          </a:p>
          <a:p>
            <a:endParaRPr lang="it-IT" sz="1600" b="0" dirty="0">
              <a:effectLst/>
            </a:endParaRPr>
          </a:p>
          <a:p>
            <a:endParaRPr lang="it-IT" sz="1600" b="0" dirty="0">
              <a:effectLst/>
            </a:endParaRPr>
          </a:p>
        </p:txBody>
      </p:sp>
      <p:sp>
        <p:nvSpPr>
          <p:cNvPr id="11" name="CasellaDiTesto 10">
            <a:extLst>
              <a:ext uri="{FF2B5EF4-FFF2-40B4-BE49-F238E27FC236}">
                <a16:creationId xmlns:a16="http://schemas.microsoft.com/office/drawing/2014/main" id="{298BE45D-AEE6-B5C7-A3AC-197CBB47437A}"/>
              </a:ext>
            </a:extLst>
          </p:cNvPr>
          <p:cNvSpPr txBox="1"/>
          <p:nvPr/>
        </p:nvSpPr>
        <p:spPr>
          <a:xfrm>
            <a:off x="7315200" y="3356733"/>
            <a:ext cx="4246685" cy="1077218"/>
          </a:xfrm>
          <a:prstGeom prst="rect">
            <a:avLst/>
          </a:prstGeom>
          <a:solidFill>
            <a:schemeClr val="bg1"/>
          </a:solidFill>
        </p:spPr>
        <p:txBody>
          <a:bodyPr wrap="square" rtlCol="0" anchor="ctr">
            <a:spAutoFit/>
          </a:bodyPr>
          <a:lstStyle/>
          <a:p>
            <a:r>
              <a:rPr lang="it-IT" sz="1600" b="1" dirty="0" err="1">
                <a:latin typeface="Consolas" panose="020B0609020204030204" pitchFamily="49" charset="0"/>
              </a:rPr>
              <a:t>Nested_dict</a:t>
            </a:r>
            <a:r>
              <a:rPr lang="it-IT" sz="1600" b="1" dirty="0">
                <a:latin typeface="Consolas" panose="020B0609020204030204" pitchFamily="49" charset="0"/>
              </a:rPr>
              <a:t> = {</a:t>
            </a:r>
          </a:p>
          <a:p>
            <a:pPr lvl="1"/>
            <a:r>
              <a:rPr lang="it-IT" sz="1600" b="0" dirty="0">
                <a:effectLst/>
                <a:highlight>
                  <a:srgbClr val="00FF00"/>
                </a:highlight>
                <a:latin typeface="Consolas" panose="020B0609020204030204" pitchFamily="49" charset="0"/>
              </a:rPr>
              <a:t>'</a:t>
            </a:r>
            <a:r>
              <a:rPr lang="it-IT" sz="1600" b="0" dirty="0" err="1">
                <a:effectLst/>
                <a:highlight>
                  <a:srgbClr val="00FF00"/>
                </a:highlight>
                <a:latin typeface="Consolas" panose="020B0609020204030204" pitchFamily="49" charset="0"/>
              </a:rPr>
              <a:t>dictA</a:t>
            </a:r>
            <a:r>
              <a:rPr lang="it-IT" sz="1600" b="0" dirty="0">
                <a:effectLst/>
                <a:highlight>
                  <a:srgbClr val="00FF00"/>
                </a:highlight>
                <a:latin typeface="Consolas" panose="020B0609020204030204" pitchFamily="49" charset="0"/>
              </a:rPr>
              <a:t>': {'key_1': 'value_1'}</a:t>
            </a:r>
            <a:r>
              <a:rPr lang="it-IT" sz="1600" b="0" dirty="0">
                <a:effectLst/>
                <a:latin typeface="Consolas" panose="020B0609020204030204" pitchFamily="49" charset="0"/>
              </a:rPr>
              <a:t>,</a:t>
            </a:r>
          </a:p>
          <a:p>
            <a:r>
              <a:rPr lang="it-IT" sz="1600" b="0" dirty="0">
                <a:effectLst/>
                <a:latin typeface="Consolas" panose="020B0609020204030204" pitchFamily="49" charset="0"/>
              </a:rPr>
              <a:t>   </a:t>
            </a:r>
            <a:r>
              <a:rPr lang="it-IT" sz="1600" b="0" dirty="0">
                <a:effectLst/>
                <a:highlight>
                  <a:srgbClr val="FFFF00"/>
                </a:highlight>
                <a:latin typeface="Consolas" panose="020B0609020204030204" pitchFamily="49" charset="0"/>
              </a:rPr>
              <a:t>'</a:t>
            </a:r>
            <a:r>
              <a:rPr lang="it-IT" sz="1600" b="0" dirty="0" err="1">
                <a:effectLst/>
                <a:highlight>
                  <a:srgbClr val="FFFF00"/>
                </a:highlight>
                <a:latin typeface="Consolas" panose="020B0609020204030204" pitchFamily="49" charset="0"/>
              </a:rPr>
              <a:t>dictB</a:t>
            </a:r>
            <a:r>
              <a:rPr lang="it-IT" sz="1600" b="0" dirty="0">
                <a:effectLst/>
                <a:highlight>
                  <a:srgbClr val="FFFF00"/>
                </a:highlight>
                <a:latin typeface="Consolas" panose="020B0609020204030204" pitchFamily="49" charset="0"/>
              </a:rPr>
              <a:t>': {'key_2': 'value_2’}</a:t>
            </a:r>
          </a:p>
          <a:p>
            <a:r>
              <a:rPr lang="it-IT" sz="1600" dirty="0">
                <a:latin typeface="Consolas" panose="020B0609020204030204" pitchFamily="49" charset="0"/>
              </a:rPr>
              <a:t>}</a:t>
            </a:r>
          </a:p>
        </p:txBody>
      </p:sp>
    </p:spTree>
    <p:extLst>
      <p:ext uri="{BB962C8B-B14F-4D97-AF65-F5344CB8AC3E}">
        <p14:creationId xmlns:p14="http://schemas.microsoft.com/office/powerpoint/2010/main" val="730660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FCF84F-A2C1-49CF-B4F7-E3027624ACD8}"/>
              </a:ext>
            </a:extLst>
          </p:cNvPr>
          <p:cNvSpPr>
            <a:spLocks noGrp="1"/>
          </p:cNvSpPr>
          <p:nvPr>
            <p:ph type="title"/>
          </p:nvPr>
        </p:nvSpPr>
        <p:spPr/>
        <p:txBody>
          <a:bodyPr>
            <a:normAutofit fontScale="90000"/>
          </a:bodyPr>
          <a:lstStyle/>
          <a:p>
            <a:r>
              <a:rPr lang="it-IT" dirty="0"/>
              <a:t>PYTHON DICTIONARIES – </a:t>
            </a:r>
            <a:r>
              <a:rPr lang="it-IT" dirty="0" err="1"/>
              <a:t>dictionaries</a:t>
            </a:r>
            <a:r>
              <a:rPr lang="it-IT" dirty="0"/>
              <a:t> annidati - creare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0C1761A3-6CBE-44F7-8C09-58C12C97EF97}"/>
              </a:ext>
            </a:extLst>
          </p:cNvPr>
          <p:cNvSpPr>
            <a:spLocks noGrp="1"/>
          </p:cNvSpPr>
          <p:nvPr>
            <p:ph sz="half" idx="2"/>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CREARE UN DICTIONARY ANNIDATO</a:t>
            </a:r>
          </a:p>
          <a:p>
            <a:endParaRPr lang="it-IT" sz="1100" dirty="0"/>
          </a:p>
          <a:p>
            <a:endParaRPr lang="it-IT" sz="1100" dirty="0"/>
          </a:p>
          <a:p>
            <a:endParaRPr lang="it-IT" sz="1100" dirty="0"/>
          </a:p>
          <a:p>
            <a:endParaRPr lang="it-IT" sz="1100" b="0" dirty="0">
              <a:effectLst/>
            </a:endParaRPr>
          </a:p>
          <a:p>
            <a:endParaRPr lang="it-IT" sz="1100" dirty="0"/>
          </a:p>
          <a:p>
            <a:endParaRPr lang="it-IT" sz="1100" b="0" dirty="0">
              <a:effectLst/>
            </a:endParaRPr>
          </a:p>
          <a:p>
            <a:endParaRPr lang="it-IT" sz="1100" dirty="0"/>
          </a:p>
          <a:p>
            <a:endParaRPr lang="it-IT" sz="1100" b="0" dirty="0">
              <a:effectLst/>
            </a:endParaRPr>
          </a:p>
          <a:p>
            <a:r>
              <a:rPr lang="it-IT" sz="1100" dirty="0"/>
              <a:t> </a:t>
            </a:r>
          </a:p>
          <a:p>
            <a:endParaRPr lang="it-IT" sz="1100" dirty="0"/>
          </a:p>
          <a:p>
            <a:endParaRPr lang="it-IT" sz="1100" dirty="0"/>
          </a:p>
          <a:p>
            <a:endParaRPr lang="it-IT" sz="1100" dirty="0"/>
          </a:p>
          <a:p>
            <a:endParaRPr lang="it-IT" sz="2000" dirty="0"/>
          </a:p>
          <a:p>
            <a:endParaRPr lang="it-IT" sz="2000" dirty="0"/>
          </a:p>
          <a:p>
            <a:endParaRPr lang="it-IT" sz="2000" dirty="0"/>
          </a:p>
          <a:p>
            <a:endParaRPr lang="it-IT" sz="2000" dirty="0"/>
          </a:p>
          <a:p>
            <a:endParaRPr lang="it-IT" sz="2000" dirty="0"/>
          </a:p>
          <a:p>
            <a:r>
              <a:rPr lang="it-IT" sz="1600" dirty="0"/>
              <a:t>In questo esempio </a:t>
            </a:r>
            <a:r>
              <a:rPr lang="it-IT" sz="1600" b="1" dirty="0"/>
              <a:t>«</a:t>
            </a:r>
            <a:r>
              <a:rPr lang="it-IT" sz="1600" b="1" dirty="0" err="1"/>
              <a:t>myfamily</a:t>
            </a:r>
            <a:r>
              <a:rPr lang="it-IT" sz="1600" b="1" dirty="0"/>
              <a:t>» </a:t>
            </a:r>
            <a:r>
              <a:rPr lang="it-IT" sz="1600" dirty="0"/>
              <a:t>è un </a:t>
            </a:r>
            <a:r>
              <a:rPr lang="it-IT" sz="1600" b="1" dirty="0" err="1"/>
              <a:t>dictionary</a:t>
            </a:r>
            <a:r>
              <a:rPr lang="it-IT" sz="1600" b="1" dirty="0"/>
              <a:t> annidato</a:t>
            </a:r>
            <a:r>
              <a:rPr lang="it-IT" sz="1600" dirty="0"/>
              <a:t>. I </a:t>
            </a:r>
            <a:r>
              <a:rPr lang="it-IT" sz="1600" dirty="0" err="1"/>
              <a:t>dictionaries</a:t>
            </a:r>
            <a:r>
              <a:rPr lang="it-IT" sz="1600" dirty="0"/>
              <a:t> interni «child1», «child2» e «</a:t>
            </a:r>
            <a:r>
              <a:rPr lang="it-IT" sz="1600" dirty="0" err="1"/>
              <a:t>child</a:t>
            </a:r>
            <a:r>
              <a:rPr lang="it-IT" sz="1600" dirty="0"/>
              <a:t> 3» sono assegnati a «people». </a:t>
            </a:r>
            <a:br>
              <a:rPr lang="it-IT" sz="2000" dirty="0"/>
            </a:br>
            <a:endParaRPr lang="it-IT" sz="2000" dirty="0"/>
          </a:p>
        </p:txBody>
      </p:sp>
      <p:sp>
        <p:nvSpPr>
          <p:cNvPr id="4" name="Segnaposto contenuto 3">
            <a:extLst>
              <a:ext uri="{FF2B5EF4-FFF2-40B4-BE49-F238E27FC236}">
                <a16:creationId xmlns:a16="http://schemas.microsoft.com/office/drawing/2014/main" id="{25758AC9-52EC-4CB0-89AA-E12B3E27F400}"/>
              </a:ext>
            </a:extLst>
          </p:cNvPr>
          <p:cNvSpPr>
            <a:spLocks noGrp="1"/>
          </p:cNvSpPr>
          <p:nvPr>
            <p:ph sz="quarter" idx="4"/>
          </p:nvPr>
        </p:nvSpPr>
        <p:spPr>
          <a:xfrm>
            <a:off x="5811715" y="1271017"/>
            <a:ext cx="6051673" cy="5263586"/>
          </a:xfrm>
        </p:spPr>
        <p:txBody>
          <a:bodyPr>
            <a:normAutofit/>
          </a:bodyPr>
          <a:lstStyle/>
          <a:p>
            <a:r>
              <a:rPr lang="it-IT" sz="1800" b="1" dirty="0"/>
              <a:t>OPPURE: </a:t>
            </a:r>
          </a:p>
          <a:p>
            <a:endParaRPr lang="it-IT" sz="1800" dirty="0"/>
          </a:p>
        </p:txBody>
      </p:sp>
      <p:pic>
        <p:nvPicPr>
          <p:cNvPr id="5" name="Immagine 4">
            <a:extLst>
              <a:ext uri="{FF2B5EF4-FFF2-40B4-BE49-F238E27FC236}">
                <a16:creationId xmlns:a16="http://schemas.microsoft.com/office/drawing/2014/main" id="{543EECC2-A768-AE43-C096-A6E8A7CC3A1A}"/>
              </a:ext>
            </a:extLst>
          </p:cNvPr>
          <p:cNvPicPr>
            <a:picLocks noChangeAspect="1"/>
          </p:cNvPicPr>
          <p:nvPr/>
        </p:nvPicPr>
        <p:blipFill>
          <a:blip r:embed="rId2"/>
          <a:stretch>
            <a:fillRect/>
          </a:stretch>
        </p:blipFill>
        <p:spPr>
          <a:xfrm>
            <a:off x="930346" y="2103827"/>
            <a:ext cx="1778756" cy="2650346"/>
          </a:xfrm>
          <a:prstGeom prst="rect">
            <a:avLst/>
          </a:prstGeom>
        </p:spPr>
      </p:pic>
      <p:sp>
        <p:nvSpPr>
          <p:cNvPr id="7" name="CasellaDiTesto 6">
            <a:extLst>
              <a:ext uri="{FF2B5EF4-FFF2-40B4-BE49-F238E27FC236}">
                <a16:creationId xmlns:a16="http://schemas.microsoft.com/office/drawing/2014/main" id="{3C24AC22-9654-D23A-B510-2955D428034C}"/>
              </a:ext>
            </a:extLst>
          </p:cNvPr>
          <p:cNvSpPr txBox="1"/>
          <p:nvPr/>
        </p:nvSpPr>
        <p:spPr>
          <a:xfrm>
            <a:off x="2956243" y="2628779"/>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pic>
        <p:nvPicPr>
          <p:cNvPr id="9" name="Immagine 8">
            <a:extLst>
              <a:ext uri="{FF2B5EF4-FFF2-40B4-BE49-F238E27FC236}">
                <a16:creationId xmlns:a16="http://schemas.microsoft.com/office/drawing/2014/main" id="{2A8AA6AD-553C-FAAD-BA5B-956973DBC6C7}"/>
              </a:ext>
            </a:extLst>
          </p:cNvPr>
          <p:cNvPicPr>
            <a:picLocks noChangeAspect="1"/>
          </p:cNvPicPr>
          <p:nvPr/>
        </p:nvPicPr>
        <p:blipFill>
          <a:blip r:embed="rId3"/>
          <a:stretch>
            <a:fillRect/>
          </a:stretch>
        </p:blipFill>
        <p:spPr>
          <a:xfrm>
            <a:off x="6432192" y="2085340"/>
            <a:ext cx="1886213" cy="3620005"/>
          </a:xfrm>
          <a:prstGeom prst="rect">
            <a:avLst/>
          </a:prstGeom>
        </p:spPr>
      </p:pic>
      <p:sp>
        <p:nvSpPr>
          <p:cNvPr id="10" name="CasellaDiTesto 9">
            <a:extLst>
              <a:ext uri="{FF2B5EF4-FFF2-40B4-BE49-F238E27FC236}">
                <a16:creationId xmlns:a16="http://schemas.microsoft.com/office/drawing/2014/main" id="{07542B32-3FC4-F033-CF78-62B7E4190E11}"/>
              </a:ext>
            </a:extLst>
          </p:cNvPr>
          <p:cNvSpPr txBox="1"/>
          <p:nvPr/>
        </p:nvSpPr>
        <p:spPr>
          <a:xfrm>
            <a:off x="8837551" y="3095123"/>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spTree>
    <p:extLst>
      <p:ext uri="{BB962C8B-B14F-4D97-AF65-F5344CB8AC3E}">
        <p14:creationId xmlns:p14="http://schemas.microsoft.com/office/powerpoint/2010/main" val="10825403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87E376-D1D3-45B9-B6ED-FB06738E7020}"/>
              </a:ext>
            </a:extLst>
          </p:cNvPr>
          <p:cNvSpPr>
            <a:spLocks noGrp="1"/>
          </p:cNvSpPr>
          <p:nvPr>
            <p:ph type="title"/>
          </p:nvPr>
        </p:nvSpPr>
        <p:spPr/>
        <p:txBody>
          <a:bodyPr>
            <a:normAutofit fontScale="90000"/>
          </a:bodyPr>
          <a:lstStyle/>
          <a:p>
            <a:r>
              <a:rPr lang="it-IT" dirty="0"/>
              <a:t>PYTHON DICTIONARIES – Accedere gli elementi di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4E72C267-E1AB-4F81-93C0-2E342612CFB9}"/>
              </a:ext>
            </a:extLst>
          </p:cNvPr>
          <p:cNvSpPr>
            <a:spLocks noGrp="1"/>
          </p:cNvSpPr>
          <p:nvPr>
            <p:ph sz="half" idx="2"/>
          </p:nvPr>
        </p:nvSpPr>
        <p:spPr>
          <a:xfrm>
            <a:off x="1793631" y="1256086"/>
            <a:ext cx="8194432" cy="5263585"/>
          </a:xfrm>
        </p:spPr>
        <p:txBody>
          <a:bodyPr>
            <a:normAutofit/>
          </a:bodyPr>
          <a:lstStyle/>
          <a:p>
            <a:pPr algn="ctr"/>
            <a:r>
              <a:rPr lang="it-IT" sz="2000" dirty="0"/>
              <a:t>Per </a:t>
            </a:r>
            <a:r>
              <a:rPr lang="it-IT" sz="2000" b="1" dirty="0"/>
              <a:t>accedere gli elementi di un </a:t>
            </a:r>
            <a:r>
              <a:rPr lang="it-IT" sz="2000" b="1" dirty="0" err="1"/>
              <a:t>dictionary</a:t>
            </a:r>
            <a:r>
              <a:rPr lang="it-IT" sz="2000" b="1" dirty="0"/>
              <a:t> annidato</a:t>
            </a:r>
            <a:r>
              <a:rPr lang="it-IT" sz="2000" dirty="0"/>
              <a:t>, si usa la </a:t>
            </a:r>
            <a:r>
              <a:rPr lang="it-IT" sz="2000" b="1" dirty="0">
                <a:highlight>
                  <a:srgbClr val="FFFF00"/>
                </a:highlight>
              </a:rPr>
              <a:t>sintassi degli indici</a:t>
            </a:r>
            <a:r>
              <a:rPr lang="it-IT" sz="2000" dirty="0"/>
              <a:t> di Python: </a:t>
            </a:r>
          </a:p>
          <a:p>
            <a:pPr marL="0" indent="0" algn="ctr">
              <a:buNone/>
            </a:pPr>
            <a:r>
              <a:rPr lang="it-IT" sz="2000" b="1" dirty="0">
                <a:highlight>
                  <a:srgbClr val="FFFF00"/>
                </a:highlight>
              </a:rPr>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lgn="ctr">
              <a:buNone/>
            </a:pPr>
            <a:r>
              <a:rPr lang="it-IT" sz="2000" dirty="0"/>
              <a:t>In questo esempio stampiamo il valore della chiave «name» usando</a:t>
            </a:r>
          </a:p>
          <a:p>
            <a:pPr marL="0" indent="0" algn="ctr">
              <a:buNone/>
            </a:pPr>
            <a:endParaRPr lang="it-IT" sz="2000" dirty="0"/>
          </a:p>
          <a:p>
            <a:pPr marL="0" indent="0" algn="ctr">
              <a:buNone/>
            </a:pPr>
            <a:endParaRPr lang="it-IT" sz="2000" dirty="0"/>
          </a:p>
          <a:p>
            <a:pPr marL="0" indent="0" algn="ctr">
              <a:buNone/>
            </a:pPr>
            <a:r>
              <a:rPr lang="it-IT" sz="2000" dirty="0"/>
              <a:t>Dal dizionario interno 1. </a:t>
            </a:r>
          </a:p>
          <a:p>
            <a:pPr marL="0" indent="0" algn="ctr">
              <a:buNone/>
            </a:pPr>
            <a:r>
              <a:rPr lang="it-IT" sz="2000" dirty="0"/>
              <a:t>Facciamo la stessa cosa con le chiavi «age» e «sex».</a:t>
            </a:r>
          </a:p>
          <a:p>
            <a:pPr lvl="8"/>
            <a:endParaRPr lang="it-IT" sz="1200" dirty="0"/>
          </a:p>
        </p:txBody>
      </p:sp>
      <p:pic>
        <p:nvPicPr>
          <p:cNvPr id="6" name="Immagine 5">
            <a:extLst>
              <a:ext uri="{FF2B5EF4-FFF2-40B4-BE49-F238E27FC236}">
                <a16:creationId xmlns:a16="http://schemas.microsoft.com/office/drawing/2014/main" id="{1556422B-871D-0B0F-C2FA-A48345578BA9}"/>
              </a:ext>
            </a:extLst>
          </p:cNvPr>
          <p:cNvPicPr>
            <a:picLocks noChangeAspect="1"/>
          </p:cNvPicPr>
          <p:nvPr/>
        </p:nvPicPr>
        <p:blipFill>
          <a:blip r:embed="rId2"/>
          <a:stretch>
            <a:fillRect/>
          </a:stretch>
        </p:blipFill>
        <p:spPr>
          <a:xfrm>
            <a:off x="3313975" y="2308403"/>
            <a:ext cx="5153744" cy="1371791"/>
          </a:xfrm>
          <a:prstGeom prst="rect">
            <a:avLst/>
          </a:prstGeom>
        </p:spPr>
      </p:pic>
      <p:pic>
        <p:nvPicPr>
          <p:cNvPr id="10" name="Immagine 9">
            <a:extLst>
              <a:ext uri="{FF2B5EF4-FFF2-40B4-BE49-F238E27FC236}">
                <a16:creationId xmlns:a16="http://schemas.microsoft.com/office/drawing/2014/main" id="{061441E0-FC4E-D4BA-23A4-3870BA5FFE6B}"/>
              </a:ext>
            </a:extLst>
          </p:cNvPr>
          <p:cNvPicPr>
            <a:picLocks noChangeAspect="1"/>
          </p:cNvPicPr>
          <p:nvPr/>
        </p:nvPicPr>
        <p:blipFill>
          <a:blip r:embed="rId3"/>
          <a:stretch>
            <a:fillRect/>
          </a:stretch>
        </p:blipFill>
        <p:spPr>
          <a:xfrm>
            <a:off x="5166846" y="3680194"/>
            <a:ext cx="1448002" cy="866896"/>
          </a:xfrm>
          <a:prstGeom prst="rect">
            <a:avLst/>
          </a:prstGeom>
        </p:spPr>
      </p:pic>
      <p:sp>
        <p:nvSpPr>
          <p:cNvPr id="11" name="Rectangle 1">
            <a:extLst>
              <a:ext uri="{FF2B5EF4-FFF2-40B4-BE49-F238E27FC236}">
                <a16:creationId xmlns:a16="http://schemas.microsoft.com/office/drawing/2014/main" id="{E8F0D28C-B0B5-DA19-2F0B-65584755C1D0}"/>
              </a:ext>
            </a:extLst>
          </p:cNvPr>
          <p:cNvSpPr>
            <a:spLocks noChangeArrowheads="1"/>
          </p:cNvSpPr>
          <p:nvPr/>
        </p:nvSpPr>
        <p:spPr bwMode="auto">
          <a:xfrm>
            <a:off x="4988613" y="5047916"/>
            <a:ext cx="1804468" cy="553998"/>
          </a:xfrm>
          <a:prstGeom prst="rect">
            <a:avLst/>
          </a:prstGeom>
          <a:noFill/>
          <a:ln>
            <a:noFill/>
          </a:ln>
          <a:effectLst/>
        </p:spPr>
        <p:txBody>
          <a:bodyPr vert="horz" wrap="none" lIns="0" tIns="0" rIns="0" bIns="0" numCol="1" anchor="ctr" anchorCtr="0" compatLnSpc="1">
            <a:prstTxWarp prst="textNoShape">
              <a:avLst/>
            </a:prstTxWarp>
            <a:spAutoFit/>
          </a:bodyPr>
          <a:lstStyle/>
          <a:p>
            <a:pPr defTabSz="914400" eaLnBrk="0" fontAlgn="base" hangingPunct="0">
              <a:spcBef>
                <a:spcPct val="0"/>
              </a:spcBef>
              <a:spcAft>
                <a:spcPct val="0"/>
              </a:spcAft>
            </a:pPr>
            <a:r>
              <a:rPr kumimoji="0" lang="it-IT" altLang="it-IT" sz="1800" b="0" i="0" u="none" strike="noStrike" cap="none" normalizeH="0" baseline="0" dirty="0">
                <a:ln>
                  <a:noFill/>
                </a:ln>
                <a:solidFill>
                  <a:schemeClr val="tx1">
                    <a:lumMod val="85000"/>
                    <a:lumOff val="15000"/>
                  </a:schemeClr>
                </a:solidFill>
                <a:effectLst/>
                <a:latin typeface="droid sans mono"/>
              </a:rPr>
              <a:t>people[1]['name']</a:t>
            </a:r>
            <a:r>
              <a:rPr kumimoji="0" lang="it-IT" altLang="it-IT" sz="1400" b="0" i="0" u="none" strike="noStrike" cap="none" normalizeH="0" baseline="0" dirty="0">
                <a:ln>
                  <a:noFill/>
                </a:ln>
                <a:solidFill>
                  <a:schemeClr val="tx1">
                    <a:lumMod val="85000"/>
                    <a:lumOff val="15000"/>
                  </a:schemeClr>
                </a:solidFill>
                <a:effectLst/>
              </a:rPr>
              <a:t> </a:t>
            </a:r>
            <a:endParaRPr kumimoji="0" lang="it-IT" altLang="it-IT" sz="4000" b="0" i="0" u="none" strike="noStrike" cap="none" normalizeH="0" baseline="0" dirty="0">
              <a:ln>
                <a:noFill/>
              </a:ln>
              <a:solidFill>
                <a:schemeClr val="tx1">
                  <a:lumMod val="85000"/>
                  <a:lumOff val="1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15022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E9FEE1-F87D-41BA-AE93-2FF15A66BEAD}"/>
              </a:ext>
            </a:extLst>
          </p:cNvPr>
          <p:cNvSpPr>
            <a:spLocks noGrp="1"/>
          </p:cNvSpPr>
          <p:nvPr>
            <p:ph type="title"/>
          </p:nvPr>
        </p:nvSpPr>
        <p:spPr/>
        <p:txBody>
          <a:bodyPr>
            <a:normAutofit fontScale="90000"/>
          </a:bodyPr>
          <a:lstStyle/>
          <a:p>
            <a:r>
              <a:rPr lang="it-IT" dirty="0"/>
              <a:t>PYTHON DICTIONARIES – aggiungere elementi 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D122D2FA-49B4-4A22-BDC5-5E1DC3FDEDC6}"/>
              </a:ext>
            </a:extLst>
          </p:cNvPr>
          <p:cNvSpPr>
            <a:spLocks noGrp="1"/>
          </p:cNvSpPr>
          <p:nvPr>
            <p:ph sz="half" idx="2"/>
          </p:nvPr>
        </p:nvSpPr>
        <p:spPr/>
        <p:txBody>
          <a:bodyPr>
            <a:normAutofit/>
          </a:bodyPr>
          <a:lstStyle/>
          <a:p>
            <a:pPr marL="0" indent="0">
              <a:buNone/>
            </a:pPr>
            <a:r>
              <a:rPr lang="it-IT" sz="1800" b="1" dirty="0">
                <a:solidFill>
                  <a:srgbClr val="50B4C8"/>
                </a:solidFill>
              </a:rPr>
              <a:t>AGGIUNGERE ELEMENTI AD UN DICTIONARY INNESTATO</a:t>
            </a:r>
          </a:p>
          <a:p>
            <a:pPr marL="0" indent="0">
              <a:buNone/>
            </a:pPr>
            <a:endParaRPr lang="it-IT" sz="1800" b="1" dirty="0">
              <a:solidFill>
                <a:srgbClr val="50B4C8"/>
              </a:solidFill>
            </a:endParaRPr>
          </a:p>
          <a:p>
            <a:pPr marL="0" indent="0">
              <a:buNone/>
            </a:pPr>
            <a:endParaRPr lang="it-IT" sz="1800" b="1" dirty="0">
              <a:solidFill>
                <a:srgbClr val="50B4C8"/>
              </a:solidFill>
            </a:endParaRPr>
          </a:p>
          <a:p>
            <a:pPr marL="0" indent="0">
              <a:buNone/>
            </a:pPr>
            <a:r>
              <a:rPr lang="it-IT" sz="2000" dirty="0"/>
              <a:t>people = {1: {'name': 'John', 'age': '27', 'sex': 'Male'},</a:t>
            </a:r>
          </a:p>
          <a:p>
            <a:pPr marL="0" indent="0">
              <a:buNone/>
            </a:pPr>
            <a:r>
              <a:rPr lang="it-IT" sz="2000" dirty="0"/>
              <a:t>          2: {'name': 'Marie', 'age': '22', 'sex': '</a:t>
            </a:r>
            <a:r>
              <a:rPr lang="it-IT" sz="2000" dirty="0" err="1"/>
              <a:t>Female</a:t>
            </a:r>
            <a:r>
              <a:rPr lang="it-IT" sz="2000" dirty="0"/>
              <a:t>'}}</a:t>
            </a:r>
          </a:p>
          <a:p>
            <a:pPr marL="0" indent="0">
              <a:buNone/>
            </a:pPr>
            <a:endParaRPr lang="it-IT" sz="2000" dirty="0"/>
          </a:p>
          <a:p>
            <a:pPr marL="0" indent="0" algn="just">
              <a:buNone/>
            </a:pPr>
            <a:r>
              <a:rPr lang="it-IT" sz="2000" b="1" dirty="0">
                <a:highlight>
                  <a:srgbClr val="FFFF00"/>
                </a:highlight>
              </a:rPr>
              <a:t>people[3] = {}  </a:t>
            </a:r>
            <a:r>
              <a:rPr lang="it-IT" sz="1200" b="1" i="1" dirty="0"/>
              <a:t>creiamo un dizionario 3 vuoto all’interno del </a:t>
            </a:r>
            <a:r>
              <a:rPr lang="it-IT" sz="1200" b="1" i="1" dirty="0" err="1"/>
              <a:t>dictionary</a:t>
            </a:r>
            <a:r>
              <a:rPr lang="it-IT" sz="1200" b="1" i="1" dirty="0"/>
              <a:t> people</a:t>
            </a:r>
          </a:p>
          <a:p>
            <a:pPr marL="0" indent="0">
              <a:buNone/>
            </a:pPr>
            <a:endParaRPr lang="it-IT" sz="2000" dirty="0"/>
          </a:p>
          <a:p>
            <a:pPr marL="0" indent="0">
              <a:buNone/>
            </a:pPr>
            <a:r>
              <a:rPr lang="it-IT" sz="2000" dirty="0">
                <a:highlight>
                  <a:srgbClr val="00FFFF"/>
                </a:highlight>
              </a:rPr>
              <a:t>people[3]['name'] = 'Luna'</a:t>
            </a:r>
          </a:p>
          <a:p>
            <a:pPr marL="0" indent="0">
              <a:buNone/>
            </a:pPr>
            <a:r>
              <a:rPr lang="it-IT" sz="2000" dirty="0"/>
              <a:t>people[3]['age'] = '24'</a:t>
            </a:r>
          </a:p>
          <a:p>
            <a:pPr marL="0" indent="0">
              <a:buNone/>
            </a:pPr>
            <a:r>
              <a:rPr lang="it-IT" sz="2000" dirty="0"/>
              <a:t>people[3]['sex'] = '</a:t>
            </a:r>
            <a:r>
              <a:rPr lang="it-IT" sz="2000" dirty="0" err="1"/>
              <a:t>Female</a:t>
            </a:r>
            <a:r>
              <a:rPr lang="it-IT" sz="2000" dirty="0"/>
              <a:t>'</a:t>
            </a:r>
          </a:p>
          <a:p>
            <a:pPr marL="0" indent="0">
              <a:buNone/>
            </a:pPr>
            <a:r>
              <a:rPr lang="it-IT" sz="2000" dirty="0"/>
              <a:t>people[3]['</a:t>
            </a:r>
            <a:r>
              <a:rPr lang="it-IT" sz="2000" dirty="0" err="1"/>
              <a:t>married</a:t>
            </a:r>
            <a:r>
              <a:rPr lang="it-IT" sz="2000" dirty="0"/>
              <a:t>'] = 'No'</a:t>
            </a:r>
          </a:p>
          <a:p>
            <a:pPr marL="0" indent="0">
              <a:buNone/>
            </a:pPr>
            <a:endParaRPr lang="it-IT" sz="2000" dirty="0"/>
          </a:p>
          <a:p>
            <a:pPr marL="0" indent="0">
              <a:buNone/>
            </a:pPr>
            <a:r>
              <a:rPr lang="it-IT" sz="2000" dirty="0" err="1"/>
              <a:t>print</a:t>
            </a:r>
            <a:r>
              <a:rPr lang="it-IT" sz="2000" dirty="0"/>
              <a:t>(people[3])</a:t>
            </a:r>
          </a:p>
        </p:txBody>
      </p:sp>
      <p:sp>
        <p:nvSpPr>
          <p:cNvPr id="4" name="Segnaposto contenuto 3">
            <a:extLst>
              <a:ext uri="{FF2B5EF4-FFF2-40B4-BE49-F238E27FC236}">
                <a16:creationId xmlns:a16="http://schemas.microsoft.com/office/drawing/2014/main" id="{B7029053-989A-4A17-81B4-6925C33F997C}"/>
              </a:ext>
            </a:extLst>
          </p:cNvPr>
          <p:cNvSpPr>
            <a:spLocks noGrp="1"/>
          </p:cNvSpPr>
          <p:nvPr>
            <p:ph sz="quarter" idx="4"/>
          </p:nvPr>
        </p:nvSpPr>
        <p:spPr/>
        <p:txBody>
          <a:bodyPr/>
          <a:lstStyle/>
          <a:p>
            <a:pPr marL="0" indent="0">
              <a:buNone/>
            </a:pPr>
            <a:r>
              <a:rPr lang="it-IT" sz="1800" b="1" dirty="0">
                <a:solidFill>
                  <a:srgbClr val="50B4C8"/>
                </a:solidFill>
              </a:rPr>
              <a:t>AGGIUNGERE UN ALTRO DICTIONARY AL DICTIONARY ANNIDATO</a:t>
            </a:r>
          </a:p>
          <a:p>
            <a:pPr marL="0" indent="0">
              <a:buNone/>
            </a:pPr>
            <a:endParaRPr lang="it-IT" dirty="0"/>
          </a:p>
          <a:p>
            <a:pPr marL="0" indent="0">
              <a:buNone/>
            </a:pPr>
            <a:r>
              <a:rPr lang="it-IT" sz="1800" dirty="0"/>
              <a:t>people = {1: {'name': 'John', 'age': '27', 'sex': 'Male'},</a:t>
            </a:r>
          </a:p>
          <a:p>
            <a:pPr marL="0" indent="0">
              <a:buNone/>
            </a:pPr>
            <a:r>
              <a:rPr lang="it-IT" sz="1800" dirty="0"/>
              <a:t>          2: {'name': 'Marie', 'age': '22', 'sex': '</a:t>
            </a:r>
            <a:r>
              <a:rPr lang="it-IT" sz="1800" dirty="0" err="1"/>
              <a:t>Female</a:t>
            </a:r>
            <a:r>
              <a:rPr lang="it-IT" sz="1800" dirty="0"/>
              <a:t>'},</a:t>
            </a:r>
          </a:p>
          <a:p>
            <a:pPr marL="0" indent="0">
              <a:buNone/>
            </a:pPr>
            <a:r>
              <a:rPr lang="it-IT" sz="1800" dirty="0"/>
              <a:t>          3: {'name': 'Luna', 'age': '24', 'sex': '</a:t>
            </a:r>
            <a:r>
              <a:rPr lang="it-IT" sz="1800" dirty="0" err="1"/>
              <a:t>Female</a:t>
            </a:r>
            <a:r>
              <a:rPr lang="it-IT" sz="1800" dirty="0"/>
              <a:t>', '</a:t>
            </a:r>
            <a:r>
              <a:rPr lang="it-IT" sz="1800" dirty="0" err="1"/>
              <a:t>married</a:t>
            </a:r>
            <a:r>
              <a:rPr lang="it-IT" sz="1800" dirty="0"/>
              <a:t>': 'No'}}</a:t>
            </a:r>
          </a:p>
          <a:p>
            <a:pPr marL="0" indent="0">
              <a:buNone/>
            </a:pPr>
            <a:endParaRPr lang="it-IT" sz="1800" dirty="0"/>
          </a:p>
          <a:p>
            <a:pPr marL="0" indent="0">
              <a:buNone/>
            </a:pPr>
            <a:r>
              <a:rPr lang="it-IT" sz="1800" b="1" dirty="0">
                <a:highlight>
                  <a:srgbClr val="00FF00"/>
                </a:highlight>
              </a:rPr>
              <a:t>people[4] = {'name': 'Peter', 'age': '29', 'sex': 'Male', '</a:t>
            </a:r>
            <a:r>
              <a:rPr lang="it-IT" sz="1800" b="1" dirty="0" err="1">
                <a:highlight>
                  <a:srgbClr val="00FF00"/>
                </a:highlight>
              </a:rPr>
              <a:t>married</a:t>
            </a:r>
            <a:r>
              <a:rPr lang="it-IT" sz="1800" b="1" dirty="0">
                <a:highlight>
                  <a:srgbClr val="00FF00"/>
                </a:highlight>
              </a:rPr>
              <a:t>': 'Yes'}</a:t>
            </a:r>
          </a:p>
          <a:p>
            <a:pPr marL="0" indent="0">
              <a:buNone/>
            </a:pPr>
            <a:r>
              <a:rPr lang="it-IT" sz="1800" dirty="0" err="1"/>
              <a:t>print</a:t>
            </a:r>
            <a:r>
              <a:rPr lang="it-IT" sz="1800" dirty="0"/>
              <a:t>(people[4])</a:t>
            </a:r>
          </a:p>
          <a:p>
            <a:pPr marL="0" indent="0">
              <a:buNone/>
            </a:pPr>
            <a:endParaRPr lang="it-IT" sz="1800" dirty="0"/>
          </a:p>
          <a:p>
            <a:pPr marL="0" indent="0">
              <a:buNone/>
            </a:pPr>
            <a:endParaRPr lang="it-IT" sz="1800" dirty="0"/>
          </a:p>
        </p:txBody>
      </p:sp>
      <p:sp>
        <p:nvSpPr>
          <p:cNvPr id="6" name="CasellaDiTesto 5">
            <a:extLst>
              <a:ext uri="{FF2B5EF4-FFF2-40B4-BE49-F238E27FC236}">
                <a16:creationId xmlns:a16="http://schemas.microsoft.com/office/drawing/2014/main" id="{B0E87573-AED7-2880-1C87-671A303E7921}"/>
              </a:ext>
            </a:extLst>
          </p:cNvPr>
          <p:cNvSpPr txBox="1"/>
          <p:nvPr/>
        </p:nvSpPr>
        <p:spPr>
          <a:xfrm>
            <a:off x="3168110" y="3572177"/>
            <a:ext cx="2024693" cy="646331"/>
          </a:xfrm>
          <a:prstGeom prst="rect">
            <a:avLst/>
          </a:prstGeom>
          <a:noFill/>
        </p:spPr>
        <p:txBody>
          <a:bodyPr wrap="square" rtlCol="0">
            <a:spAutoFit/>
          </a:bodyPr>
          <a:lstStyle/>
          <a:p>
            <a:r>
              <a:rPr lang="it-IT" sz="1200" b="1" dirty="0"/>
              <a:t>Aggiungiamo  le coppie chiave-valore all’interno del </a:t>
            </a:r>
            <a:r>
              <a:rPr lang="it-IT" sz="1200" b="1" dirty="0" err="1"/>
              <a:t>dictionary</a:t>
            </a:r>
            <a:r>
              <a:rPr lang="it-IT" sz="1200" b="1" dirty="0"/>
              <a:t> 3</a:t>
            </a:r>
          </a:p>
        </p:txBody>
      </p:sp>
      <p:sp>
        <p:nvSpPr>
          <p:cNvPr id="7" name="Rettangolo 6">
            <a:extLst>
              <a:ext uri="{FF2B5EF4-FFF2-40B4-BE49-F238E27FC236}">
                <a16:creationId xmlns:a16="http://schemas.microsoft.com/office/drawing/2014/main" id="{830DDF82-499A-2363-C276-9EF4DBFEC4A9}"/>
              </a:ext>
            </a:extLst>
          </p:cNvPr>
          <p:cNvSpPr/>
          <p:nvPr/>
        </p:nvSpPr>
        <p:spPr>
          <a:xfrm>
            <a:off x="328612" y="2031023"/>
            <a:ext cx="5509480" cy="36927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74AAB6D9-D879-6038-245E-89F83F6AD35E}"/>
              </a:ext>
            </a:extLst>
          </p:cNvPr>
          <p:cNvSpPr/>
          <p:nvPr/>
        </p:nvSpPr>
        <p:spPr>
          <a:xfrm>
            <a:off x="6184392" y="2031023"/>
            <a:ext cx="5678996" cy="2760785"/>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53852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26F6FC-4D1B-4BB2-A9E4-9E0CDC68A261}"/>
              </a:ext>
            </a:extLst>
          </p:cNvPr>
          <p:cNvSpPr>
            <a:spLocks noGrp="1"/>
          </p:cNvSpPr>
          <p:nvPr>
            <p:ph type="title"/>
          </p:nvPr>
        </p:nvSpPr>
        <p:spPr/>
        <p:txBody>
          <a:bodyPr>
            <a:normAutofit fontScale="90000"/>
          </a:bodyPr>
          <a:lstStyle/>
          <a:p>
            <a:r>
              <a:rPr lang="it-IT" dirty="0"/>
              <a:t>PYTHON DICTIONARIES – eliminare elementi e </a:t>
            </a:r>
            <a:r>
              <a:rPr lang="it-IT" dirty="0" err="1"/>
              <a:t>dictionaries</a:t>
            </a:r>
            <a:r>
              <a:rPr lang="it-IT" dirty="0"/>
              <a:t> dal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A03D0039-B643-4352-A4A1-C8A2B14B4CE6}"/>
              </a:ext>
            </a:extLst>
          </p:cNvPr>
          <p:cNvSpPr>
            <a:spLocks noGrp="1"/>
          </p:cNvSpPr>
          <p:nvPr>
            <p:ph sz="half" idx="2"/>
          </p:nvPr>
        </p:nvSpPr>
        <p:spPr/>
        <p:txBody>
          <a:bodyPr/>
          <a:lstStyle/>
          <a:p>
            <a:pPr algn="ctr"/>
            <a:r>
              <a:rPr lang="it-IT" sz="2000" b="1" u="sng" dirty="0">
                <a:solidFill>
                  <a:srgbClr val="50B4C8"/>
                </a:solidFill>
              </a:rPr>
              <a:t>ELIMINARE  ELEMENTI DAL DICTIONARY INNESTATO</a:t>
            </a:r>
          </a:p>
          <a:p>
            <a:pPr algn="ctr"/>
            <a:endParaRPr lang="it-IT" b="1" u="sng" dirty="0">
              <a:solidFill>
                <a:srgbClr val="50B4C8"/>
              </a:solidFill>
            </a:endParaRPr>
          </a:p>
          <a:p>
            <a:pPr marL="0" indent="0" algn="ctr">
              <a:buNone/>
            </a:pPr>
            <a:r>
              <a:rPr lang="it-IT" sz="1800" b="1" dirty="0"/>
              <a:t>Si usa la keyword del</a:t>
            </a:r>
          </a:p>
        </p:txBody>
      </p:sp>
      <p:sp>
        <p:nvSpPr>
          <p:cNvPr id="10" name="Segnaposto contenuto 9">
            <a:extLst>
              <a:ext uri="{FF2B5EF4-FFF2-40B4-BE49-F238E27FC236}">
                <a16:creationId xmlns:a16="http://schemas.microsoft.com/office/drawing/2014/main" id="{03F4FCB9-4614-24F1-E88F-315EF3391660}"/>
              </a:ext>
            </a:extLst>
          </p:cNvPr>
          <p:cNvSpPr>
            <a:spLocks noGrp="1"/>
          </p:cNvSpPr>
          <p:nvPr>
            <p:ph sz="quarter" idx="4"/>
          </p:nvPr>
        </p:nvSpPr>
        <p:spPr/>
        <p:txBody>
          <a:bodyPr>
            <a:normAutofit/>
          </a:bodyPr>
          <a:lstStyle/>
          <a:p>
            <a:r>
              <a:rPr lang="it-IT" sz="2000" b="1" u="sng" dirty="0">
                <a:solidFill>
                  <a:srgbClr val="50B4C8"/>
                </a:solidFill>
              </a:rPr>
              <a:t>ELIMINARE UN DICTIONARY DA UN DICTIONARY ANNIDATO</a:t>
            </a:r>
          </a:p>
          <a:p>
            <a:endParaRPr lang="it-IT" b="1" u="sng" dirty="0">
              <a:solidFill>
                <a:srgbClr val="50B4C8"/>
              </a:solidFill>
            </a:endParaRPr>
          </a:p>
          <a:p>
            <a:pPr algn="ctr"/>
            <a:r>
              <a:rPr lang="it-IT" sz="1800" b="1" dirty="0"/>
              <a:t>Si usa la keyword del</a:t>
            </a:r>
          </a:p>
          <a:p>
            <a:endParaRPr lang="it-IT" b="1" u="sng" dirty="0">
              <a:solidFill>
                <a:srgbClr val="50B4C8"/>
              </a:solidFill>
            </a:endParaRPr>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algn="ctr"/>
            <a:r>
              <a:rPr lang="it-IT" sz="1400" dirty="0"/>
              <a:t>In questo caso sono stati cancellati entrambi i </a:t>
            </a:r>
            <a:r>
              <a:rPr lang="it-IT" sz="1400" dirty="0" err="1"/>
              <a:t>dictionaries</a:t>
            </a:r>
            <a:r>
              <a:rPr lang="it-IT" sz="1400" dirty="0"/>
              <a:t> interni 3 e 4 usando «del». </a:t>
            </a:r>
          </a:p>
        </p:txBody>
      </p:sp>
      <p:sp>
        <p:nvSpPr>
          <p:cNvPr id="4" name="Rectangle 1">
            <a:extLst>
              <a:ext uri="{FF2B5EF4-FFF2-40B4-BE49-F238E27FC236}">
                <a16:creationId xmlns:a16="http://schemas.microsoft.com/office/drawing/2014/main" id="{4AAE2D9F-DC26-2316-ECAB-B4CF81C6451C}"/>
              </a:ext>
            </a:extLst>
          </p:cNvPr>
          <p:cNvSpPr>
            <a:spLocks noChangeArrowheads="1"/>
          </p:cNvSpPr>
          <p:nvPr/>
        </p:nvSpPr>
        <p:spPr bwMode="auto">
          <a:xfrm>
            <a:off x="679885" y="2899082"/>
            <a:ext cx="4976446" cy="2431435"/>
          </a:xfrm>
          <a:prstGeom prst="rect">
            <a:avLst/>
          </a:prstGeom>
          <a:solidFill>
            <a:srgbClr val="383B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D3D3D3"/>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people = {</a:t>
            </a:r>
            <a:r>
              <a:rPr kumimoji="0" lang="it-IT" altLang="it-IT" sz="1000" b="0" i="0" u="none" strike="noStrike" cap="none" normalizeH="0" baseline="0" dirty="0">
                <a:ln>
                  <a:noFill/>
                </a:ln>
                <a:solidFill>
                  <a:srgbClr val="D19A66"/>
                </a:solidFill>
                <a:effectLst/>
                <a:latin typeface="droid sans mono"/>
              </a:rPr>
              <a:t>1</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'John'</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'27'</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D19A66"/>
                </a:solidFill>
                <a:effectLst/>
                <a:latin typeface="droid sans mono"/>
              </a:rPr>
              <a:t>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'Marie'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'Luna'</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'No’</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'Peter'</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'29'</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'Yes’</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37A788DC-B1F5-0E2E-F1BA-BB334D502E1E}"/>
              </a:ext>
            </a:extLst>
          </p:cNvPr>
          <p:cNvPicPr>
            <a:picLocks noChangeAspect="1"/>
          </p:cNvPicPr>
          <p:nvPr/>
        </p:nvPicPr>
        <p:blipFill>
          <a:blip r:embed="rId2"/>
          <a:stretch>
            <a:fillRect/>
          </a:stretch>
        </p:blipFill>
        <p:spPr>
          <a:xfrm>
            <a:off x="1077079" y="5522250"/>
            <a:ext cx="4182059" cy="676369"/>
          </a:xfrm>
          <a:prstGeom prst="rect">
            <a:avLst/>
          </a:prstGeom>
        </p:spPr>
      </p:pic>
      <p:sp>
        <p:nvSpPr>
          <p:cNvPr id="9" name="Parentesi quadra chiusa 8">
            <a:extLst>
              <a:ext uri="{FF2B5EF4-FFF2-40B4-BE49-F238E27FC236}">
                <a16:creationId xmlns:a16="http://schemas.microsoft.com/office/drawing/2014/main" id="{F9B154A2-9F37-D331-C664-77312CBC3D2D}"/>
              </a:ext>
            </a:extLst>
          </p:cNvPr>
          <p:cNvSpPr/>
          <p:nvPr/>
        </p:nvSpPr>
        <p:spPr>
          <a:xfrm>
            <a:off x="2022230" y="3895343"/>
            <a:ext cx="263770" cy="685800"/>
          </a:xfrm>
          <a:prstGeom prst="rightBracket">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it-IT"/>
          </a:p>
        </p:txBody>
      </p:sp>
      <p:pic>
        <p:nvPicPr>
          <p:cNvPr id="12" name="Immagine 11">
            <a:extLst>
              <a:ext uri="{FF2B5EF4-FFF2-40B4-BE49-F238E27FC236}">
                <a16:creationId xmlns:a16="http://schemas.microsoft.com/office/drawing/2014/main" id="{A60C6E77-9C32-23B9-3AB4-18D379671CE5}"/>
              </a:ext>
            </a:extLst>
          </p:cNvPr>
          <p:cNvPicPr>
            <a:picLocks noChangeAspect="1"/>
          </p:cNvPicPr>
          <p:nvPr/>
        </p:nvPicPr>
        <p:blipFill>
          <a:blip r:embed="rId3"/>
          <a:stretch>
            <a:fillRect/>
          </a:stretch>
        </p:blipFill>
        <p:spPr>
          <a:xfrm>
            <a:off x="6456544" y="3122346"/>
            <a:ext cx="5134692" cy="1781424"/>
          </a:xfrm>
          <a:prstGeom prst="rect">
            <a:avLst/>
          </a:prstGeom>
        </p:spPr>
      </p:pic>
      <p:sp>
        <p:nvSpPr>
          <p:cNvPr id="13" name="Rettangolo 12">
            <a:extLst>
              <a:ext uri="{FF2B5EF4-FFF2-40B4-BE49-F238E27FC236}">
                <a16:creationId xmlns:a16="http://schemas.microsoft.com/office/drawing/2014/main" id="{F4EB78B6-04F3-7E27-E192-FD66AA611C52}"/>
              </a:ext>
            </a:extLst>
          </p:cNvPr>
          <p:cNvSpPr/>
          <p:nvPr/>
        </p:nvSpPr>
        <p:spPr>
          <a:xfrm>
            <a:off x="6526883" y="4238243"/>
            <a:ext cx="2048608" cy="2461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D57FCE70-8336-10D7-14E6-E3C2418EA1E7}"/>
              </a:ext>
            </a:extLst>
          </p:cNvPr>
          <p:cNvPicPr>
            <a:picLocks noChangeAspect="1"/>
          </p:cNvPicPr>
          <p:nvPr/>
        </p:nvPicPr>
        <p:blipFill>
          <a:blip r:embed="rId4"/>
          <a:stretch>
            <a:fillRect/>
          </a:stretch>
        </p:blipFill>
        <p:spPr>
          <a:xfrm>
            <a:off x="6456544" y="5150738"/>
            <a:ext cx="5238590" cy="246185"/>
          </a:xfrm>
          <a:prstGeom prst="rect">
            <a:avLst/>
          </a:prstGeom>
        </p:spPr>
      </p:pic>
    </p:spTree>
    <p:extLst>
      <p:ext uri="{BB962C8B-B14F-4D97-AF65-F5344CB8AC3E}">
        <p14:creationId xmlns:p14="http://schemas.microsoft.com/office/powerpoint/2010/main" val="32548388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E27810-C873-41AA-92CB-2D13321DA078}"/>
              </a:ext>
            </a:extLst>
          </p:cNvPr>
          <p:cNvSpPr>
            <a:spLocks noGrp="1"/>
          </p:cNvSpPr>
          <p:nvPr>
            <p:ph type="title"/>
          </p:nvPr>
        </p:nvSpPr>
        <p:spPr/>
        <p:txBody>
          <a:bodyPr>
            <a:normAutofit fontScale="90000"/>
          </a:bodyPr>
          <a:lstStyle/>
          <a:p>
            <a:r>
              <a:rPr lang="it-IT" dirty="0"/>
              <a:t>PYTHON DICTIONARIES – iterazioni nel </a:t>
            </a:r>
            <a:r>
              <a:rPr lang="it-IT" dirty="0" err="1"/>
              <a:t>dictionary</a:t>
            </a:r>
            <a:r>
              <a:rPr lang="it-IT" dirty="0"/>
              <a:t> innestato</a:t>
            </a:r>
          </a:p>
        </p:txBody>
      </p:sp>
      <p:sp>
        <p:nvSpPr>
          <p:cNvPr id="3" name="Segnaposto contenuto 2">
            <a:extLst>
              <a:ext uri="{FF2B5EF4-FFF2-40B4-BE49-F238E27FC236}">
                <a16:creationId xmlns:a16="http://schemas.microsoft.com/office/drawing/2014/main" id="{F925AC99-F584-497C-9F6B-1105261C7CEF}"/>
              </a:ext>
            </a:extLst>
          </p:cNvPr>
          <p:cNvSpPr>
            <a:spLocks noGrp="1"/>
          </p:cNvSpPr>
          <p:nvPr>
            <p:ph sz="half" idx="2"/>
          </p:nvPr>
        </p:nvSpPr>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CICLO FOR </a:t>
            </a:r>
          </a:p>
          <a:p>
            <a:r>
              <a:rPr lang="it-IT" sz="2000" dirty="0"/>
              <a:t>Usando il </a:t>
            </a:r>
            <a:r>
              <a:rPr lang="it-IT" sz="2000" b="1" dirty="0"/>
              <a:t>ciclo for </a:t>
            </a:r>
            <a:r>
              <a:rPr lang="it-IT" sz="2000" dirty="0"/>
              <a:t>possiamo </a:t>
            </a:r>
            <a:r>
              <a:rPr lang="it-IT" sz="2000" dirty="0" err="1"/>
              <a:t>ciclare</a:t>
            </a:r>
            <a:r>
              <a:rPr lang="it-IT" sz="2000" dirty="0"/>
              <a:t> ciascun elemento di un </a:t>
            </a:r>
            <a:r>
              <a:rPr lang="it-IT" sz="2000" dirty="0" err="1"/>
              <a:t>dictionary</a:t>
            </a:r>
            <a:r>
              <a:rPr lang="it-IT" sz="2000" dirty="0"/>
              <a:t> innestato. </a:t>
            </a:r>
          </a:p>
          <a:p>
            <a:endParaRPr lang="it-IT" sz="2000" dirty="0"/>
          </a:p>
          <a:p>
            <a:r>
              <a:rPr lang="it-IT" sz="2000" b="1" dirty="0"/>
              <a:t>PRIMO LOOP</a:t>
            </a:r>
            <a:r>
              <a:rPr lang="it-IT" sz="2000" dirty="0"/>
              <a:t>: il primo loop ritorna </a:t>
            </a:r>
            <a:r>
              <a:rPr lang="it-IT" sz="2000" b="1" dirty="0"/>
              <a:t>tutte le chiavi del </a:t>
            </a:r>
            <a:r>
              <a:rPr lang="it-IT" sz="2000" b="1" dirty="0" err="1"/>
              <a:t>dictionary</a:t>
            </a:r>
            <a:r>
              <a:rPr lang="it-IT" sz="2000" b="1" dirty="0"/>
              <a:t> innestato</a:t>
            </a:r>
            <a:r>
              <a:rPr lang="it-IT" sz="2000" dirty="0"/>
              <a:t>. Consiste nell’</a:t>
            </a:r>
            <a:r>
              <a:rPr lang="it-IT" sz="2000" b="1" dirty="0" err="1"/>
              <a:t>IDs</a:t>
            </a:r>
            <a:r>
              <a:rPr lang="it-IT" sz="2000" b="1" dirty="0"/>
              <a:t> </a:t>
            </a:r>
            <a:r>
              <a:rPr lang="it-IT" sz="2000" dirty="0"/>
              <a:t>«</a:t>
            </a:r>
            <a:r>
              <a:rPr lang="it-IT" sz="2000" dirty="0" err="1"/>
              <a:t>p_id</a:t>
            </a:r>
            <a:r>
              <a:rPr lang="it-IT" sz="2000" dirty="0"/>
              <a:t>» di ogni persona. </a:t>
            </a:r>
          </a:p>
          <a:p>
            <a:r>
              <a:rPr lang="it-IT" sz="2000" dirty="0"/>
              <a:t>Usiamo questo </a:t>
            </a:r>
            <a:r>
              <a:rPr lang="it-IT" sz="2000" dirty="0" err="1"/>
              <a:t>Ids</a:t>
            </a:r>
            <a:r>
              <a:rPr lang="it-IT" sz="2000" dirty="0"/>
              <a:t> per estrarre le informazioni «</a:t>
            </a:r>
            <a:r>
              <a:rPr lang="it-IT" sz="2000" dirty="0" err="1"/>
              <a:t>p_info</a:t>
            </a:r>
            <a:r>
              <a:rPr lang="it-IT" sz="2000" dirty="0"/>
              <a:t>» di ogni persona. </a:t>
            </a:r>
          </a:p>
          <a:p>
            <a:endParaRPr lang="it-IT" sz="2000" dirty="0"/>
          </a:p>
          <a:p>
            <a:r>
              <a:rPr lang="it-IT" sz="2000" b="1" dirty="0"/>
              <a:t>SECONDO LOOP</a:t>
            </a:r>
            <a:r>
              <a:rPr lang="it-IT" sz="2000" dirty="0"/>
              <a:t>: </a:t>
            </a:r>
            <a:r>
              <a:rPr lang="it-IT" sz="2000" dirty="0" err="1"/>
              <a:t>cicla</a:t>
            </a:r>
            <a:r>
              <a:rPr lang="it-IT" sz="2000" dirty="0"/>
              <a:t> all’interno delle informazioni di ogni persona. Poi ritorna </a:t>
            </a:r>
            <a:r>
              <a:rPr lang="it-IT" sz="2000" b="1" dirty="0"/>
              <a:t>tutte le chiavi </a:t>
            </a:r>
            <a:r>
              <a:rPr lang="it-IT" sz="2000" dirty="0"/>
              <a:t>«name», «age», «sex» dal </a:t>
            </a:r>
            <a:r>
              <a:rPr lang="it-IT" sz="2000" dirty="0" err="1"/>
              <a:t>dictionary</a:t>
            </a:r>
            <a:r>
              <a:rPr lang="it-IT" sz="2000" dirty="0"/>
              <a:t> di ogni persona. </a:t>
            </a:r>
          </a:p>
        </p:txBody>
      </p:sp>
      <p:pic>
        <p:nvPicPr>
          <p:cNvPr id="9" name="Segnaposto contenuto 8">
            <a:extLst>
              <a:ext uri="{FF2B5EF4-FFF2-40B4-BE49-F238E27FC236}">
                <a16:creationId xmlns:a16="http://schemas.microsoft.com/office/drawing/2014/main" id="{D4B48C88-A6DA-F35E-B432-4F2612A88865}"/>
              </a:ext>
            </a:extLst>
          </p:cNvPr>
          <p:cNvPicPr>
            <a:picLocks noGrp="1" noChangeAspect="1"/>
          </p:cNvPicPr>
          <p:nvPr>
            <p:ph sz="quarter" idx="4"/>
          </p:nvPr>
        </p:nvPicPr>
        <p:blipFill>
          <a:blip r:embed="rId2"/>
          <a:stretch>
            <a:fillRect/>
          </a:stretch>
        </p:blipFill>
        <p:spPr>
          <a:xfrm>
            <a:off x="6605086" y="1941347"/>
            <a:ext cx="5087060" cy="1800476"/>
          </a:xfrm>
        </p:spPr>
      </p:pic>
      <p:pic>
        <p:nvPicPr>
          <p:cNvPr id="11" name="Immagine 10">
            <a:extLst>
              <a:ext uri="{FF2B5EF4-FFF2-40B4-BE49-F238E27FC236}">
                <a16:creationId xmlns:a16="http://schemas.microsoft.com/office/drawing/2014/main" id="{9B7C908B-3759-2019-C57D-05C3230287C3}"/>
              </a:ext>
            </a:extLst>
          </p:cNvPr>
          <p:cNvPicPr>
            <a:picLocks noChangeAspect="1"/>
          </p:cNvPicPr>
          <p:nvPr/>
        </p:nvPicPr>
        <p:blipFill>
          <a:blip r:embed="rId3"/>
          <a:stretch>
            <a:fillRect/>
          </a:stretch>
        </p:blipFill>
        <p:spPr>
          <a:xfrm>
            <a:off x="8057666" y="4003292"/>
            <a:ext cx="1686160" cy="1981477"/>
          </a:xfrm>
          <a:prstGeom prst="rect">
            <a:avLst/>
          </a:prstGeom>
        </p:spPr>
      </p:pic>
    </p:spTree>
    <p:extLst>
      <p:ext uri="{BB962C8B-B14F-4D97-AF65-F5344CB8AC3E}">
        <p14:creationId xmlns:p14="http://schemas.microsoft.com/office/powerpoint/2010/main" val="501588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C00679-9F34-4ACF-978C-D733FF0EBE68}"/>
              </a:ext>
            </a:extLst>
          </p:cNvPr>
          <p:cNvSpPr>
            <a:spLocks noGrp="1"/>
          </p:cNvSpPr>
          <p:nvPr>
            <p:ph type="title"/>
          </p:nvPr>
        </p:nvSpPr>
        <p:spPr/>
        <p:txBody>
          <a:bodyPr/>
          <a:lstStyle/>
          <a:p>
            <a:r>
              <a:rPr lang="it-IT" dirty="0"/>
              <a:t>LA SINTASSI </a:t>
            </a:r>
            <a:r>
              <a:rPr lang="it-IT" sz="3200" dirty="0"/>
              <a:t>– L’INDENTAZIONE</a:t>
            </a:r>
          </a:p>
        </p:txBody>
      </p:sp>
      <p:sp>
        <p:nvSpPr>
          <p:cNvPr id="3" name="Segnaposto contenuto 2">
            <a:extLst>
              <a:ext uri="{FF2B5EF4-FFF2-40B4-BE49-F238E27FC236}">
                <a16:creationId xmlns:a16="http://schemas.microsoft.com/office/drawing/2014/main" id="{199527F3-2F9B-4358-87EA-7F34B4F9EA64}"/>
              </a:ext>
            </a:extLst>
          </p:cNvPr>
          <p:cNvSpPr>
            <a:spLocks noGrp="1"/>
          </p:cNvSpPr>
          <p:nvPr>
            <p:ph idx="1"/>
          </p:nvPr>
        </p:nvSpPr>
        <p:spPr/>
        <p:txBody>
          <a:bodyPr>
            <a:normAutofit/>
          </a:bodyPr>
          <a:lstStyle/>
          <a:p>
            <a:pPr marL="0" indent="0">
              <a:buNone/>
            </a:pPr>
            <a:r>
              <a:rPr lang="it-IT" sz="2000" b="1" u="sng" dirty="0"/>
              <a:t>L’INDENTAZIONE IN PYTHON</a:t>
            </a:r>
          </a:p>
          <a:p>
            <a:pPr marL="0" indent="0">
              <a:buNone/>
            </a:pPr>
            <a:r>
              <a:rPr lang="it-IT" sz="1800" dirty="0"/>
              <a:t>L’indentazione è lo spazio che viene lasciato all’inizio di una riga di codice. </a:t>
            </a:r>
            <a:br>
              <a:rPr lang="it-IT" sz="1800" dirty="0"/>
            </a:br>
            <a:r>
              <a:rPr lang="it-IT" sz="1800" dirty="0"/>
              <a:t>Negli altri linguaggi di programmazione, l’indentazione ha l’unico obiettivo di rendere il codice maggiormente leggibile, mentre in Python assume un ruolo molto importante. </a:t>
            </a:r>
          </a:p>
          <a:p>
            <a:pPr marL="0" indent="0">
              <a:buNone/>
            </a:pPr>
            <a:r>
              <a:rPr lang="it-IT" sz="1800" dirty="0"/>
              <a:t>Python </a:t>
            </a:r>
            <a:r>
              <a:rPr lang="it-IT" sz="1800" b="1" dirty="0">
                <a:highlight>
                  <a:srgbClr val="FFFF00"/>
                </a:highlight>
              </a:rPr>
              <a:t>usa</a:t>
            </a:r>
            <a:r>
              <a:rPr lang="it-IT" sz="1800" dirty="0"/>
              <a:t> infatti </a:t>
            </a:r>
            <a:r>
              <a:rPr lang="it-IT" sz="1800" b="1" dirty="0">
                <a:highlight>
                  <a:srgbClr val="FFFF00"/>
                </a:highlight>
              </a:rPr>
              <a:t>l’indentazione per indicare un blocco di codice</a:t>
            </a:r>
            <a:r>
              <a:rPr lang="it-IT" sz="1800" dirty="0"/>
              <a:t>. </a:t>
            </a:r>
          </a:p>
          <a:p>
            <a:endParaRPr lang="it-IT" sz="2000" dirty="0"/>
          </a:p>
          <a:p>
            <a:endParaRPr lang="it-IT" sz="2000" dirty="0"/>
          </a:p>
          <a:p>
            <a:pPr marL="0" indent="0">
              <a:buNone/>
            </a:pPr>
            <a:endParaRPr lang="it-IT" sz="2000" dirty="0"/>
          </a:p>
          <a:p>
            <a:pPr marL="0" indent="0">
              <a:buNone/>
            </a:pPr>
            <a:r>
              <a:rPr lang="it-IT" sz="1800" dirty="0"/>
              <a:t>Se viene tralasciata l’indentazione, Python darà un messaggio di errore di sintassi. </a:t>
            </a:r>
          </a:p>
          <a:p>
            <a:endParaRPr lang="it-IT" sz="2000" dirty="0"/>
          </a:p>
          <a:p>
            <a:endParaRPr lang="it-IT" sz="2000" dirty="0"/>
          </a:p>
          <a:p>
            <a:pPr marL="0" indent="0">
              <a:buNone/>
            </a:pPr>
            <a:r>
              <a:rPr lang="it-IT" sz="1800" dirty="0"/>
              <a:t>La spaziatura dell’indentazione dipende dal programmatore, la più comune è di </a:t>
            </a:r>
            <a:r>
              <a:rPr lang="it-IT" sz="1800" dirty="0">
                <a:highlight>
                  <a:srgbClr val="FFFF00"/>
                </a:highlight>
              </a:rPr>
              <a:t>4 spazi</a:t>
            </a:r>
            <a:r>
              <a:rPr lang="it-IT" sz="1800" dirty="0"/>
              <a:t>, ma l’importante è che sia di almeno uno. L’importante è usare lo stesso numero di spazi in tutto il blocco di codice, altrimenti Python darà un messaggio di errore. </a:t>
            </a:r>
          </a:p>
          <a:p>
            <a:endParaRPr lang="it-IT" sz="2000" dirty="0"/>
          </a:p>
        </p:txBody>
      </p:sp>
      <p:pic>
        <p:nvPicPr>
          <p:cNvPr id="5" name="Immagine 4">
            <a:extLst>
              <a:ext uri="{FF2B5EF4-FFF2-40B4-BE49-F238E27FC236}">
                <a16:creationId xmlns:a16="http://schemas.microsoft.com/office/drawing/2014/main" id="{7FADE22B-72F0-68DA-9E1E-6B2AB646F9A9}"/>
              </a:ext>
            </a:extLst>
          </p:cNvPr>
          <p:cNvPicPr>
            <a:picLocks noChangeAspect="1"/>
          </p:cNvPicPr>
          <p:nvPr/>
        </p:nvPicPr>
        <p:blipFill>
          <a:blip r:embed="rId2"/>
          <a:stretch>
            <a:fillRect/>
          </a:stretch>
        </p:blipFill>
        <p:spPr>
          <a:xfrm>
            <a:off x="4490813" y="2838368"/>
            <a:ext cx="3210373" cy="590632"/>
          </a:xfrm>
          <a:prstGeom prst="rect">
            <a:avLst/>
          </a:prstGeom>
        </p:spPr>
      </p:pic>
      <p:pic>
        <p:nvPicPr>
          <p:cNvPr id="7" name="Immagine 6">
            <a:extLst>
              <a:ext uri="{FF2B5EF4-FFF2-40B4-BE49-F238E27FC236}">
                <a16:creationId xmlns:a16="http://schemas.microsoft.com/office/drawing/2014/main" id="{67883985-DCAB-0701-87D5-A94D555AFE9D}"/>
              </a:ext>
            </a:extLst>
          </p:cNvPr>
          <p:cNvPicPr>
            <a:picLocks noChangeAspect="1"/>
          </p:cNvPicPr>
          <p:nvPr/>
        </p:nvPicPr>
        <p:blipFill>
          <a:blip r:embed="rId3"/>
          <a:stretch>
            <a:fillRect/>
          </a:stretch>
        </p:blipFill>
        <p:spPr>
          <a:xfrm>
            <a:off x="4490813" y="3885703"/>
            <a:ext cx="2943636" cy="571580"/>
          </a:xfrm>
          <a:prstGeom prst="rect">
            <a:avLst/>
          </a:prstGeom>
        </p:spPr>
      </p:pic>
      <p:pic>
        <p:nvPicPr>
          <p:cNvPr id="9" name="Immagine 8">
            <a:extLst>
              <a:ext uri="{FF2B5EF4-FFF2-40B4-BE49-F238E27FC236}">
                <a16:creationId xmlns:a16="http://schemas.microsoft.com/office/drawing/2014/main" id="{99295016-93BD-D3A0-000D-8FA0C146178D}"/>
              </a:ext>
            </a:extLst>
          </p:cNvPr>
          <p:cNvPicPr>
            <a:picLocks noChangeAspect="1"/>
          </p:cNvPicPr>
          <p:nvPr/>
        </p:nvPicPr>
        <p:blipFill>
          <a:blip r:embed="rId4"/>
          <a:stretch>
            <a:fillRect/>
          </a:stretch>
        </p:blipFill>
        <p:spPr>
          <a:xfrm>
            <a:off x="4490813" y="5591912"/>
            <a:ext cx="4658375" cy="952633"/>
          </a:xfrm>
          <a:prstGeom prst="rect">
            <a:avLst/>
          </a:prstGeom>
        </p:spPr>
      </p:pic>
    </p:spTree>
    <p:extLst>
      <p:ext uri="{BB962C8B-B14F-4D97-AF65-F5344CB8AC3E}">
        <p14:creationId xmlns:p14="http://schemas.microsoft.com/office/powerpoint/2010/main" val="17949887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839210-8723-4CD8-B41E-3045B29F319F}"/>
              </a:ext>
            </a:extLst>
          </p:cNvPr>
          <p:cNvSpPr>
            <a:spLocks noGrp="1"/>
          </p:cNvSpPr>
          <p:nvPr>
            <p:ph type="title"/>
          </p:nvPr>
        </p:nvSpPr>
        <p:spPr/>
        <p:txBody>
          <a:bodyPr/>
          <a:lstStyle/>
          <a:p>
            <a:r>
              <a:rPr lang="it-IT"/>
              <a:t>PYTHON DICTIONARIES – Metodi </a:t>
            </a:r>
            <a:endParaRPr lang="it-IT" dirty="0"/>
          </a:p>
        </p:txBody>
      </p:sp>
      <p:graphicFrame>
        <p:nvGraphicFramePr>
          <p:cNvPr id="6" name="Tabella 6">
            <a:extLst>
              <a:ext uri="{FF2B5EF4-FFF2-40B4-BE49-F238E27FC236}">
                <a16:creationId xmlns:a16="http://schemas.microsoft.com/office/drawing/2014/main" id="{4DA3933B-C168-5F37-5AAA-4F09E98E6099}"/>
              </a:ext>
            </a:extLst>
          </p:cNvPr>
          <p:cNvGraphicFramePr>
            <a:graphicFrameLocks noGrp="1"/>
          </p:cNvGraphicFramePr>
          <p:nvPr>
            <p:ph idx="1"/>
          </p:nvPr>
        </p:nvGraphicFramePr>
        <p:xfrm>
          <a:off x="1792355" y="1548177"/>
          <a:ext cx="8621957" cy="4544303"/>
        </p:xfrm>
        <a:graphic>
          <a:graphicData uri="http://schemas.openxmlformats.org/drawingml/2006/table">
            <a:tbl>
              <a:tblPr firstRow="1" bandRow="1">
                <a:tableStyleId>{5C22544A-7EE6-4342-B048-85BDC9FD1C3A}</a:tableStyleId>
              </a:tblPr>
              <a:tblGrid>
                <a:gridCol w="2260575">
                  <a:extLst>
                    <a:ext uri="{9D8B030D-6E8A-4147-A177-3AD203B41FA5}">
                      <a16:colId xmlns:a16="http://schemas.microsoft.com/office/drawing/2014/main" val="3018294681"/>
                    </a:ext>
                  </a:extLst>
                </a:gridCol>
                <a:gridCol w="6361382">
                  <a:extLst>
                    <a:ext uri="{9D8B030D-6E8A-4147-A177-3AD203B41FA5}">
                      <a16:colId xmlns:a16="http://schemas.microsoft.com/office/drawing/2014/main" val="3460290887"/>
                    </a:ext>
                  </a:extLst>
                </a:gridCol>
              </a:tblGrid>
              <a:tr h="366013">
                <a:tc>
                  <a:txBody>
                    <a:bodyPr/>
                    <a:lstStyle/>
                    <a:p>
                      <a:r>
                        <a:rPr lang="it-IT" dirty="0"/>
                        <a:t>METODI </a:t>
                      </a:r>
                    </a:p>
                  </a:txBody>
                  <a:tcPr/>
                </a:tc>
                <a:tc>
                  <a:txBody>
                    <a:bodyPr/>
                    <a:lstStyle/>
                    <a:p>
                      <a:r>
                        <a:rPr lang="it-IT" dirty="0"/>
                        <a:t>DESCRIZIONE</a:t>
                      </a:r>
                    </a:p>
                  </a:txBody>
                  <a:tcPr/>
                </a:tc>
                <a:extLst>
                  <a:ext uri="{0D108BD9-81ED-4DB2-BD59-A6C34878D82A}">
                    <a16:rowId xmlns:a16="http://schemas.microsoft.com/office/drawing/2014/main" val="4007319810"/>
                  </a:ext>
                </a:extLst>
              </a:tr>
              <a:tr h="366013">
                <a:tc>
                  <a:txBody>
                    <a:bodyPr/>
                    <a:lstStyle/>
                    <a:p>
                      <a:r>
                        <a:rPr lang="it-IT" sz="1400" b="1" dirty="0"/>
                        <a:t>clear()</a:t>
                      </a:r>
                    </a:p>
                  </a:txBody>
                  <a:tcPr/>
                </a:tc>
                <a:tc>
                  <a:txBody>
                    <a:bodyPr/>
                    <a:lstStyle/>
                    <a:p>
                      <a:r>
                        <a:rPr lang="it-IT" sz="1400" dirty="0"/>
                        <a:t>Rimuove tutti gli elementi da un </a:t>
                      </a:r>
                      <a:r>
                        <a:rPr lang="it-IT" sz="1400" dirty="0" err="1"/>
                        <a:t>dictionary</a:t>
                      </a:r>
                      <a:endParaRPr lang="it-IT" sz="1400" dirty="0"/>
                    </a:p>
                  </a:txBody>
                  <a:tcPr/>
                </a:tc>
                <a:extLst>
                  <a:ext uri="{0D108BD9-81ED-4DB2-BD59-A6C34878D82A}">
                    <a16:rowId xmlns:a16="http://schemas.microsoft.com/office/drawing/2014/main" val="510675709"/>
                  </a:ext>
                </a:extLst>
              </a:tr>
              <a:tr h="366013">
                <a:tc>
                  <a:txBody>
                    <a:bodyPr/>
                    <a:lstStyle/>
                    <a:p>
                      <a:r>
                        <a:rPr lang="it-IT" sz="1400" b="1" dirty="0"/>
                        <a:t>copy()</a:t>
                      </a:r>
                    </a:p>
                  </a:txBody>
                  <a:tcPr/>
                </a:tc>
                <a:tc>
                  <a:txBody>
                    <a:bodyPr/>
                    <a:lstStyle/>
                    <a:p>
                      <a:r>
                        <a:rPr lang="it-IT" sz="1400" dirty="0"/>
                        <a:t>Ritorna una copia di un </a:t>
                      </a:r>
                      <a:r>
                        <a:rPr lang="it-IT" sz="1400" dirty="0" err="1"/>
                        <a:t>dictionary</a:t>
                      </a:r>
                      <a:endParaRPr lang="it-IT" sz="1400" dirty="0"/>
                    </a:p>
                  </a:txBody>
                  <a:tcPr/>
                </a:tc>
                <a:extLst>
                  <a:ext uri="{0D108BD9-81ED-4DB2-BD59-A6C34878D82A}">
                    <a16:rowId xmlns:a16="http://schemas.microsoft.com/office/drawing/2014/main" val="4284730783"/>
                  </a:ext>
                </a:extLst>
              </a:tr>
              <a:tr h="366013">
                <a:tc>
                  <a:txBody>
                    <a:bodyPr/>
                    <a:lstStyle/>
                    <a:p>
                      <a:r>
                        <a:rPr lang="it-IT" sz="1400" b="1" dirty="0" err="1"/>
                        <a:t>fromkeys</a:t>
                      </a:r>
                      <a:r>
                        <a:rPr lang="it-IT" sz="1400" b="1" dirty="0"/>
                        <a:t>()</a:t>
                      </a:r>
                    </a:p>
                  </a:txBody>
                  <a:tcPr/>
                </a:tc>
                <a:tc>
                  <a:txBody>
                    <a:bodyPr/>
                    <a:lstStyle/>
                    <a:p>
                      <a:r>
                        <a:rPr lang="it-IT" sz="1400" dirty="0"/>
                        <a:t>Ritorna un </a:t>
                      </a:r>
                      <a:r>
                        <a:rPr lang="it-IT" sz="1400" dirty="0" err="1"/>
                        <a:t>dictionary</a:t>
                      </a:r>
                      <a:r>
                        <a:rPr lang="it-IT" sz="1400" dirty="0"/>
                        <a:t> con le chiavi e i valori specificati</a:t>
                      </a:r>
                    </a:p>
                  </a:txBody>
                  <a:tcPr/>
                </a:tc>
                <a:extLst>
                  <a:ext uri="{0D108BD9-81ED-4DB2-BD59-A6C34878D82A}">
                    <a16:rowId xmlns:a16="http://schemas.microsoft.com/office/drawing/2014/main" val="2208469106"/>
                  </a:ext>
                </a:extLst>
              </a:tr>
              <a:tr h="366013">
                <a:tc>
                  <a:txBody>
                    <a:bodyPr/>
                    <a:lstStyle/>
                    <a:p>
                      <a:r>
                        <a:rPr lang="it-IT" sz="1400" b="1" dirty="0" err="1"/>
                        <a:t>get</a:t>
                      </a:r>
                      <a:r>
                        <a:rPr lang="it-IT" sz="1400" b="1" dirty="0"/>
                        <a:t>()</a:t>
                      </a:r>
                    </a:p>
                  </a:txBody>
                  <a:tcPr/>
                </a:tc>
                <a:tc>
                  <a:txBody>
                    <a:bodyPr/>
                    <a:lstStyle/>
                    <a:p>
                      <a:r>
                        <a:rPr lang="it-IT" sz="1400" dirty="0"/>
                        <a:t>Ritorna il valore della chiave specificata</a:t>
                      </a:r>
                    </a:p>
                  </a:txBody>
                  <a:tcPr/>
                </a:tc>
                <a:extLst>
                  <a:ext uri="{0D108BD9-81ED-4DB2-BD59-A6C34878D82A}">
                    <a16:rowId xmlns:a16="http://schemas.microsoft.com/office/drawing/2014/main" val="2746618899"/>
                  </a:ext>
                </a:extLst>
              </a:tr>
              <a:tr h="366013">
                <a:tc>
                  <a:txBody>
                    <a:bodyPr/>
                    <a:lstStyle/>
                    <a:p>
                      <a:r>
                        <a:rPr lang="it-IT" sz="1400" b="1" dirty="0"/>
                        <a:t>items()</a:t>
                      </a:r>
                    </a:p>
                  </a:txBody>
                  <a:tcPr/>
                </a:tc>
                <a:tc>
                  <a:txBody>
                    <a:bodyPr/>
                    <a:lstStyle/>
                    <a:p>
                      <a:r>
                        <a:rPr lang="it-IT" sz="1400" dirty="0"/>
                        <a:t>Ritorna una lista contenente una </a:t>
                      </a:r>
                      <a:r>
                        <a:rPr lang="it-IT" sz="1400" dirty="0" err="1"/>
                        <a:t>tuple</a:t>
                      </a:r>
                      <a:r>
                        <a:rPr lang="it-IT" sz="1400" dirty="0"/>
                        <a:t> per ogni coppia </a:t>
                      </a:r>
                      <a:r>
                        <a:rPr lang="it-IT" sz="1400" dirty="0" err="1"/>
                        <a:t>chiave:valore</a:t>
                      </a:r>
                      <a:endParaRPr lang="it-IT" sz="1400" dirty="0"/>
                    </a:p>
                  </a:txBody>
                  <a:tcPr/>
                </a:tc>
                <a:extLst>
                  <a:ext uri="{0D108BD9-81ED-4DB2-BD59-A6C34878D82A}">
                    <a16:rowId xmlns:a16="http://schemas.microsoft.com/office/drawing/2014/main" val="1376974169"/>
                  </a:ext>
                </a:extLst>
              </a:tr>
              <a:tr h="366013">
                <a:tc>
                  <a:txBody>
                    <a:bodyPr/>
                    <a:lstStyle/>
                    <a:p>
                      <a:r>
                        <a:rPr lang="it-IT" sz="1400" b="1" dirty="0"/>
                        <a:t>keys()</a:t>
                      </a:r>
                    </a:p>
                  </a:txBody>
                  <a:tcPr/>
                </a:tc>
                <a:tc>
                  <a:txBody>
                    <a:bodyPr/>
                    <a:lstStyle/>
                    <a:p>
                      <a:r>
                        <a:rPr lang="it-IT" sz="1400" dirty="0"/>
                        <a:t>Ritorna una lista contenente le chiavi del </a:t>
                      </a:r>
                      <a:r>
                        <a:rPr lang="it-IT" sz="1400" dirty="0" err="1"/>
                        <a:t>dictionary</a:t>
                      </a:r>
                      <a:endParaRPr lang="it-IT" sz="1400" dirty="0"/>
                    </a:p>
                  </a:txBody>
                  <a:tcPr/>
                </a:tc>
                <a:extLst>
                  <a:ext uri="{0D108BD9-81ED-4DB2-BD59-A6C34878D82A}">
                    <a16:rowId xmlns:a16="http://schemas.microsoft.com/office/drawing/2014/main" val="2646994855"/>
                  </a:ext>
                </a:extLst>
              </a:tr>
              <a:tr h="366013">
                <a:tc>
                  <a:txBody>
                    <a:bodyPr/>
                    <a:lstStyle/>
                    <a:p>
                      <a:r>
                        <a:rPr lang="it-IT" sz="1400" b="1" dirty="0"/>
                        <a:t>pop()</a:t>
                      </a:r>
                    </a:p>
                  </a:txBody>
                  <a:tcPr/>
                </a:tc>
                <a:tc>
                  <a:txBody>
                    <a:bodyPr/>
                    <a:lstStyle/>
                    <a:p>
                      <a:r>
                        <a:rPr lang="it-IT" sz="1400" dirty="0"/>
                        <a:t>Rimuove l’elemento con la chiave specificata</a:t>
                      </a:r>
                    </a:p>
                  </a:txBody>
                  <a:tcPr/>
                </a:tc>
                <a:extLst>
                  <a:ext uri="{0D108BD9-81ED-4DB2-BD59-A6C34878D82A}">
                    <a16:rowId xmlns:a16="http://schemas.microsoft.com/office/drawing/2014/main" val="2335387342"/>
                  </a:ext>
                </a:extLst>
              </a:tr>
              <a:tr h="366013">
                <a:tc>
                  <a:txBody>
                    <a:bodyPr/>
                    <a:lstStyle/>
                    <a:p>
                      <a:r>
                        <a:rPr lang="it-IT" sz="1400" b="1" dirty="0" err="1"/>
                        <a:t>popitem</a:t>
                      </a:r>
                      <a:r>
                        <a:rPr lang="it-IT" sz="1400" b="1" dirty="0"/>
                        <a:t>()</a:t>
                      </a:r>
                    </a:p>
                  </a:txBody>
                  <a:tcPr/>
                </a:tc>
                <a:tc>
                  <a:txBody>
                    <a:bodyPr/>
                    <a:lstStyle/>
                    <a:p>
                      <a:r>
                        <a:rPr lang="it-IT" sz="1400" dirty="0"/>
                        <a:t>Rimuove l’ultimo elemento (coppia </a:t>
                      </a:r>
                      <a:r>
                        <a:rPr lang="it-IT" sz="1400" dirty="0" err="1"/>
                        <a:t>chiave:valore</a:t>
                      </a:r>
                      <a:r>
                        <a:rPr lang="it-IT" sz="1400" dirty="0"/>
                        <a:t>) inserito</a:t>
                      </a:r>
                    </a:p>
                  </a:txBody>
                  <a:tcPr/>
                </a:tc>
                <a:extLst>
                  <a:ext uri="{0D108BD9-81ED-4DB2-BD59-A6C34878D82A}">
                    <a16:rowId xmlns:a16="http://schemas.microsoft.com/office/drawing/2014/main" val="1982612000"/>
                  </a:ext>
                </a:extLst>
              </a:tr>
              <a:tr h="366013">
                <a:tc>
                  <a:txBody>
                    <a:bodyPr/>
                    <a:lstStyle/>
                    <a:p>
                      <a:r>
                        <a:rPr lang="it-IT" sz="1400" b="1" dirty="0" err="1"/>
                        <a:t>Setdefault</a:t>
                      </a:r>
                      <a:r>
                        <a:rPr lang="it-IT" sz="1400" b="1" dirty="0"/>
                        <a:t>()</a:t>
                      </a:r>
                    </a:p>
                  </a:txBody>
                  <a:tcPr/>
                </a:tc>
                <a:tc>
                  <a:txBody>
                    <a:bodyPr/>
                    <a:lstStyle/>
                    <a:p>
                      <a:r>
                        <a:rPr lang="it-IT" sz="1400" dirty="0"/>
                        <a:t>Ritorna il valore di una chiave specificata. Se la chiave non esiste: inserisce la chiave con il valore specificato. </a:t>
                      </a:r>
                    </a:p>
                  </a:txBody>
                  <a:tcPr/>
                </a:tc>
                <a:extLst>
                  <a:ext uri="{0D108BD9-81ED-4DB2-BD59-A6C34878D82A}">
                    <a16:rowId xmlns:a16="http://schemas.microsoft.com/office/drawing/2014/main" val="710282744"/>
                  </a:ext>
                </a:extLst>
              </a:tr>
              <a:tr h="366013">
                <a:tc>
                  <a:txBody>
                    <a:bodyPr/>
                    <a:lstStyle/>
                    <a:p>
                      <a:r>
                        <a:rPr lang="it-IT" sz="1400" b="1" dirty="0"/>
                        <a:t>update()</a:t>
                      </a:r>
                    </a:p>
                  </a:txBody>
                  <a:tcPr/>
                </a:tc>
                <a:tc>
                  <a:txBody>
                    <a:bodyPr/>
                    <a:lstStyle/>
                    <a:p>
                      <a:r>
                        <a:rPr lang="it-IT" sz="1400" dirty="0"/>
                        <a:t>Aggiorna il </a:t>
                      </a:r>
                      <a:r>
                        <a:rPr lang="it-IT" sz="1400" dirty="0" err="1"/>
                        <a:t>dictionary</a:t>
                      </a:r>
                      <a:r>
                        <a:rPr lang="it-IT" sz="1400" dirty="0"/>
                        <a:t> con le coppie </a:t>
                      </a:r>
                      <a:r>
                        <a:rPr lang="it-IT" sz="1400" dirty="0" err="1"/>
                        <a:t>chiave:valore</a:t>
                      </a:r>
                      <a:r>
                        <a:rPr lang="it-IT" sz="1400" dirty="0"/>
                        <a:t> specificate</a:t>
                      </a:r>
                    </a:p>
                  </a:txBody>
                  <a:tcPr/>
                </a:tc>
                <a:extLst>
                  <a:ext uri="{0D108BD9-81ED-4DB2-BD59-A6C34878D82A}">
                    <a16:rowId xmlns:a16="http://schemas.microsoft.com/office/drawing/2014/main" val="309536715"/>
                  </a:ext>
                </a:extLst>
              </a:tr>
              <a:tr h="366013">
                <a:tc>
                  <a:txBody>
                    <a:bodyPr/>
                    <a:lstStyle/>
                    <a:p>
                      <a:r>
                        <a:rPr lang="it-IT" sz="1400" b="1" dirty="0" err="1"/>
                        <a:t>values</a:t>
                      </a:r>
                      <a:r>
                        <a:rPr lang="it-IT" sz="1400" b="1" dirty="0"/>
                        <a:t>()</a:t>
                      </a:r>
                    </a:p>
                  </a:txBody>
                  <a:tcPr/>
                </a:tc>
                <a:tc>
                  <a:txBody>
                    <a:bodyPr/>
                    <a:lstStyle/>
                    <a:p>
                      <a:r>
                        <a:rPr lang="it-IT" sz="1400" dirty="0"/>
                        <a:t>Ritorna una lista di tutti i valori del </a:t>
                      </a:r>
                      <a:r>
                        <a:rPr lang="it-IT" sz="1400" dirty="0" err="1"/>
                        <a:t>dictionary</a:t>
                      </a:r>
                      <a:endParaRPr lang="it-IT" sz="1400" dirty="0"/>
                    </a:p>
                  </a:txBody>
                  <a:tcPr/>
                </a:tc>
                <a:extLst>
                  <a:ext uri="{0D108BD9-81ED-4DB2-BD59-A6C34878D82A}">
                    <a16:rowId xmlns:a16="http://schemas.microsoft.com/office/drawing/2014/main" val="4277693613"/>
                  </a:ext>
                </a:extLst>
              </a:tr>
            </a:tbl>
          </a:graphicData>
        </a:graphic>
      </p:graphicFrame>
    </p:spTree>
    <p:extLst>
      <p:ext uri="{BB962C8B-B14F-4D97-AF65-F5344CB8AC3E}">
        <p14:creationId xmlns:p14="http://schemas.microsoft.com/office/powerpoint/2010/main" val="10392832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8F43A6-8D75-C335-4EA5-92C0CA90C390}"/>
              </a:ext>
            </a:extLst>
          </p:cNvPr>
          <p:cNvSpPr>
            <a:spLocks noGrp="1"/>
          </p:cNvSpPr>
          <p:nvPr>
            <p:ph type="title"/>
          </p:nvPr>
        </p:nvSpPr>
        <p:spPr/>
        <p:txBody>
          <a:bodyPr/>
          <a:lstStyle/>
          <a:p>
            <a:r>
              <a:rPr lang="it-IT" dirty="0"/>
              <a:t>Dictionary </a:t>
            </a:r>
            <a:r>
              <a:rPr lang="it-IT" dirty="0" err="1"/>
              <a:t>Comprehension</a:t>
            </a:r>
            <a:r>
              <a:rPr lang="it-IT" dirty="0"/>
              <a:t> - esempio</a:t>
            </a:r>
          </a:p>
        </p:txBody>
      </p:sp>
      <p:sp>
        <p:nvSpPr>
          <p:cNvPr id="4" name="Rectangle 1">
            <a:extLst>
              <a:ext uri="{FF2B5EF4-FFF2-40B4-BE49-F238E27FC236}">
                <a16:creationId xmlns:a16="http://schemas.microsoft.com/office/drawing/2014/main" id="{2420D1FA-8E1D-0BBA-884E-EE6350AB87E9}"/>
              </a:ext>
            </a:extLst>
          </p:cNvPr>
          <p:cNvSpPr>
            <a:spLocks noGrp="1" noChangeArrowheads="1"/>
          </p:cNvSpPr>
          <p:nvPr>
            <p:ph idx="1"/>
          </p:nvPr>
        </p:nvSpPr>
        <p:spPr bwMode="auto">
          <a:xfrm>
            <a:off x="328612" y="1920593"/>
            <a:ext cx="6072303" cy="403187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dict1 = </a:t>
            </a:r>
            <a:r>
              <a:rPr kumimoji="0" lang="it-IT" altLang="it-IT" sz="3200" b="0" i="0" u="none" strike="noStrike" cap="none" normalizeH="0" baseline="0" dirty="0" err="1">
                <a:ln>
                  <a:noFill/>
                </a:ln>
                <a:solidFill>
                  <a:srgbClr val="8888C6"/>
                </a:solidFill>
                <a:effectLst/>
                <a:latin typeface="JetBrains Mono"/>
              </a:rPr>
              <a:t>dict</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AA4926"/>
                </a:solidFill>
                <a:effectLst/>
                <a:latin typeface="JetBrains Mono"/>
              </a:rPr>
              <a:t>a</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1</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A4926"/>
                </a:solidFill>
                <a:effectLst/>
                <a:latin typeface="JetBrains Mono"/>
              </a:rPr>
              <a:t>b</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2</a:t>
            </a:r>
            <a:r>
              <a:rPr kumimoji="0" lang="it-IT" altLang="it-IT" sz="3200" b="0" i="0" u="none" strike="noStrike" cap="none" normalizeH="0" baseline="0" dirty="0">
                <a:ln>
                  <a:noFill/>
                </a:ln>
                <a:solidFill>
                  <a:srgbClr val="A9B7C6"/>
                </a:solidFill>
                <a:effectLst/>
                <a:latin typeface="JetBrains Mono"/>
              </a:rPr>
              <a:t>)</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 con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dict1.items():</a:t>
            </a:r>
            <a:br>
              <a:rPr kumimoji="0" lang="it-IT" altLang="it-IT" sz="3200" b="0" i="0" u="none" strike="noStrike" cap="none" normalizeH="0" baseline="0" dirty="0">
                <a:ln>
                  <a:noFill/>
                </a:ln>
                <a:solidFill>
                  <a:srgbClr val="A9B7C6"/>
                </a:solidFill>
                <a:effectLst/>
                <a:latin typeface="JetBrains Mono"/>
              </a:rPr>
            </a:br>
            <a:r>
              <a:rPr kumimoji="0" lang="it-IT" altLang="it-IT" sz="3200" b="0" i="0" u="none" strike="noStrike" cap="none" normalizeH="0" baseline="0" dirty="0">
                <a:ln>
                  <a:noFill/>
                </a:ln>
                <a:solidFill>
                  <a:srgbClr val="A9B7C6"/>
                </a:solidFill>
                <a:effectLst/>
                <a:latin typeface="JetBrains Mono"/>
              </a:rPr>
              <a:t>    </a:t>
            </a:r>
            <a:r>
              <a:rPr kumimoji="0" lang="it-IT" altLang="it-IT" sz="3200" b="0" i="0" u="none" strike="noStrike" cap="none" normalizeH="0" baseline="0" dirty="0" err="1">
                <a:ln>
                  <a:noFill/>
                </a:ln>
                <a:solidFill>
                  <a:srgbClr val="8888C6"/>
                </a:solidFill>
                <a:effectLst/>
                <a:latin typeface="JetBrains Mono"/>
              </a:rPr>
              <a:t>print</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6A8759"/>
                </a:solidFill>
                <a:effectLst/>
                <a:latin typeface="JetBrains Mono"/>
              </a:rPr>
              <a:t>':'</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3200" dirty="0">
                <a:solidFill>
                  <a:srgbClr val="A9B7C6"/>
                </a:solidFill>
                <a:latin typeface="JetBrains Mono"/>
              </a:rPr>
              <a:t>#con </a:t>
            </a:r>
            <a:r>
              <a:rPr lang="it-IT" altLang="it-IT" sz="3200" dirty="0" err="1">
                <a:solidFill>
                  <a:srgbClr val="A9B7C6"/>
                </a:solidFill>
                <a:latin typeface="JetBrains Mono"/>
              </a:rPr>
              <a:t>comprehension</a:t>
            </a:r>
            <a:endParaRPr lang="it-IT" altLang="it-IT" sz="320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dict2 = {k</a:t>
            </a:r>
            <a:r>
              <a:rPr kumimoji="0" lang="it-IT" altLang="it-IT" sz="3200" b="0" i="0" u="none" strike="noStrike" cap="none" normalizeH="0" baseline="0" dirty="0">
                <a:ln>
                  <a:noFill/>
                </a:ln>
                <a:solidFill>
                  <a:srgbClr val="A9B7C6"/>
                </a:solidFill>
                <a:effectLst/>
                <a:highlight>
                  <a:srgbClr val="00FF00"/>
                </a:highlight>
                <a:latin typeface="JetBrains Mono"/>
              </a:rPr>
              <a:t>:</a:t>
            </a:r>
            <a:r>
              <a:rPr kumimoji="0" lang="it-IT" altLang="it-IT" sz="3200" b="0" i="0" u="none" strike="noStrike" cap="none" normalizeH="0" baseline="0" dirty="0">
                <a:ln>
                  <a:noFill/>
                </a:ln>
                <a:solidFill>
                  <a:srgbClr val="A9B7C6"/>
                </a:solidFill>
                <a:effectLst/>
                <a:latin typeface="JetBrains Mono"/>
              </a:rPr>
              <a:t> v </a:t>
            </a: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a:t>
            </a:r>
            <a:r>
              <a:rPr kumimoji="0" lang="it-IT" altLang="it-IT" sz="3200" b="0" i="0" u="none" strike="noStrike" cap="none" normalizeH="0" baseline="0" dirty="0">
                <a:ln>
                  <a:noFill/>
                </a:ln>
                <a:solidFill>
                  <a:srgbClr val="A9B7C6"/>
                </a:solidFill>
                <a:effectLst/>
                <a:highlight>
                  <a:srgbClr val="00FF00"/>
                </a:highlight>
                <a:latin typeface="JetBrains Mono"/>
              </a:rPr>
              <a:t>.items()</a:t>
            </a:r>
            <a:r>
              <a:rPr kumimoji="0" lang="it-IT" altLang="it-IT" sz="3200" b="0" i="0" u="none" strike="noStrike" cap="none" normalizeH="0" baseline="0" dirty="0">
                <a:ln>
                  <a:noFill/>
                </a:ln>
                <a:solidFill>
                  <a:srgbClr val="A9B7C6"/>
                </a:solidFill>
                <a:effectLst/>
                <a:latin typeface="JetBrains Mono"/>
              </a:rPr>
              <a:t>}</a:t>
            </a:r>
            <a:endParaRPr kumimoji="0" lang="it-IT" altLang="it-IT"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19373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22D43-6927-4512-9964-67E9DCC9DDB0}"/>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PYTHON – </a:t>
            </a:r>
            <a:r>
              <a:rPr lang="en-US" sz="6000" b="1" dirty="0">
                <a:solidFill>
                  <a:srgbClr val="FFFFFF"/>
                </a:solidFill>
              </a:rPr>
              <a:t>CONDIZIONI E IF STATEMENT</a:t>
            </a:r>
          </a:p>
        </p:txBody>
      </p:sp>
      <p:sp>
        <p:nvSpPr>
          <p:cNvPr id="3" name="Segnaposto contenuto 2">
            <a:extLst>
              <a:ext uri="{FF2B5EF4-FFF2-40B4-BE49-F238E27FC236}">
                <a16:creationId xmlns:a16="http://schemas.microsoft.com/office/drawing/2014/main" id="{C27FD312-8092-4689-9C60-F1BC53464526}"/>
              </a:ext>
            </a:extLst>
          </p:cNvPr>
          <p:cNvSpPr>
            <a:spLocks noGrp="1"/>
          </p:cNvSpPr>
          <p:nvPr>
            <p:ph sz="half" idx="2"/>
          </p:nvPr>
        </p:nvSpPr>
        <p:spPr>
          <a:xfrm>
            <a:off x="5288349" y="639764"/>
            <a:ext cx="6142032" cy="5492749"/>
          </a:xfrm>
        </p:spPr>
        <p:txBody>
          <a:bodyPr vert="horz" lIns="91440" tIns="45720" rIns="91440" bIns="45720" rtlCol="0" anchor="t">
            <a:normAutofit/>
          </a:bodyPr>
          <a:lstStyle/>
          <a:p>
            <a:pPr marL="0" indent="0">
              <a:lnSpc>
                <a:spcPct val="85000"/>
              </a:lnSpc>
              <a:spcAft>
                <a:spcPts val="600"/>
              </a:spcAft>
            </a:pPr>
            <a:endParaRPr lang="en-US" u="sng" dirty="0"/>
          </a:p>
          <a:p>
            <a:pPr marL="0" indent="0">
              <a:lnSpc>
                <a:spcPct val="85000"/>
              </a:lnSpc>
              <a:spcAft>
                <a:spcPts val="600"/>
              </a:spcAft>
              <a:buNone/>
            </a:pPr>
            <a:endParaRPr lang="en-US" u="sng" dirty="0"/>
          </a:p>
          <a:p>
            <a:pPr marL="0" indent="0" algn="ctr">
              <a:lnSpc>
                <a:spcPct val="85000"/>
              </a:lnSpc>
              <a:spcAft>
                <a:spcPts val="600"/>
              </a:spcAft>
            </a:pPr>
            <a:r>
              <a:rPr lang="en-US" sz="1800" b="1" dirty="0"/>
              <a:t>Python </a:t>
            </a:r>
            <a:r>
              <a:rPr lang="en-US" sz="1800" b="1" dirty="0" err="1"/>
              <a:t>supporta</a:t>
            </a:r>
            <a:r>
              <a:rPr lang="en-US" sz="1800" b="1" dirty="0"/>
              <a:t> le </a:t>
            </a:r>
            <a:r>
              <a:rPr lang="en-US" sz="1800" b="1" dirty="0" err="1"/>
              <a:t>solite</a:t>
            </a:r>
            <a:r>
              <a:rPr lang="en-US" sz="1800" b="1" dirty="0"/>
              <a:t> </a:t>
            </a:r>
            <a:r>
              <a:rPr lang="en-US" sz="1800" b="1" dirty="0" err="1"/>
              <a:t>condizioni</a:t>
            </a:r>
            <a:r>
              <a:rPr lang="en-US" sz="1800" b="1" dirty="0"/>
              <a:t> </a:t>
            </a:r>
            <a:r>
              <a:rPr lang="en-US" sz="1800" b="1" dirty="0" err="1"/>
              <a:t>logiche</a:t>
            </a:r>
            <a:r>
              <a:rPr lang="en-US" sz="1800" b="1" dirty="0"/>
              <a:t> </a:t>
            </a:r>
            <a:r>
              <a:rPr lang="en-US" sz="1800" b="1" dirty="0" err="1"/>
              <a:t>matematiche</a:t>
            </a:r>
            <a:r>
              <a:rPr lang="en-US" sz="1800" b="1" dirty="0"/>
              <a:t>: </a:t>
            </a:r>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buNone/>
            </a:pPr>
            <a:endParaRPr lang="en-US" sz="1800" dirty="0"/>
          </a:p>
          <a:p>
            <a:pPr marL="0" indent="0">
              <a:lnSpc>
                <a:spcPct val="85000"/>
              </a:lnSpc>
              <a:spcAft>
                <a:spcPts val="600"/>
              </a:spcAft>
              <a:buNone/>
            </a:pPr>
            <a:endParaRPr lang="en-US" sz="1800" dirty="0"/>
          </a:p>
          <a:p>
            <a:pPr marL="0" indent="0" algn="ctr">
              <a:lnSpc>
                <a:spcPct val="85000"/>
              </a:lnSpc>
              <a:spcAft>
                <a:spcPts val="600"/>
              </a:spcAft>
              <a:buNone/>
            </a:pPr>
            <a:r>
              <a:rPr lang="en-US" sz="1800" dirty="0" err="1"/>
              <a:t>Queste</a:t>
            </a:r>
            <a:r>
              <a:rPr lang="en-US" sz="1800" dirty="0"/>
              <a:t> </a:t>
            </a:r>
            <a:r>
              <a:rPr lang="en-US" sz="1800" dirty="0" err="1"/>
              <a:t>condizioni</a:t>
            </a:r>
            <a:r>
              <a:rPr lang="en-US" sz="1800" dirty="0"/>
              <a:t> </a:t>
            </a:r>
            <a:r>
              <a:rPr lang="en-US" sz="1800" dirty="0" err="1"/>
              <a:t>possono</a:t>
            </a:r>
            <a:r>
              <a:rPr lang="en-US" sz="1800" dirty="0"/>
              <a:t> </a:t>
            </a:r>
            <a:r>
              <a:rPr lang="en-US" sz="1800" dirty="0" err="1"/>
              <a:t>essere</a:t>
            </a:r>
            <a:r>
              <a:rPr lang="en-US" sz="1800" dirty="0"/>
              <a:t> </a:t>
            </a:r>
            <a:r>
              <a:rPr lang="en-US" sz="1800" dirty="0" err="1"/>
              <a:t>usate</a:t>
            </a:r>
            <a:r>
              <a:rPr lang="en-US" sz="1800" dirty="0"/>
              <a:t> in </a:t>
            </a:r>
            <a:r>
              <a:rPr lang="en-US" sz="1800" dirty="0" err="1"/>
              <a:t>molti</a:t>
            </a:r>
            <a:r>
              <a:rPr lang="en-US" sz="1800" dirty="0"/>
              <a:t> </a:t>
            </a:r>
            <a:r>
              <a:rPr lang="en-US" sz="1800" dirty="0" err="1"/>
              <a:t>modi</a:t>
            </a:r>
            <a:r>
              <a:rPr lang="en-US" sz="1800" dirty="0"/>
              <a:t>, </a:t>
            </a:r>
            <a:r>
              <a:rPr lang="en-US" sz="1800" dirty="0" err="1"/>
              <a:t>più</a:t>
            </a:r>
            <a:r>
              <a:rPr lang="en-US" sz="1800" dirty="0"/>
              <a:t> </a:t>
            </a:r>
            <a:r>
              <a:rPr lang="en-US" sz="1800" dirty="0" err="1"/>
              <a:t>comunemente</a:t>
            </a:r>
            <a:r>
              <a:rPr lang="en-US" sz="1800" dirty="0"/>
              <a:t> con </a:t>
            </a:r>
            <a:r>
              <a:rPr lang="en-US" sz="1800" dirty="0" err="1"/>
              <a:t>gli</a:t>
            </a:r>
            <a:r>
              <a:rPr lang="en-US" sz="1800" dirty="0"/>
              <a:t> “</a:t>
            </a:r>
            <a:r>
              <a:rPr lang="en-US" sz="1800" b="1" dirty="0"/>
              <a:t>if statement</a:t>
            </a:r>
            <a:r>
              <a:rPr lang="en-US" sz="1800" dirty="0"/>
              <a:t>” e con </a:t>
            </a:r>
            <a:r>
              <a:rPr lang="en-US" sz="1800" b="1" dirty="0" err="1"/>
              <a:t>i</a:t>
            </a:r>
            <a:r>
              <a:rPr lang="en-US" sz="1800" b="1" dirty="0"/>
              <a:t> </a:t>
            </a:r>
            <a:r>
              <a:rPr lang="en-US" sz="1800" b="1" dirty="0" err="1"/>
              <a:t>cicli</a:t>
            </a:r>
            <a:r>
              <a:rPr lang="en-US" sz="1800" dirty="0"/>
              <a:t>. </a:t>
            </a:r>
          </a:p>
        </p:txBody>
      </p:sp>
      <p:graphicFrame>
        <p:nvGraphicFramePr>
          <p:cNvPr id="5" name="Tabella 5">
            <a:extLst>
              <a:ext uri="{FF2B5EF4-FFF2-40B4-BE49-F238E27FC236}">
                <a16:creationId xmlns:a16="http://schemas.microsoft.com/office/drawing/2014/main" id="{CD3EC906-55BD-9720-DEEC-DB8875BED3C1}"/>
              </a:ext>
            </a:extLst>
          </p:cNvPr>
          <p:cNvGraphicFramePr>
            <a:graphicFrameLocks noGrp="1"/>
          </p:cNvGraphicFramePr>
          <p:nvPr/>
        </p:nvGraphicFramePr>
        <p:xfrm>
          <a:off x="5670295" y="2075433"/>
          <a:ext cx="5505706" cy="2621409"/>
        </p:xfrm>
        <a:graphic>
          <a:graphicData uri="http://schemas.openxmlformats.org/drawingml/2006/table">
            <a:tbl>
              <a:tblPr firstRow="1" bandRow="1">
                <a:tableStyleId>{3C2FFA5D-87B4-456A-9821-1D502468CF0F}</a:tableStyleId>
              </a:tblPr>
              <a:tblGrid>
                <a:gridCol w="2752853">
                  <a:extLst>
                    <a:ext uri="{9D8B030D-6E8A-4147-A177-3AD203B41FA5}">
                      <a16:colId xmlns:a16="http://schemas.microsoft.com/office/drawing/2014/main" val="3275798994"/>
                    </a:ext>
                  </a:extLst>
                </a:gridCol>
                <a:gridCol w="2752853">
                  <a:extLst>
                    <a:ext uri="{9D8B030D-6E8A-4147-A177-3AD203B41FA5}">
                      <a16:colId xmlns:a16="http://schemas.microsoft.com/office/drawing/2014/main" val="3370630046"/>
                    </a:ext>
                  </a:extLst>
                </a:gridCol>
              </a:tblGrid>
              <a:tr h="374487">
                <a:tc>
                  <a:txBody>
                    <a:bodyPr/>
                    <a:lstStyle/>
                    <a:p>
                      <a:pPr algn="ctr"/>
                      <a:r>
                        <a:rPr lang="it-IT" dirty="0"/>
                        <a:t>NOME</a:t>
                      </a:r>
                    </a:p>
                  </a:txBody>
                  <a:tcPr/>
                </a:tc>
                <a:tc>
                  <a:txBody>
                    <a:bodyPr/>
                    <a:lstStyle/>
                    <a:p>
                      <a:pPr algn="ctr"/>
                      <a:r>
                        <a:rPr lang="it-IT" dirty="0"/>
                        <a:t>NOTAZIONE</a:t>
                      </a:r>
                    </a:p>
                  </a:txBody>
                  <a:tcPr/>
                </a:tc>
                <a:extLst>
                  <a:ext uri="{0D108BD9-81ED-4DB2-BD59-A6C34878D82A}">
                    <a16:rowId xmlns:a16="http://schemas.microsoft.com/office/drawing/2014/main" val="2501506686"/>
                  </a:ext>
                </a:extLst>
              </a:tr>
              <a:tr h="374487">
                <a:tc>
                  <a:txBody>
                    <a:bodyPr/>
                    <a:lstStyle/>
                    <a:p>
                      <a:pPr algn="ctr"/>
                      <a:r>
                        <a:rPr lang="it-IT" b="1" dirty="0"/>
                        <a:t>Uguale</a:t>
                      </a:r>
                    </a:p>
                  </a:txBody>
                  <a:tcPr/>
                </a:tc>
                <a:tc>
                  <a:txBody>
                    <a:bodyPr/>
                    <a:lstStyle/>
                    <a:p>
                      <a:pPr algn="ctr"/>
                      <a:r>
                        <a:rPr lang="it-IT" b="1" dirty="0">
                          <a:solidFill>
                            <a:srgbClr val="FF3300"/>
                          </a:solidFill>
                        </a:rPr>
                        <a:t> a == b</a:t>
                      </a:r>
                    </a:p>
                  </a:txBody>
                  <a:tcPr/>
                </a:tc>
                <a:extLst>
                  <a:ext uri="{0D108BD9-81ED-4DB2-BD59-A6C34878D82A}">
                    <a16:rowId xmlns:a16="http://schemas.microsoft.com/office/drawing/2014/main" val="270393159"/>
                  </a:ext>
                </a:extLst>
              </a:tr>
              <a:tr h="374487">
                <a:tc>
                  <a:txBody>
                    <a:bodyPr/>
                    <a:lstStyle/>
                    <a:p>
                      <a:pPr algn="ctr"/>
                      <a:r>
                        <a:rPr lang="it-IT" b="1" dirty="0"/>
                        <a:t>Non uguale</a:t>
                      </a:r>
                    </a:p>
                  </a:txBody>
                  <a:tcPr/>
                </a:tc>
                <a:tc>
                  <a:txBody>
                    <a:bodyPr/>
                    <a:lstStyle/>
                    <a:p>
                      <a:pPr algn="ctr"/>
                      <a:r>
                        <a:rPr lang="it-IT" b="1" dirty="0">
                          <a:solidFill>
                            <a:srgbClr val="FF3300"/>
                          </a:solidFill>
                        </a:rPr>
                        <a:t>a != b</a:t>
                      </a:r>
                    </a:p>
                  </a:txBody>
                  <a:tcPr/>
                </a:tc>
                <a:extLst>
                  <a:ext uri="{0D108BD9-81ED-4DB2-BD59-A6C34878D82A}">
                    <a16:rowId xmlns:a16="http://schemas.microsoft.com/office/drawing/2014/main" val="659256278"/>
                  </a:ext>
                </a:extLst>
              </a:tr>
              <a:tr h="374487">
                <a:tc>
                  <a:txBody>
                    <a:bodyPr/>
                    <a:lstStyle/>
                    <a:p>
                      <a:pPr algn="ctr"/>
                      <a:r>
                        <a:rPr lang="it-IT" b="1" dirty="0"/>
                        <a:t>Minore</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774645396"/>
                  </a:ext>
                </a:extLst>
              </a:tr>
              <a:tr h="374487">
                <a:tc>
                  <a:txBody>
                    <a:bodyPr/>
                    <a:lstStyle/>
                    <a:p>
                      <a:pPr algn="ctr"/>
                      <a:r>
                        <a:rPr lang="it-IT" b="1" dirty="0"/>
                        <a:t>Minore o uguale a </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4278626651"/>
                  </a:ext>
                </a:extLst>
              </a:tr>
              <a:tr h="374487">
                <a:tc>
                  <a:txBody>
                    <a:bodyPr/>
                    <a:lstStyle/>
                    <a:p>
                      <a:pPr algn="ctr"/>
                      <a:r>
                        <a:rPr lang="it-IT" b="1" dirty="0"/>
                        <a:t>Maggiore</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2507934549"/>
                  </a:ext>
                </a:extLst>
              </a:tr>
              <a:tr h="374487">
                <a:tc>
                  <a:txBody>
                    <a:bodyPr/>
                    <a:lstStyle/>
                    <a:p>
                      <a:pPr algn="ctr"/>
                      <a:r>
                        <a:rPr lang="it-IT" b="1" dirty="0"/>
                        <a:t>Maggiore o uguale a </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63281835"/>
                  </a:ext>
                </a:extLst>
              </a:tr>
            </a:tbl>
          </a:graphicData>
        </a:graphic>
      </p:graphicFrame>
    </p:spTree>
    <p:extLst>
      <p:ext uri="{BB962C8B-B14F-4D97-AF65-F5344CB8AC3E}">
        <p14:creationId xmlns:p14="http://schemas.microsoft.com/office/powerpoint/2010/main" val="17188800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588B2E-B9D0-4CEF-9F71-B085CAAD55F0}"/>
              </a:ext>
            </a:extLst>
          </p:cNvPr>
          <p:cNvSpPr>
            <a:spLocks noGrp="1"/>
          </p:cNvSpPr>
          <p:nvPr>
            <p:ph type="title"/>
          </p:nvPr>
        </p:nvSpPr>
        <p:spPr/>
        <p:txBody>
          <a:bodyPr/>
          <a:lstStyle/>
          <a:p>
            <a:r>
              <a:rPr lang="it-IT" dirty="0"/>
              <a:t>PYTHON – IF STATEMENT - introduzione</a:t>
            </a:r>
          </a:p>
        </p:txBody>
      </p:sp>
      <p:sp>
        <p:nvSpPr>
          <p:cNvPr id="3" name="Segnaposto contenuto 2">
            <a:extLst>
              <a:ext uri="{FF2B5EF4-FFF2-40B4-BE49-F238E27FC236}">
                <a16:creationId xmlns:a16="http://schemas.microsoft.com/office/drawing/2014/main" id="{1761E6F5-B3FF-45CE-BBA5-59FE92508449}"/>
              </a:ext>
            </a:extLst>
          </p:cNvPr>
          <p:cNvSpPr>
            <a:spLocks noGrp="1"/>
          </p:cNvSpPr>
          <p:nvPr>
            <p:ph sz="half" idx="2"/>
          </p:nvPr>
        </p:nvSpPr>
        <p:spPr>
          <a:xfrm>
            <a:off x="328612" y="1256086"/>
            <a:ext cx="5678996" cy="5263585"/>
          </a:xfrm>
        </p:spPr>
        <p:txBody>
          <a:bodyPr>
            <a:noAutofit/>
          </a:bodyPr>
          <a:lstStyle/>
          <a:p>
            <a:r>
              <a:rPr lang="it-IT" sz="1400" dirty="0" err="1">
                <a:solidFill>
                  <a:srgbClr val="FF3300"/>
                </a:solidFill>
                <a:latin typeface="Consolas" panose="020B0609020204030204" pitchFamily="49" charset="0"/>
              </a:rPr>
              <a:t>if</a:t>
            </a:r>
            <a:r>
              <a:rPr lang="it-IT" sz="1400" dirty="0">
                <a:latin typeface="Consolas" panose="020B0609020204030204" pitchFamily="49" charset="0"/>
              </a:rPr>
              <a:t>  </a:t>
            </a:r>
            <a:r>
              <a:rPr lang="it-IT" sz="1400" i="1" dirty="0">
                <a:latin typeface="Consolas" panose="020B0609020204030204" pitchFamily="49" charset="0"/>
              </a:rPr>
              <a:t>test </a:t>
            </a:r>
            <a:r>
              <a:rPr lang="it-IT" sz="1400" i="1" dirty="0" err="1">
                <a:latin typeface="Consolas" panose="020B0609020204030204" pitchFamily="49" charset="0"/>
              </a:rPr>
              <a:t>expression</a:t>
            </a:r>
            <a:r>
              <a:rPr lang="it-IT" sz="1400" dirty="0">
                <a:latin typeface="Consolas" panose="020B0609020204030204" pitchFamily="49" charset="0"/>
              </a:rPr>
              <a:t>: </a:t>
            </a:r>
          </a:p>
          <a:p>
            <a:pPr lvl="1"/>
            <a:r>
              <a:rPr lang="it-IT" sz="1400" i="1" dirty="0" err="1">
                <a:latin typeface="Consolas" panose="020B0609020204030204" pitchFamily="49" charset="0"/>
              </a:rPr>
              <a:t>statement</a:t>
            </a:r>
            <a:r>
              <a:rPr lang="it-IT" sz="1400" i="1" dirty="0">
                <a:latin typeface="Consolas" panose="020B0609020204030204" pitchFamily="49" charset="0"/>
              </a:rPr>
              <a:t>(s)</a:t>
            </a:r>
          </a:p>
        </p:txBody>
      </p:sp>
      <p:sp>
        <p:nvSpPr>
          <p:cNvPr id="8" name="Segnaposto contenuto 7">
            <a:extLst>
              <a:ext uri="{FF2B5EF4-FFF2-40B4-BE49-F238E27FC236}">
                <a16:creationId xmlns:a16="http://schemas.microsoft.com/office/drawing/2014/main" id="{95D42E0C-2109-FBAC-971E-3AFC7C990B28}"/>
              </a:ext>
            </a:extLst>
          </p:cNvPr>
          <p:cNvSpPr>
            <a:spLocks noGrp="1"/>
          </p:cNvSpPr>
          <p:nvPr>
            <p:ph sz="quarter" idx="4"/>
          </p:nvPr>
        </p:nvSpPr>
        <p:spPr>
          <a:solidFill>
            <a:srgbClr val="50B4C8"/>
          </a:solidFill>
        </p:spPr>
        <p:txBody>
          <a:bodyPr/>
          <a:lstStyle/>
          <a:p>
            <a:pPr marL="0" indent="0">
              <a:buNone/>
            </a:pPr>
            <a:endParaRPr lang="it-IT" dirty="0"/>
          </a:p>
          <a:p>
            <a:pPr marL="0" indent="0">
              <a:buNone/>
            </a:pPr>
            <a:endParaRPr lang="it-IT" dirty="0"/>
          </a:p>
        </p:txBody>
      </p:sp>
      <p:sp>
        <p:nvSpPr>
          <p:cNvPr id="5" name="Segnaposto contenuto 2">
            <a:extLst>
              <a:ext uri="{FF2B5EF4-FFF2-40B4-BE49-F238E27FC236}">
                <a16:creationId xmlns:a16="http://schemas.microsoft.com/office/drawing/2014/main" id="{2E7A0496-024F-4670-8818-475D3DD7A465}"/>
              </a:ext>
            </a:extLst>
          </p:cNvPr>
          <p:cNvSpPr txBox="1">
            <a:spLocks/>
          </p:cNvSpPr>
          <p:nvPr/>
        </p:nvSpPr>
        <p:spPr>
          <a:xfrm>
            <a:off x="328612" y="2291701"/>
            <a:ext cx="6383084" cy="444652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sz="2000" dirty="0"/>
          </a:p>
        </p:txBody>
      </p:sp>
      <p:sp>
        <p:nvSpPr>
          <p:cNvPr id="6" name="Segnaposto contenuto 2">
            <a:extLst>
              <a:ext uri="{FF2B5EF4-FFF2-40B4-BE49-F238E27FC236}">
                <a16:creationId xmlns:a16="http://schemas.microsoft.com/office/drawing/2014/main" id="{7A60BC09-3449-474F-B277-2AC473EB5B74}"/>
              </a:ext>
            </a:extLst>
          </p:cNvPr>
          <p:cNvSpPr txBox="1">
            <a:spLocks/>
          </p:cNvSpPr>
          <p:nvPr/>
        </p:nvSpPr>
        <p:spPr>
          <a:xfrm>
            <a:off x="6711696" y="2471927"/>
            <a:ext cx="5151692" cy="400811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E0527842-A6E6-1E60-8E5B-5AA283C5CDA9}"/>
              </a:ext>
            </a:extLst>
          </p:cNvPr>
          <p:cNvSpPr txBox="1"/>
          <p:nvPr/>
        </p:nvSpPr>
        <p:spPr>
          <a:xfrm>
            <a:off x="254977" y="2136531"/>
            <a:ext cx="5591908" cy="4308872"/>
          </a:xfrm>
          <a:prstGeom prst="rect">
            <a:avLst/>
          </a:prstGeom>
          <a:noFill/>
        </p:spPr>
        <p:txBody>
          <a:bodyPr wrap="square" rtlCol="0">
            <a:spAutoFit/>
          </a:bodyPr>
          <a:lstStyle/>
          <a:p>
            <a:r>
              <a:rPr lang="it-IT" sz="1600" dirty="0"/>
              <a:t>Il programma </a:t>
            </a:r>
            <a:r>
              <a:rPr lang="it-IT" sz="1600" b="1" dirty="0"/>
              <a:t>valuta la «test </a:t>
            </a:r>
            <a:r>
              <a:rPr lang="it-IT" sz="1600" b="1" dirty="0" err="1"/>
              <a:t>espression</a:t>
            </a:r>
            <a:r>
              <a:rPr lang="it-IT" sz="1600" b="1" dirty="0"/>
              <a:t>»</a:t>
            </a:r>
            <a:r>
              <a:rPr lang="it-IT" sz="1600" dirty="0"/>
              <a:t>, vale a dire la condizione, ed </a:t>
            </a:r>
            <a:r>
              <a:rPr lang="it-IT" sz="1600" b="1" dirty="0"/>
              <a:t>eseguirà gli </a:t>
            </a:r>
            <a:r>
              <a:rPr lang="it-IT" sz="1600" b="1" dirty="0" err="1"/>
              <a:t>statement</a:t>
            </a:r>
            <a:r>
              <a:rPr lang="it-IT" sz="1600" b="1" dirty="0"/>
              <a:t>(s) solo se la condizione è </a:t>
            </a:r>
            <a:r>
              <a:rPr lang="it-IT" sz="1600" b="1" dirty="0">
                <a:highlight>
                  <a:srgbClr val="00FF00"/>
                </a:highlight>
              </a:rPr>
              <a:t>True</a:t>
            </a:r>
            <a:r>
              <a:rPr lang="it-IT" sz="1600" dirty="0"/>
              <a:t>. </a:t>
            </a:r>
          </a:p>
          <a:p>
            <a:r>
              <a:rPr lang="it-IT" sz="1600" dirty="0"/>
              <a:t>Se le condizioni danno risultato </a:t>
            </a:r>
            <a:r>
              <a:rPr lang="it-IT" sz="1600" b="1" dirty="0">
                <a:solidFill>
                  <a:schemeClr val="bg1"/>
                </a:solidFill>
                <a:highlight>
                  <a:srgbClr val="FF3300"/>
                </a:highlight>
              </a:rPr>
              <a:t>False</a:t>
            </a:r>
            <a:r>
              <a:rPr lang="it-IT" sz="1600" dirty="0"/>
              <a:t>, lo </a:t>
            </a:r>
            <a:r>
              <a:rPr lang="it-IT" sz="1600" b="1" dirty="0" err="1"/>
              <a:t>statement</a:t>
            </a:r>
            <a:r>
              <a:rPr lang="it-IT" sz="1600" b="1" dirty="0"/>
              <a:t>(s) non è eseguito</a:t>
            </a:r>
            <a:r>
              <a:rPr lang="it-IT" sz="1600" dirty="0"/>
              <a:t>. </a:t>
            </a:r>
          </a:p>
          <a:p>
            <a:r>
              <a:rPr lang="it-IT" sz="1600" dirty="0"/>
              <a:t>Python interpreta i valori diversi da 0 come True. </a:t>
            </a:r>
          </a:p>
          <a:p>
            <a:r>
              <a:rPr lang="it-IT" sz="1600" dirty="0"/>
              <a:t>None e 0 sono interpretati come False. </a:t>
            </a:r>
          </a:p>
          <a:p>
            <a:endParaRPr lang="it-IT" sz="1600" dirty="0"/>
          </a:p>
          <a:p>
            <a:r>
              <a:rPr lang="it-IT" sz="1600" dirty="0"/>
              <a:t>In Python il body </a:t>
            </a:r>
            <a:r>
              <a:rPr lang="it-IT" sz="1600" dirty="0" err="1"/>
              <a:t>dell’if</a:t>
            </a:r>
            <a:r>
              <a:rPr lang="it-IT" sz="1600" dirty="0"/>
              <a:t> </a:t>
            </a:r>
            <a:r>
              <a:rPr lang="it-IT" sz="1600" dirty="0" err="1"/>
              <a:t>statement</a:t>
            </a:r>
            <a:r>
              <a:rPr lang="it-IT" sz="1600" dirty="0"/>
              <a:t> è indicato </a:t>
            </a:r>
            <a:r>
              <a:rPr lang="it-IT" sz="1600" b="1" dirty="0">
                <a:highlight>
                  <a:srgbClr val="00FFFF"/>
                </a:highlight>
              </a:rPr>
              <a:t>dall’indentazione</a:t>
            </a:r>
            <a:r>
              <a:rPr lang="it-IT" sz="1600" dirty="0"/>
              <a:t> (non da parentesi graffe come succede, ad esempio, in </a:t>
            </a:r>
            <a:r>
              <a:rPr lang="it-IT" sz="1600" dirty="0" err="1"/>
              <a:t>Php</a:t>
            </a:r>
            <a:r>
              <a:rPr lang="it-IT" sz="1600" dirty="0"/>
              <a:t>).</a:t>
            </a:r>
          </a:p>
          <a:p>
            <a:r>
              <a:rPr lang="it-IT" sz="1600" b="1" dirty="0">
                <a:highlight>
                  <a:srgbClr val="00FFFF"/>
                </a:highlight>
              </a:rPr>
              <a:t>Il body inizia con un’indentazione e finisce con la prima riga non indentata.  </a:t>
            </a: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dirty="0"/>
          </a:p>
        </p:txBody>
      </p:sp>
      <p:cxnSp>
        <p:nvCxnSpPr>
          <p:cNvPr id="10" name="Connettore 2 9">
            <a:extLst>
              <a:ext uri="{FF2B5EF4-FFF2-40B4-BE49-F238E27FC236}">
                <a16:creationId xmlns:a16="http://schemas.microsoft.com/office/drawing/2014/main" id="{B39B821E-C236-5D9E-F897-1594C4E0D5DC}"/>
              </a:ext>
            </a:extLst>
          </p:cNvPr>
          <p:cNvCxnSpPr>
            <a:cxnSpLocks/>
          </p:cNvCxnSpPr>
          <p:nvPr/>
        </p:nvCxnSpPr>
        <p:spPr>
          <a:xfrm>
            <a:off x="9038492" y="138918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Rombo 11">
            <a:extLst>
              <a:ext uri="{FF2B5EF4-FFF2-40B4-BE49-F238E27FC236}">
                <a16:creationId xmlns:a16="http://schemas.microsoft.com/office/drawing/2014/main" id="{5500FA7B-659B-2211-A583-A957A422E01F}"/>
              </a:ext>
            </a:extLst>
          </p:cNvPr>
          <p:cNvSpPr/>
          <p:nvPr/>
        </p:nvSpPr>
        <p:spPr>
          <a:xfrm>
            <a:off x="8047160" y="2004646"/>
            <a:ext cx="1982663" cy="151857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6A61C8E7-270B-2EC0-0755-823FCEEF64B1}"/>
              </a:ext>
            </a:extLst>
          </p:cNvPr>
          <p:cNvCxnSpPr>
            <a:cxnSpLocks/>
          </p:cNvCxnSpPr>
          <p:nvPr/>
        </p:nvCxnSpPr>
        <p:spPr>
          <a:xfrm>
            <a:off x="9041421" y="350129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AACABE42-8F87-457B-ECF3-D79470A4D253}"/>
              </a:ext>
            </a:extLst>
          </p:cNvPr>
          <p:cNvCxnSpPr/>
          <p:nvPr/>
        </p:nvCxnSpPr>
        <p:spPr>
          <a:xfrm>
            <a:off x="10029823" y="2763933"/>
            <a:ext cx="696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5A99F441-ED28-215D-1E8C-F8EFCFD8F8CF}"/>
              </a:ext>
            </a:extLst>
          </p:cNvPr>
          <p:cNvCxnSpPr>
            <a:cxnSpLocks/>
          </p:cNvCxnSpPr>
          <p:nvPr/>
        </p:nvCxnSpPr>
        <p:spPr>
          <a:xfrm>
            <a:off x="10726615" y="2763933"/>
            <a:ext cx="0" cy="27731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1BD1A411-C23D-E9E2-12E9-C5D5A53FD177}"/>
              </a:ext>
            </a:extLst>
          </p:cNvPr>
          <p:cNvCxnSpPr>
            <a:cxnSpLocks/>
          </p:cNvCxnSpPr>
          <p:nvPr/>
        </p:nvCxnSpPr>
        <p:spPr>
          <a:xfrm flipH="1">
            <a:off x="9056706" y="5537038"/>
            <a:ext cx="1669909"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Rettangolo 36">
            <a:extLst>
              <a:ext uri="{FF2B5EF4-FFF2-40B4-BE49-F238E27FC236}">
                <a16:creationId xmlns:a16="http://schemas.microsoft.com/office/drawing/2014/main" id="{FF255192-3AE9-C390-D0FB-4901E605F328}"/>
              </a:ext>
            </a:extLst>
          </p:cNvPr>
          <p:cNvSpPr/>
          <p:nvPr/>
        </p:nvSpPr>
        <p:spPr>
          <a:xfrm>
            <a:off x="7958768" y="4116756"/>
            <a:ext cx="2195876" cy="1029348"/>
          </a:xfrm>
          <a:prstGeom prst="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2" name="Connettore 2 41">
            <a:extLst>
              <a:ext uri="{FF2B5EF4-FFF2-40B4-BE49-F238E27FC236}">
                <a16:creationId xmlns:a16="http://schemas.microsoft.com/office/drawing/2014/main" id="{963D3E0B-AD39-C894-BC7C-0C659A30327A}"/>
              </a:ext>
            </a:extLst>
          </p:cNvPr>
          <p:cNvCxnSpPr>
            <a:cxnSpLocks/>
          </p:cNvCxnSpPr>
          <p:nvPr/>
        </p:nvCxnSpPr>
        <p:spPr>
          <a:xfrm>
            <a:off x="9056706" y="5146104"/>
            <a:ext cx="0" cy="84145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CasellaDiTesto 44">
            <a:extLst>
              <a:ext uri="{FF2B5EF4-FFF2-40B4-BE49-F238E27FC236}">
                <a16:creationId xmlns:a16="http://schemas.microsoft.com/office/drawing/2014/main" id="{D4AB131D-C55D-F993-EA0F-F96E70C9E22E}"/>
              </a:ext>
            </a:extLst>
          </p:cNvPr>
          <p:cNvSpPr txBox="1"/>
          <p:nvPr/>
        </p:nvSpPr>
        <p:spPr>
          <a:xfrm>
            <a:off x="8317523" y="2598181"/>
            <a:ext cx="1521068" cy="369332"/>
          </a:xfrm>
          <a:prstGeom prst="rect">
            <a:avLst/>
          </a:prstGeom>
          <a:noFill/>
        </p:spPr>
        <p:txBody>
          <a:bodyPr wrap="square" rtlCol="0">
            <a:spAutoFit/>
          </a:bodyPr>
          <a:lstStyle/>
          <a:p>
            <a:pPr algn="ctr"/>
            <a:r>
              <a:rPr lang="it-IT" b="1" dirty="0">
                <a:solidFill>
                  <a:schemeClr val="bg1"/>
                </a:solidFill>
              </a:rPr>
              <a:t>CONDIZIONE</a:t>
            </a:r>
          </a:p>
        </p:txBody>
      </p:sp>
      <p:sp>
        <p:nvSpPr>
          <p:cNvPr id="47" name="CasellaDiTesto 46">
            <a:extLst>
              <a:ext uri="{FF2B5EF4-FFF2-40B4-BE49-F238E27FC236}">
                <a16:creationId xmlns:a16="http://schemas.microsoft.com/office/drawing/2014/main" id="{C51A8653-905D-89B4-B8DC-43456F929542}"/>
              </a:ext>
            </a:extLst>
          </p:cNvPr>
          <p:cNvSpPr txBox="1"/>
          <p:nvPr/>
        </p:nvSpPr>
        <p:spPr>
          <a:xfrm>
            <a:off x="9640971" y="2405403"/>
            <a:ext cx="1521068" cy="369332"/>
          </a:xfrm>
          <a:prstGeom prst="rect">
            <a:avLst/>
          </a:prstGeom>
          <a:noFill/>
        </p:spPr>
        <p:txBody>
          <a:bodyPr wrap="square" rtlCol="0">
            <a:spAutoFit/>
          </a:bodyPr>
          <a:lstStyle/>
          <a:p>
            <a:pPr algn="ctr"/>
            <a:r>
              <a:rPr lang="it-IT" b="1" dirty="0">
                <a:solidFill>
                  <a:srgbClr val="FF3300"/>
                </a:solidFill>
              </a:rPr>
              <a:t>FALSE</a:t>
            </a:r>
          </a:p>
        </p:txBody>
      </p:sp>
      <p:sp>
        <p:nvSpPr>
          <p:cNvPr id="48" name="CasellaDiTesto 47">
            <a:extLst>
              <a:ext uri="{FF2B5EF4-FFF2-40B4-BE49-F238E27FC236}">
                <a16:creationId xmlns:a16="http://schemas.microsoft.com/office/drawing/2014/main" id="{2CB31C9F-1BF9-FF23-E075-33189C8D1514}"/>
              </a:ext>
            </a:extLst>
          </p:cNvPr>
          <p:cNvSpPr txBox="1"/>
          <p:nvPr/>
        </p:nvSpPr>
        <p:spPr>
          <a:xfrm>
            <a:off x="8633576" y="3592684"/>
            <a:ext cx="1521068" cy="369332"/>
          </a:xfrm>
          <a:prstGeom prst="rect">
            <a:avLst/>
          </a:prstGeom>
          <a:noFill/>
        </p:spPr>
        <p:txBody>
          <a:bodyPr wrap="square" rtlCol="0">
            <a:spAutoFit/>
          </a:bodyPr>
          <a:lstStyle/>
          <a:p>
            <a:pPr algn="ctr"/>
            <a:r>
              <a:rPr lang="it-IT" b="1" dirty="0">
                <a:solidFill>
                  <a:schemeClr val="accent5">
                    <a:lumMod val="75000"/>
                  </a:schemeClr>
                </a:solidFill>
              </a:rPr>
              <a:t>TRUE</a:t>
            </a:r>
          </a:p>
        </p:txBody>
      </p:sp>
      <p:sp>
        <p:nvSpPr>
          <p:cNvPr id="49" name="CasellaDiTesto 48">
            <a:extLst>
              <a:ext uri="{FF2B5EF4-FFF2-40B4-BE49-F238E27FC236}">
                <a16:creationId xmlns:a16="http://schemas.microsoft.com/office/drawing/2014/main" id="{CE0FEC4A-4EEC-4924-0ABC-6CF69408E5D8}"/>
              </a:ext>
            </a:extLst>
          </p:cNvPr>
          <p:cNvSpPr txBox="1"/>
          <p:nvPr/>
        </p:nvSpPr>
        <p:spPr>
          <a:xfrm>
            <a:off x="8263356" y="4305094"/>
            <a:ext cx="1521068" cy="646331"/>
          </a:xfrm>
          <a:prstGeom prst="rect">
            <a:avLst/>
          </a:prstGeom>
          <a:noFill/>
        </p:spPr>
        <p:txBody>
          <a:bodyPr wrap="square" rtlCol="0">
            <a:spAutoFit/>
          </a:bodyPr>
          <a:lstStyle/>
          <a:p>
            <a:pPr algn="ctr"/>
            <a:r>
              <a:rPr lang="it-IT" b="1" dirty="0">
                <a:solidFill>
                  <a:schemeClr val="bg1"/>
                </a:solidFill>
              </a:rPr>
              <a:t>CORPO DELL’IF STATEMENT</a:t>
            </a:r>
          </a:p>
        </p:txBody>
      </p:sp>
      <p:pic>
        <p:nvPicPr>
          <p:cNvPr id="51" name="Immagine 50">
            <a:extLst>
              <a:ext uri="{FF2B5EF4-FFF2-40B4-BE49-F238E27FC236}">
                <a16:creationId xmlns:a16="http://schemas.microsoft.com/office/drawing/2014/main" id="{1683D704-D9D0-A43A-BD9A-BD474D677C0A}"/>
              </a:ext>
            </a:extLst>
          </p:cNvPr>
          <p:cNvPicPr>
            <a:picLocks noChangeAspect="1"/>
          </p:cNvPicPr>
          <p:nvPr/>
        </p:nvPicPr>
        <p:blipFill>
          <a:blip r:embed="rId2"/>
          <a:stretch>
            <a:fillRect/>
          </a:stretch>
        </p:blipFill>
        <p:spPr>
          <a:xfrm>
            <a:off x="1604315" y="4975926"/>
            <a:ext cx="3333005" cy="1122224"/>
          </a:xfrm>
          <a:prstGeom prst="rect">
            <a:avLst/>
          </a:prstGeom>
        </p:spPr>
      </p:pic>
    </p:spTree>
    <p:extLst>
      <p:ext uri="{BB962C8B-B14F-4D97-AF65-F5344CB8AC3E}">
        <p14:creationId xmlns:p14="http://schemas.microsoft.com/office/powerpoint/2010/main" val="27862467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A44918-5ED3-497F-98AA-717EB81F2948}"/>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endParaRPr lang="it-IT" dirty="0"/>
          </a:p>
        </p:txBody>
      </p:sp>
      <p:pic>
        <p:nvPicPr>
          <p:cNvPr id="6" name="Segnaposto contenuto 5">
            <a:extLst>
              <a:ext uri="{FF2B5EF4-FFF2-40B4-BE49-F238E27FC236}">
                <a16:creationId xmlns:a16="http://schemas.microsoft.com/office/drawing/2014/main" id="{4354CF23-BD77-3758-11C2-029F3A779EA7}"/>
              </a:ext>
            </a:extLst>
          </p:cNvPr>
          <p:cNvPicPr>
            <a:picLocks noGrp="1" noChangeAspect="1"/>
          </p:cNvPicPr>
          <p:nvPr>
            <p:ph sz="half" idx="2"/>
          </p:nvPr>
        </p:nvPicPr>
        <p:blipFill>
          <a:blip r:embed="rId2"/>
          <a:stretch>
            <a:fillRect/>
          </a:stretch>
        </p:blipFill>
        <p:spPr>
          <a:xfrm>
            <a:off x="477336" y="1960565"/>
            <a:ext cx="5734850" cy="2276793"/>
          </a:xfrm>
        </p:spPr>
      </p:pic>
      <p:sp>
        <p:nvSpPr>
          <p:cNvPr id="4" name="Segnaposto contenuto 3">
            <a:extLst>
              <a:ext uri="{FF2B5EF4-FFF2-40B4-BE49-F238E27FC236}">
                <a16:creationId xmlns:a16="http://schemas.microsoft.com/office/drawing/2014/main" id="{811D19F0-CFBF-4816-9BAC-7280F52DF532}"/>
              </a:ext>
            </a:extLst>
          </p:cNvPr>
          <p:cNvSpPr>
            <a:spLocks noGrp="1"/>
          </p:cNvSpPr>
          <p:nvPr>
            <p:ph sz="quarter" idx="4"/>
          </p:nvPr>
        </p:nvSpPr>
        <p:spPr>
          <a:xfrm>
            <a:off x="6445602" y="1271017"/>
            <a:ext cx="5587902" cy="5263586"/>
          </a:xfrm>
        </p:spPr>
        <p:txBody>
          <a:bodyPr anchor="ctr">
            <a:normAutofit/>
          </a:bodyPr>
          <a:lstStyle/>
          <a:p>
            <a:pPr marL="0" indent="0">
              <a:buNone/>
            </a:pPr>
            <a:r>
              <a:rPr lang="it-IT" sz="1800" b="1" dirty="0" err="1">
                <a:highlight>
                  <a:srgbClr val="00FFFF"/>
                </a:highlight>
              </a:rPr>
              <a:t>Num</a:t>
            </a:r>
            <a:r>
              <a:rPr lang="it-IT" sz="1800" b="1" dirty="0">
                <a:highlight>
                  <a:srgbClr val="00FFFF"/>
                </a:highlight>
              </a:rPr>
              <a:t> &gt; 0 </a:t>
            </a:r>
            <a:r>
              <a:rPr lang="it-IT" sz="1800" dirty="0"/>
              <a:t>è la </a:t>
            </a:r>
            <a:r>
              <a:rPr lang="it-IT" sz="1800" b="1" dirty="0"/>
              <a:t>condizione da soddisfare </a:t>
            </a:r>
            <a:r>
              <a:rPr lang="it-IT" sz="1800" dirty="0"/>
              <a:t>per procedere all’interno del body </a:t>
            </a:r>
            <a:r>
              <a:rPr lang="it-IT" sz="1800" dirty="0" err="1"/>
              <a:t>dell’if</a:t>
            </a:r>
            <a:r>
              <a:rPr lang="it-IT" sz="1800" dirty="0"/>
              <a:t>. </a:t>
            </a:r>
          </a:p>
          <a:p>
            <a:pPr marL="0" indent="0">
              <a:buNone/>
            </a:pPr>
            <a:r>
              <a:rPr lang="it-IT" sz="1800" dirty="0"/>
              <a:t>Infatti </a:t>
            </a:r>
            <a:r>
              <a:rPr lang="it-IT" sz="1800" b="1" dirty="0">
                <a:highlight>
                  <a:srgbClr val="FFFF00"/>
                </a:highlight>
              </a:rPr>
              <a:t>il body </a:t>
            </a:r>
            <a:r>
              <a:rPr lang="it-IT" sz="1800" b="1" dirty="0" err="1">
                <a:highlight>
                  <a:srgbClr val="FFFF00"/>
                </a:highlight>
              </a:rPr>
              <a:t>dell’if</a:t>
            </a:r>
            <a:r>
              <a:rPr lang="it-IT" sz="1800" b="1" dirty="0">
                <a:highlight>
                  <a:srgbClr val="FFFF00"/>
                </a:highlight>
              </a:rPr>
              <a:t> è eseguito solo se la condizione è uguale a True. </a:t>
            </a:r>
          </a:p>
          <a:p>
            <a:pPr marL="0" indent="0">
              <a:buNone/>
            </a:pPr>
            <a:endParaRPr lang="it-IT" sz="1800" dirty="0"/>
          </a:p>
          <a:p>
            <a:pPr marL="0" indent="0">
              <a:buNone/>
            </a:pPr>
            <a:r>
              <a:rPr lang="it-IT" sz="1800" dirty="0"/>
              <a:t>Quando la variabile «</a:t>
            </a:r>
            <a:r>
              <a:rPr lang="it-IT" sz="1800" dirty="0" err="1"/>
              <a:t>num</a:t>
            </a:r>
            <a:r>
              <a:rPr lang="it-IT" sz="1800" dirty="0"/>
              <a:t>» è uguale a 3, la condizione è </a:t>
            </a:r>
            <a:r>
              <a:rPr lang="it-IT" sz="1800" b="1" dirty="0">
                <a:solidFill>
                  <a:srgbClr val="00B050"/>
                </a:solidFill>
              </a:rPr>
              <a:t>True </a:t>
            </a:r>
            <a:r>
              <a:rPr lang="it-IT" sz="1800" dirty="0"/>
              <a:t>(infatti 3 &gt; 0 e quindi True) e gli </a:t>
            </a:r>
            <a:r>
              <a:rPr lang="it-IT" sz="1800" dirty="0" err="1"/>
              <a:t>statements</a:t>
            </a:r>
            <a:r>
              <a:rPr lang="it-IT" sz="1800" dirty="0"/>
              <a:t> all’interno del body </a:t>
            </a:r>
            <a:r>
              <a:rPr lang="it-IT" sz="1800" dirty="0" err="1"/>
              <a:t>dell’if</a:t>
            </a:r>
            <a:r>
              <a:rPr lang="it-IT" sz="1800" dirty="0"/>
              <a:t> sono eseguiti. </a:t>
            </a:r>
          </a:p>
          <a:p>
            <a:pPr marL="0" indent="0">
              <a:buNone/>
            </a:pPr>
            <a:endParaRPr lang="it-IT" sz="1800" dirty="0"/>
          </a:p>
          <a:p>
            <a:pPr marL="0" indent="0">
              <a:buNone/>
            </a:pPr>
            <a:r>
              <a:rPr lang="it-IT" sz="1800" dirty="0"/>
              <a:t>Quando la variabile «</a:t>
            </a:r>
            <a:r>
              <a:rPr lang="it-IT" sz="1800" dirty="0" err="1"/>
              <a:t>num</a:t>
            </a:r>
            <a:r>
              <a:rPr lang="it-IT" sz="1800" dirty="0"/>
              <a:t>» è uguale a -1, la condizione è </a:t>
            </a:r>
            <a:r>
              <a:rPr lang="it-IT" sz="1800" b="1" dirty="0">
                <a:solidFill>
                  <a:srgbClr val="FF0000"/>
                </a:solidFill>
              </a:rPr>
              <a:t>False</a:t>
            </a:r>
            <a:r>
              <a:rPr lang="it-IT" sz="1800" dirty="0"/>
              <a:t> e il </a:t>
            </a:r>
            <a:r>
              <a:rPr lang="it-IT" sz="1800" b="1" dirty="0"/>
              <a:t>body </a:t>
            </a:r>
            <a:r>
              <a:rPr lang="it-IT" sz="1800" b="1" dirty="0" err="1"/>
              <a:t>dell’if</a:t>
            </a:r>
            <a:r>
              <a:rPr lang="it-IT" sz="1800" b="1" dirty="0"/>
              <a:t> </a:t>
            </a:r>
            <a:r>
              <a:rPr lang="it-IT" sz="1800" b="1" dirty="0" err="1"/>
              <a:t>statement</a:t>
            </a:r>
            <a:r>
              <a:rPr lang="it-IT" sz="1800" b="1" dirty="0"/>
              <a:t> viene saltato</a:t>
            </a:r>
            <a:r>
              <a:rPr lang="it-IT" sz="1800" dirty="0"/>
              <a:t>. </a:t>
            </a:r>
          </a:p>
          <a:p>
            <a:pPr marL="0" indent="0">
              <a:buNone/>
            </a:pPr>
            <a:r>
              <a:rPr lang="it-IT" sz="1800" dirty="0"/>
              <a:t>Il </a:t>
            </a:r>
            <a:r>
              <a:rPr lang="it-IT" sz="1800" b="1" u="sng" dirty="0"/>
              <a:t>primo </a:t>
            </a:r>
            <a:r>
              <a:rPr lang="it-IT" sz="1800" b="1" u="sng" dirty="0" err="1"/>
              <a:t>print</a:t>
            </a:r>
            <a:r>
              <a:rPr lang="it-IT" sz="1800" b="1" u="sng" dirty="0"/>
              <a:t>(), </a:t>
            </a:r>
            <a:r>
              <a:rPr lang="it-IT" sz="1800" dirty="0"/>
              <a:t>che si trova all’interno del corpo </a:t>
            </a:r>
            <a:r>
              <a:rPr lang="it-IT" sz="1800" dirty="0" err="1"/>
              <a:t>dell’if</a:t>
            </a:r>
            <a:r>
              <a:rPr lang="it-IT" sz="1800" dirty="0"/>
              <a:t> (notare l’indentazione), verrà ignorato. </a:t>
            </a:r>
          </a:p>
          <a:p>
            <a:pPr marL="0" indent="0">
              <a:buNone/>
            </a:pPr>
            <a:r>
              <a:rPr lang="it-IT" sz="1800" dirty="0"/>
              <a:t>Il </a:t>
            </a:r>
            <a:r>
              <a:rPr lang="it-IT" sz="1800" b="1" u="sng" dirty="0"/>
              <a:t>secondo </a:t>
            </a:r>
            <a:r>
              <a:rPr lang="it-IT" sz="1800" b="1" u="sng" dirty="0" err="1"/>
              <a:t>print</a:t>
            </a:r>
            <a:r>
              <a:rPr lang="it-IT" sz="1800" b="1" u="sng" dirty="0"/>
              <a:t>(), </a:t>
            </a:r>
            <a:r>
              <a:rPr lang="it-IT" sz="1800" dirty="0"/>
              <a:t>che si trova all’esterno del corpo </a:t>
            </a:r>
            <a:r>
              <a:rPr lang="it-IT" sz="1800" dirty="0" err="1"/>
              <a:t>dell’if</a:t>
            </a:r>
            <a:r>
              <a:rPr lang="it-IT" sz="1800" dirty="0"/>
              <a:t> (non è indentato), verrà sempre eseguito. </a:t>
            </a:r>
          </a:p>
        </p:txBody>
      </p:sp>
      <p:pic>
        <p:nvPicPr>
          <p:cNvPr id="8" name="Immagine 7">
            <a:extLst>
              <a:ext uri="{FF2B5EF4-FFF2-40B4-BE49-F238E27FC236}">
                <a16:creationId xmlns:a16="http://schemas.microsoft.com/office/drawing/2014/main" id="{B356F670-AC42-0434-894A-20BB3277527C}"/>
              </a:ext>
            </a:extLst>
          </p:cNvPr>
          <p:cNvPicPr>
            <a:picLocks noChangeAspect="1"/>
          </p:cNvPicPr>
          <p:nvPr/>
        </p:nvPicPr>
        <p:blipFill rotWithShape="1">
          <a:blip r:embed="rId3"/>
          <a:srcRect r="9337" b="-2676"/>
          <a:stretch/>
        </p:blipFill>
        <p:spPr>
          <a:xfrm>
            <a:off x="477336" y="4936195"/>
            <a:ext cx="5734850" cy="792282"/>
          </a:xfrm>
          <a:prstGeom prst="rect">
            <a:avLst/>
          </a:prstGeom>
        </p:spPr>
      </p:pic>
      <p:cxnSp>
        <p:nvCxnSpPr>
          <p:cNvPr id="10" name="Connettore 2 9">
            <a:extLst>
              <a:ext uri="{FF2B5EF4-FFF2-40B4-BE49-F238E27FC236}">
                <a16:creationId xmlns:a16="http://schemas.microsoft.com/office/drawing/2014/main" id="{4697E22C-2296-5F6A-8894-1068951F85C3}"/>
              </a:ext>
            </a:extLst>
          </p:cNvPr>
          <p:cNvCxnSpPr/>
          <p:nvPr/>
        </p:nvCxnSpPr>
        <p:spPr>
          <a:xfrm>
            <a:off x="1547448" y="2714342"/>
            <a:ext cx="483577" cy="0"/>
          </a:xfrm>
          <a:prstGeom prst="straightConnector1">
            <a:avLst/>
          </a:prstGeom>
          <a:ln>
            <a:solidFill>
              <a:srgbClr val="FFFF00"/>
            </a:solidFill>
            <a:tailEnd type="triangle"/>
          </a:ln>
        </p:spPr>
        <p:style>
          <a:lnRef idx="1">
            <a:schemeClr val="accent2"/>
          </a:lnRef>
          <a:fillRef idx="0">
            <a:schemeClr val="accent2"/>
          </a:fillRef>
          <a:effectRef idx="0">
            <a:schemeClr val="accent2"/>
          </a:effectRef>
          <a:fontRef idx="minor">
            <a:schemeClr val="tx1"/>
          </a:fontRef>
        </p:style>
      </p:cxnSp>
      <p:sp>
        <p:nvSpPr>
          <p:cNvPr id="11" name="CasellaDiTesto 10">
            <a:extLst>
              <a:ext uri="{FF2B5EF4-FFF2-40B4-BE49-F238E27FC236}">
                <a16:creationId xmlns:a16="http://schemas.microsoft.com/office/drawing/2014/main" id="{0E38E9D6-C2FC-66B4-5AFA-724AE2F123EE}"/>
              </a:ext>
            </a:extLst>
          </p:cNvPr>
          <p:cNvSpPr txBox="1"/>
          <p:nvPr/>
        </p:nvSpPr>
        <p:spPr>
          <a:xfrm>
            <a:off x="2031025" y="2551846"/>
            <a:ext cx="2013438" cy="276999"/>
          </a:xfrm>
          <a:prstGeom prst="rect">
            <a:avLst/>
          </a:prstGeom>
          <a:noFill/>
        </p:spPr>
        <p:txBody>
          <a:bodyPr wrap="square" rtlCol="0">
            <a:spAutoFit/>
          </a:bodyPr>
          <a:lstStyle/>
          <a:p>
            <a:r>
              <a:rPr lang="it-IT" sz="1200" b="1" dirty="0">
                <a:solidFill>
                  <a:srgbClr val="FFFF00"/>
                </a:solidFill>
              </a:rPr>
              <a:t>Test </a:t>
            </a:r>
            <a:r>
              <a:rPr lang="it-IT" sz="1200" b="1" dirty="0" err="1">
                <a:solidFill>
                  <a:srgbClr val="FFFF00"/>
                </a:solidFill>
              </a:rPr>
              <a:t>expression</a:t>
            </a:r>
            <a:r>
              <a:rPr lang="it-IT" sz="1200" b="1" dirty="0">
                <a:solidFill>
                  <a:srgbClr val="FFFF00"/>
                </a:solidFill>
              </a:rPr>
              <a:t> (condizione)</a:t>
            </a:r>
          </a:p>
        </p:txBody>
      </p:sp>
      <p:cxnSp>
        <p:nvCxnSpPr>
          <p:cNvPr id="13" name="Connettore 2 12">
            <a:extLst>
              <a:ext uri="{FF2B5EF4-FFF2-40B4-BE49-F238E27FC236}">
                <a16:creationId xmlns:a16="http://schemas.microsoft.com/office/drawing/2014/main" id="{7CB29C59-A408-A53B-08F8-9FCF4C2348F2}"/>
              </a:ext>
            </a:extLst>
          </p:cNvPr>
          <p:cNvCxnSpPr/>
          <p:nvPr/>
        </p:nvCxnSpPr>
        <p:spPr>
          <a:xfrm>
            <a:off x="3600450" y="3974123"/>
            <a:ext cx="224204" cy="0"/>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0AA3F9-3426-7F37-E9F1-59CA84AD73F3}"/>
              </a:ext>
            </a:extLst>
          </p:cNvPr>
          <p:cNvSpPr txBox="1"/>
          <p:nvPr/>
        </p:nvSpPr>
        <p:spPr>
          <a:xfrm>
            <a:off x="3824654" y="3725393"/>
            <a:ext cx="2013438" cy="461665"/>
          </a:xfrm>
          <a:prstGeom prst="rect">
            <a:avLst/>
          </a:prstGeom>
          <a:noFill/>
        </p:spPr>
        <p:txBody>
          <a:bodyPr wrap="square" rtlCol="0">
            <a:spAutoFit/>
          </a:bodyPr>
          <a:lstStyle/>
          <a:p>
            <a:r>
              <a:rPr lang="it-IT" sz="1200" b="1" dirty="0">
                <a:solidFill>
                  <a:srgbClr val="E072C8"/>
                </a:solidFill>
              </a:rPr>
              <a:t>Fuori </a:t>
            </a:r>
            <a:r>
              <a:rPr lang="it-IT" sz="1200" b="1" dirty="0" err="1">
                <a:solidFill>
                  <a:srgbClr val="E072C8"/>
                </a:solidFill>
              </a:rPr>
              <a:t>dall’if</a:t>
            </a:r>
            <a:r>
              <a:rPr lang="it-IT" sz="1200" b="1" dirty="0">
                <a:solidFill>
                  <a:srgbClr val="E072C8"/>
                </a:solidFill>
              </a:rPr>
              <a:t> </a:t>
            </a:r>
            <a:r>
              <a:rPr lang="it-IT" sz="1200" b="1" dirty="0" err="1">
                <a:solidFill>
                  <a:srgbClr val="E072C8"/>
                </a:solidFill>
              </a:rPr>
              <a:t>statement</a:t>
            </a:r>
            <a:r>
              <a:rPr lang="it-IT" sz="1200" b="1" dirty="0">
                <a:solidFill>
                  <a:srgbClr val="E072C8"/>
                </a:solidFill>
              </a:rPr>
              <a:t>, non è indentato</a:t>
            </a:r>
          </a:p>
        </p:txBody>
      </p:sp>
      <p:cxnSp>
        <p:nvCxnSpPr>
          <p:cNvPr id="18" name="Connettore 2 17">
            <a:extLst>
              <a:ext uri="{FF2B5EF4-FFF2-40B4-BE49-F238E27FC236}">
                <a16:creationId xmlns:a16="http://schemas.microsoft.com/office/drawing/2014/main" id="{9111AB99-F9A6-727E-FC51-1AA91D9ACEE8}"/>
              </a:ext>
            </a:extLst>
          </p:cNvPr>
          <p:cNvCxnSpPr/>
          <p:nvPr/>
        </p:nvCxnSpPr>
        <p:spPr>
          <a:xfrm flipV="1">
            <a:off x="3719146" y="3450770"/>
            <a:ext cx="325317" cy="246184"/>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F4411D57-2C38-3388-C38B-1E03EF2F4E42}"/>
              </a:ext>
            </a:extLst>
          </p:cNvPr>
          <p:cNvSpPr txBox="1"/>
          <p:nvPr/>
        </p:nvSpPr>
        <p:spPr>
          <a:xfrm>
            <a:off x="4044463" y="3261970"/>
            <a:ext cx="2013438" cy="276999"/>
          </a:xfrm>
          <a:prstGeom prst="rect">
            <a:avLst/>
          </a:prstGeom>
          <a:noFill/>
          <a:ln>
            <a:noFill/>
          </a:ln>
        </p:spPr>
        <p:txBody>
          <a:bodyPr wrap="square" rtlCol="0">
            <a:spAutoFit/>
          </a:bodyPr>
          <a:lstStyle/>
          <a:p>
            <a:r>
              <a:rPr lang="it-IT" sz="1200" b="1" dirty="0">
                <a:solidFill>
                  <a:srgbClr val="92D050"/>
                </a:solidFill>
              </a:rPr>
              <a:t>All’interno </a:t>
            </a:r>
            <a:r>
              <a:rPr lang="it-IT" sz="1200" b="1" dirty="0" err="1">
                <a:solidFill>
                  <a:srgbClr val="92D050"/>
                </a:solidFill>
              </a:rPr>
              <a:t>dell’if</a:t>
            </a:r>
            <a:r>
              <a:rPr lang="it-IT" sz="1200" b="1" dirty="0">
                <a:solidFill>
                  <a:srgbClr val="92D050"/>
                </a:solidFill>
              </a:rPr>
              <a:t> </a:t>
            </a:r>
            <a:r>
              <a:rPr lang="it-IT" sz="1200" b="1" dirty="0" err="1">
                <a:solidFill>
                  <a:srgbClr val="92D050"/>
                </a:solidFill>
              </a:rPr>
              <a:t>statement</a:t>
            </a:r>
            <a:endParaRPr lang="it-IT" sz="1200" b="1" dirty="0">
              <a:solidFill>
                <a:srgbClr val="92D050"/>
              </a:solidFill>
            </a:endParaRPr>
          </a:p>
        </p:txBody>
      </p:sp>
    </p:spTree>
    <p:extLst>
      <p:ext uri="{BB962C8B-B14F-4D97-AF65-F5344CB8AC3E}">
        <p14:creationId xmlns:p14="http://schemas.microsoft.com/office/powerpoint/2010/main" val="37988438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A54E3851-3F89-BFF5-E1AE-15F514CBA121}"/>
              </a:ext>
            </a:extLst>
          </p:cNvPr>
          <p:cNvSpPr/>
          <p:nvPr/>
        </p:nvSpPr>
        <p:spPr>
          <a:xfrm>
            <a:off x="6435969" y="1459523"/>
            <a:ext cx="5427419" cy="48709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04C9ED6D-D48F-44D5-859A-C092E8F7470C}"/>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 INDENTAZIONE</a:t>
            </a:r>
          </a:p>
        </p:txBody>
      </p:sp>
      <p:sp>
        <p:nvSpPr>
          <p:cNvPr id="3" name="Segnaposto contenuto 2">
            <a:extLst>
              <a:ext uri="{FF2B5EF4-FFF2-40B4-BE49-F238E27FC236}">
                <a16:creationId xmlns:a16="http://schemas.microsoft.com/office/drawing/2014/main" id="{D82B8538-E178-4019-BA51-86C023ACC5E0}"/>
              </a:ext>
            </a:extLst>
          </p:cNvPr>
          <p:cNvSpPr>
            <a:spLocks noGrp="1"/>
          </p:cNvSpPr>
          <p:nvPr>
            <p:ph sz="half" idx="2"/>
          </p:nvPr>
        </p:nvSpPr>
        <p:spPr/>
        <p:txBody>
          <a:bodyPr anchor="ctr"/>
          <a:lstStyle/>
          <a:p>
            <a:r>
              <a:rPr lang="it-IT" dirty="0"/>
              <a:t>Python fa affidamento sull’indentazione per definire lo scope del codice e delle istruzioni. </a:t>
            </a:r>
          </a:p>
          <a:p>
            <a:r>
              <a:rPr lang="it-IT" dirty="0"/>
              <a:t>Altri linguaggi di programmazione usano le parentesi graffe (</a:t>
            </a:r>
            <a:r>
              <a:rPr lang="it-IT" dirty="0" err="1"/>
              <a:t>curly-brackets</a:t>
            </a:r>
            <a:r>
              <a:rPr lang="it-IT" dirty="0"/>
              <a:t>) per questo scopo. </a:t>
            </a:r>
          </a:p>
          <a:p>
            <a:endParaRPr lang="it-IT" dirty="0"/>
          </a:p>
          <a:p>
            <a:r>
              <a:rPr lang="it-IT" u="sng" dirty="0">
                <a:solidFill>
                  <a:srgbClr val="FF0000"/>
                </a:solidFill>
              </a:rPr>
              <a:t>FARE QUINDI MOLTA ATTENZIONE A </a:t>
            </a:r>
            <a:r>
              <a:rPr lang="it-IT" u="sng" dirty="0">
                <a:solidFill>
                  <a:srgbClr val="FF0000"/>
                </a:solidFill>
                <a:highlight>
                  <a:srgbClr val="FFFF00"/>
                </a:highlight>
              </a:rPr>
              <a:t>RISPETTARE L’INDENTAZIONE</a:t>
            </a:r>
            <a:r>
              <a:rPr lang="it-IT" u="sng" dirty="0">
                <a:solidFill>
                  <a:srgbClr val="FF0000"/>
                </a:solidFill>
              </a:rPr>
              <a:t>, ALTRIMENTI SI AVRANNO DEGLI ERRORI</a:t>
            </a:r>
          </a:p>
        </p:txBody>
      </p:sp>
      <p:pic>
        <p:nvPicPr>
          <p:cNvPr id="6" name="Segnaposto contenuto 5">
            <a:extLst>
              <a:ext uri="{FF2B5EF4-FFF2-40B4-BE49-F238E27FC236}">
                <a16:creationId xmlns:a16="http://schemas.microsoft.com/office/drawing/2014/main" id="{66299058-6D2B-8921-59CF-4C200516372B}"/>
              </a:ext>
            </a:extLst>
          </p:cNvPr>
          <p:cNvPicPr>
            <a:picLocks noGrp="1" noChangeAspect="1"/>
          </p:cNvPicPr>
          <p:nvPr>
            <p:ph sz="quarter" idx="4"/>
          </p:nvPr>
        </p:nvPicPr>
        <p:blipFill>
          <a:blip r:embed="rId2"/>
          <a:stretch>
            <a:fillRect/>
          </a:stretch>
        </p:blipFill>
        <p:spPr>
          <a:xfrm>
            <a:off x="7564339" y="2045785"/>
            <a:ext cx="3229911" cy="1312877"/>
          </a:xfrm>
          <a:solidFill>
            <a:srgbClr val="FF0000"/>
          </a:solidFill>
        </p:spPr>
      </p:pic>
      <p:pic>
        <p:nvPicPr>
          <p:cNvPr id="9" name="Immagine 8">
            <a:extLst>
              <a:ext uri="{FF2B5EF4-FFF2-40B4-BE49-F238E27FC236}">
                <a16:creationId xmlns:a16="http://schemas.microsoft.com/office/drawing/2014/main" id="{7CBBFD7C-2DF9-4B58-1C2E-0B6EFCD6028C}"/>
              </a:ext>
            </a:extLst>
          </p:cNvPr>
          <p:cNvPicPr>
            <a:picLocks noChangeAspect="1"/>
          </p:cNvPicPr>
          <p:nvPr/>
        </p:nvPicPr>
        <p:blipFill>
          <a:blip r:embed="rId3"/>
          <a:stretch>
            <a:fillRect/>
          </a:stretch>
        </p:blipFill>
        <p:spPr>
          <a:xfrm>
            <a:off x="7359765" y="4358458"/>
            <a:ext cx="3639058" cy="1019317"/>
          </a:xfrm>
          <a:prstGeom prst="rect">
            <a:avLst/>
          </a:prstGeom>
        </p:spPr>
      </p:pic>
      <p:cxnSp>
        <p:nvCxnSpPr>
          <p:cNvPr id="11" name="Connettore 2 10">
            <a:extLst>
              <a:ext uri="{FF2B5EF4-FFF2-40B4-BE49-F238E27FC236}">
                <a16:creationId xmlns:a16="http://schemas.microsoft.com/office/drawing/2014/main" id="{5B852ACB-2C1D-C573-6397-1E80C9247085}"/>
              </a:ext>
            </a:extLst>
          </p:cNvPr>
          <p:cNvCxnSpPr>
            <a:cxnSpLocks/>
          </p:cNvCxnSpPr>
          <p:nvPr/>
        </p:nvCxnSpPr>
        <p:spPr>
          <a:xfrm flipH="1" flipV="1">
            <a:off x="7666892" y="3191608"/>
            <a:ext cx="879231" cy="501161"/>
          </a:xfrm>
          <a:prstGeom prst="straightConnector1">
            <a:avLst/>
          </a:prstGeom>
          <a:ln w="19050">
            <a:solidFill>
              <a:srgbClr val="0000CD"/>
            </a:solidFill>
            <a:tailEnd type="triangle"/>
          </a:ln>
        </p:spPr>
        <p:style>
          <a:lnRef idx="1">
            <a:schemeClr val="accent6"/>
          </a:lnRef>
          <a:fillRef idx="0">
            <a:schemeClr val="accent6"/>
          </a:fillRef>
          <a:effectRef idx="0">
            <a:schemeClr val="accent6"/>
          </a:effectRef>
          <a:fontRef idx="minor">
            <a:schemeClr val="tx1"/>
          </a:fontRef>
        </p:style>
      </p:cxnSp>
      <p:sp>
        <p:nvSpPr>
          <p:cNvPr id="14" name="CasellaDiTesto 13">
            <a:extLst>
              <a:ext uri="{FF2B5EF4-FFF2-40B4-BE49-F238E27FC236}">
                <a16:creationId xmlns:a16="http://schemas.microsoft.com/office/drawing/2014/main" id="{C6B12BEB-86A6-D9D7-4793-DF00E55A1966}"/>
              </a:ext>
            </a:extLst>
          </p:cNvPr>
          <p:cNvSpPr txBox="1"/>
          <p:nvPr/>
        </p:nvSpPr>
        <p:spPr>
          <a:xfrm>
            <a:off x="8546123" y="3601143"/>
            <a:ext cx="2579773" cy="369332"/>
          </a:xfrm>
          <a:prstGeom prst="rect">
            <a:avLst/>
          </a:prstGeom>
          <a:noFill/>
        </p:spPr>
        <p:txBody>
          <a:bodyPr wrap="square" rtlCol="0">
            <a:spAutoFit/>
          </a:bodyPr>
          <a:lstStyle/>
          <a:p>
            <a:r>
              <a:rPr lang="it-IT" b="1" dirty="0">
                <a:solidFill>
                  <a:srgbClr val="0000CD"/>
                </a:solidFill>
              </a:rPr>
              <a:t>Codice NON INDENTATO</a:t>
            </a:r>
          </a:p>
        </p:txBody>
      </p:sp>
    </p:spTree>
    <p:extLst>
      <p:ext uri="{BB962C8B-B14F-4D97-AF65-F5344CB8AC3E}">
        <p14:creationId xmlns:p14="http://schemas.microsoft.com/office/powerpoint/2010/main" val="37506820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 versione abbreviata</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p:txBody>
          <a:bodyPr anchor="ctr"/>
          <a:lstStyle/>
          <a:p>
            <a:r>
              <a:rPr lang="it-IT" b="1" u="sng" dirty="0">
                <a:solidFill>
                  <a:srgbClr val="50B4C8"/>
                </a:solidFill>
                <a:effectLst>
                  <a:outerShdw blurRad="38100" dist="38100" dir="2700000" algn="tl">
                    <a:srgbClr val="000000">
                      <a:alpha val="43137"/>
                    </a:srgbClr>
                  </a:outerShdw>
                </a:effectLst>
              </a:rPr>
              <a:t>VERSIONE ABBREVIATA DELL’IF</a:t>
            </a:r>
          </a:p>
          <a:p>
            <a:endParaRPr lang="it-IT" dirty="0"/>
          </a:p>
          <a:p>
            <a:r>
              <a:rPr lang="it-IT" dirty="0"/>
              <a:t>Se il body </a:t>
            </a:r>
            <a:r>
              <a:rPr lang="it-IT" dirty="0" err="1"/>
              <a:t>dell’if</a:t>
            </a:r>
            <a:r>
              <a:rPr lang="it-IT" dirty="0"/>
              <a:t> </a:t>
            </a:r>
            <a:r>
              <a:rPr lang="it-IT" b="1" dirty="0">
                <a:highlight>
                  <a:srgbClr val="00FFFF"/>
                </a:highlight>
              </a:rPr>
              <a:t>contiene solo un’istruzione </a:t>
            </a:r>
            <a:r>
              <a:rPr lang="it-IT" dirty="0"/>
              <a:t>da eseguire in caso di condizione = True, </a:t>
            </a:r>
          </a:p>
          <a:p>
            <a:r>
              <a:rPr lang="it-IT" dirty="0"/>
              <a:t>è possibile mettere l’istruzione sulla stessa riga della condizione.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200</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0000CD"/>
                </a:solidFill>
                <a:latin typeface="Consolas" panose="020B0609020204030204" pitchFamily="49" charset="0"/>
              </a:rPr>
              <a:t>if </a:t>
            </a:r>
            <a:r>
              <a:rPr lang="en-US" sz="2000" dirty="0">
                <a:latin typeface="Consolas" panose="020B0609020204030204" pitchFamily="49" charset="0"/>
              </a:rPr>
              <a:t>a &gt; b: </a:t>
            </a:r>
            <a:r>
              <a:rPr lang="en-US" sz="2000" dirty="0">
                <a:solidFill>
                  <a:srgbClr val="C00000"/>
                </a:solidFill>
                <a:latin typeface="Consolas" panose="020B0609020204030204" pitchFamily="49" charset="0"/>
              </a:rPr>
              <a:t>print</a:t>
            </a:r>
            <a:r>
              <a:rPr lang="en-US" sz="2000" dirty="0">
                <a:latin typeface="Consolas" panose="020B0609020204030204" pitchFamily="49" charset="0"/>
              </a:rPr>
              <a:t>("</a:t>
            </a:r>
            <a:r>
              <a:rPr lang="en-US" sz="2000" dirty="0">
                <a:solidFill>
                  <a:srgbClr val="0000CD"/>
                </a:solidFill>
                <a:latin typeface="Consolas" panose="020B0609020204030204" pitchFamily="49" charset="0"/>
              </a:rPr>
              <a:t>a is greater than b</a:t>
            </a:r>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solidFill>
                  <a:srgbClr val="00B050"/>
                </a:solidFill>
                <a:latin typeface="Consolas" panose="020B0609020204030204" pitchFamily="49" charset="0"/>
              </a:rPr>
              <a:t>#returns  a is greater than b</a:t>
            </a:r>
            <a:endParaRPr lang="it-IT" sz="2000" dirty="0">
              <a:solidFill>
                <a:srgbClr val="00B050"/>
              </a:solidFill>
              <a:latin typeface="Consolas" panose="020B0609020204030204" pitchFamily="49" charset="0"/>
            </a:endParaRPr>
          </a:p>
        </p:txBody>
      </p:sp>
      <p:cxnSp>
        <p:nvCxnSpPr>
          <p:cNvPr id="6" name="Connettore diritto 5">
            <a:extLst>
              <a:ext uri="{FF2B5EF4-FFF2-40B4-BE49-F238E27FC236}">
                <a16:creationId xmlns:a16="http://schemas.microsoft.com/office/drawing/2014/main" id="{6BBEF556-32CA-225C-C27B-77D3EC5AD343}"/>
              </a:ext>
            </a:extLst>
          </p:cNvPr>
          <p:cNvCxnSpPr>
            <a:cxnSpLocks/>
          </p:cNvCxnSpPr>
          <p:nvPr/>
        </p:nvCxnSpPr>
        <p:spPr>
          <a:xfrm>
            <a:off x="6409592" y="4281854"/>
            <a:ext cx="538968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5793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2FE621-3F53-45EE-8C3B-657FBA236244}"/>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endParaRPr lang="it-IT" dirty="0"/>
          </a:p>
        </p:txBody>
      </p:sp>
      <p:sp>
        <p:nvSpPr>
          <p:cNvPr id="3" name="Segnaposto contenuto 2">
            <a:extLst>
              <a:ext uri="{FF2B5EF4-FFF2-40B4-BE49-F238E27FC236}">
                <a16:creationId xmlns:a16="http://schemas.microsoft.com/office/drawing/2014/main" id="{8411C0F3-AE5A-4A37-9CCD-CD33376F3CE8}"/>
              </a:ext>
            </a:extLst>
          </p:cNvPr>
          <p:cNvSpPr>
            <a:spLocks noGrp="1"/>
          </p:cNvSpPr>
          <p:nvPr>
            <p:ph sz="half" idx="2"/>
          </p:nvPr>
        </p:nvSpPr>
        <p:spPr>
          <a:xfrm>
            <a:off x="4431323" y="1366090"/>
            <a:ext cx="6823870" cy="5248655"/>
          </a:xfrm>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IF….ELSE STATEMENT</a:t>
            </a:r>
          </a:p>
          <a:p>
            <a:endParaRPr lang="it-IT" sz="2000" b="1" dirty="0">
              <a:solidFill>
                <a:srgbClr val="50B4C8"/>
              </a:solidFill>
            </a:endParaRPr>
          </a:p>
          <a:p>
            <a:r>
              <a:rPr lang="it-IT" sz="1600" dirty="0"/>
              <a:t>L’</a:t>
            </a:r>
            <a:r>
              <a:rPr lang="it-IT" sz="1600" dirty="0" err="1"/>
              <a:t>if</a:t>
            </a:r>
            <a:r>
              <a:rPr lang="it-IT" sz="1600" dirty="0"/>
              <a:t>…else </a:t>
            </a:r>
            <a:r>
              <a:rPr lang="it-IT" sz="1600" dirty="0" err="1"/>
              <a:t>statement</a:t>
            </a:r>
            <a:r>
              <a:rPr lang="it-IT" sz="1600" dirty="0"/>
              <a:t> valuta la condizione (test </a:t>
            </a:r>
            <a:r>
              <a:rPr lang="it-IT" sz="1600" dirty="0" err="1"/>
              <a:t>expression</a:t>
            </a:r>
            <a:r>
              <a:rPr lang="it-IT" sz="1600" dirty="0"/>
              <a:t>) ed </a:t>
            </a:r>
            <a:r>
              <a:rPr lang="it-IT" sz="1600" b="1" dirty="0"/>
              <a:t>eseguirà il body </a:t>
            </a:r>
            <a:r>
              <a:rPr lang="it-IT" sz="1600" b="1" dirty="0" err="1"/>
              <a:t>dell’if</a:t>
            </a:r>
            <a:r>
              <a:rPr lang="it-IT" sz="1600" b="1" dirty="0"/>
              <a:t> </a:t>
            </a:r>
            <a:r>
              <a:rPr lang="it-IT" sz="1600" b="1" dirty="0">
                <a:highlight>
                  <a:srgbClr val="00FFFF"/>
                </a:highlight>
              </a:rPr>
              <a:t>SOLO SE la condizione è True. </a:t>
            </a:r>
          </a:p>
          <a:p>
            <a:endParaRPr lang="it-IT" sz="1600" dirty="0"/>
          </a:p>
          <a:p>
            <a:r>
              <a:rPr lang="it-IT" sz="1600" dirty="0"/>
              <a:t>Se la condizione è </a:t>
            </a:r>
            <a:r>
              <a:rPr lang="it-IT" sz="1600" b="1" dirty="0"/>
              <a:t>falsa</a:t>
            </a:r>
            <a:r>
              <a:rPr lang="it-IT" sz="1600" dirty="0"/>
              <a:t>, verrà </a:t>
            </a:r>
            <a:r>
              <a:rPr lang="it-IT" sz="1600" b="1" dirty="0">
                <a:highlight>
                  <a:srgbClr val="00FFFF"/>
                </a:highlight>
              </a:rPr>
              <a:t>eseguito il body dell’else</a:t>
            </a:r>
            <a:r>
              <a:rPr lang="it-IT" sz="1600" dirty="0"/>
              <a:t>. </a:t>
            </a:r>
          </a:p>
          <a:p>
            <a:endParaRPr lang="it-IT" sz="1600" dirty="0"/>
          </a:p>
          <a:p>
            <a:r>
              <a:rPr lang="it-IT" sz="1600" b="1" u="sng" dirty="0">
                <a:highlight>
                  <a:srgbClr val="FFFF00"/>
                </a:highlight>
              </a:rPr>
              <a:t>L’INDENTAZIONE E’ USATA PER SEPARARE I BLOCCHI. </a:t>
            </a:r>
          </a:p>
        </p:txBody>
      </p:sp>
      <p:sp>
        <p:nvSpPr>
          <p:cNvPr id="4" name="Segnaposto contenuto 3">
            <a:extLst>
              <a:ext uri="{FF2B5EF4-FFF2-40B4-BE49-F238E27FC236}">
                <a16:creationId xmlns:a16="http://schemas.microsoft.com/office/drawing/2014/main" id="{B5272981-952D-412F-B972-D3FF6FEDF855}"/>
              </a:ext>
            </a:extLst>
          </p:cNvPr>
          <p:cNvSpPr>
            <a:spLocks noGrp="1"/>
          </p:cNvSpPr>
          <p:nvPr>
            <p:ph sz="quarter" idx="4"/>
          </p:nvPr>
        </p:nvSpPr>
        <p:spPr>
          <a:xfrm>
            <a:off x="179851" y="1381021"/>
            <a:ext cx="4339395" cy="5263586"/>
          </a:xfrm>
        </p:spPr>
        <p:txBody>
          <a:bodyPr>
            <a:normAutofit/>
          </a:bodyPr>
          <a:lstStyle/>
          <a:p>
            <a:endParaRPr lang="it-IT" sz="1800" dirty="0"/>
          </a:p>
          <a:p>
            <a:endParaRPr lang="it-IT" sz="1800" dirty="0"/>
          </a:p>
          <a:p>
            <a:endParaRPr lang="it-IT" sz="1800" dirty="0"/>
          </a:p>
        </p:txBody>
      </p:sp>
      <p:pic>
        <p:nvPicPr>
          <p:cNvPr id="3074" name="Picture 2" descr="Flowchart of if...else statement in Python Programming">
            <a:extLst>
              <a:ext uri="{FF2B5EF4-FFF2-40B4-BE49-F238E27FC236}">
                <a16:creationId xmlns:a16="http://schemas.microsoft.com/office/drawing/2014/main" id="{0F6E302F-C22E-0994-802D-2E852AA1B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42" y="3322861"/>
            <a:ext cx="3069324" cy="2992315"/>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5D31343B-C8EE-F227-F220-B58EFD0DC56C}"/>
              </a:ext>
            </a:extLst>
          </p:cNvPr>
          <p:cNvSpPr txBox="1"/>
          <p:nvPr/>
        </p:nvSpPr>
        <p:spPr>
          <a:xfrm>
            <a:off x="1145411" y="1584408"/>
            <a:ext cx="2558561" cy="1200329"/>
          </a:xfrm>
          <a:prstGeom prst="rect">
            <a:avLst/>
          </a:prstGeom>
          <a:noFill/>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r>
              <a:rPr lang="it-IT" dirty="0">
                <a:latin typeface="Consolas" panose="020B0609020204030204" pitchFamily="49" charset="0"/>
              </a:rPr>
              <a:t>:</a:t>
            </a:r>
          </a:p>
          <a:p>
            <a:r>
              <a:rPr lang="it-IT" dirty="0">
                <a:latin typeface="Consolas" panose="020B0609020204030204" pitchFamily="49" charset="0"/>
              </a:rPr>
              <a:t>	body of else</a:t>
            </a:r>
          </a:p>
        </p:txBody>
      </p:sp>
      <p:sp>
        <p:nvSpPr>
          <p:cNvPr id="10" name="Rettangolo 9">
            <a:extLst>
              <a:ext uri="{FF2B5EF4-FFF2-40B4-BE49-F238E27FC236}">
                <a16:creationId xmlns:a16="http://schemas.microsoft.com/office/drawing/2014/main" id="{E37F4E54-CE93-13CE-2063-6BE43C5947E5}"/>
              </a:ext>
            </a:extLst>
          </p:cNvPr>
          <p:cNvSpPr/>
          <p:nvPr/>
        </p:nvSpPr>
        <p:spPr>
          <a:xfrm>
            <a:off x="909812" y="1529230"/>
            <a:ext cx="2879471" cy="1310684"/>
          </a:xfrm>
          <a:prstGeom prst="rect">
            <a:avLst/>
          </a:prstGeom>
          <a:noFill/>
          <a:ln w="19050">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005754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DDC4C7-4B06-4F9E-89FC-2A36707A50EB}"/>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esempio</a:t>
            </a:r>
          </a:p>
        </p:txBody>
      </p:sp>
      <p:sp>
        <p:nvSpPr>
          <p:cNvPr id="3" name="Segnaposto contenuto 2">
            <a:extLst>
              <a:ext uri="{FF2B5EF4-FFF2-40B4-BE49-F238E27FC236}">
                <a16:creationId xmlns:a16="http://schemas.microsoft.com/office/drawing/2014/main" id="{6780AA67-5700-4BBC-B076-BC524EBF908A}"/>
              </a:ext>
            </a:extLst>
          </p:cNvPr>
          <p:cNvSpPr>
            <a:spLocks noGrp="1"/>
          </p:cNvSpPr>
          <p:nvPr>
            <p:ph sz="half" idx="2"/>
          </p:nvPr>
        </p:nvSpPr>
        <p:spPr/>
        <p:txBody>
          <a:bodyPr anchor="ctr">
            <a:normAutofit/>
          </a:bodyPr>
          <a:lstStyle/>
          <a:p>
            <a:r>
              <a:rPr lang="it-IT" sz="1800" dirty="0"/>
              <a:t>Quando </a:t>
            </a:r>
            <a:r>
              <a:rPr lang="it-IT" sz="1800" b="1" dirty="0" err="1"/>
              <a:t>num</a:t>
            </a:r>
            <a:r>
              <a:rPr lang="it-IT" sz="1800" b="1" dirty="0"/>
              <a:t> = 3 </a:t>
            </a:r>
            <a:r>
              <a:rPr lang="it-IT" sz="1800" dirty="0"/>
              <a:t>la condizione è </a:t>
            </a:r>
            <a:r>
              <a:rPr lang="it-IT" sz="1800" b="1" dirty="0">
                <a:solidFill>
                  <a:srgbClr val="00B050"/>
                </a:solidFill>
              </a:rPr>
              <a:t>True</a:t>
            </a:r>
            <a:r>
              <a:rPr lang="it-IT" sz="1800" dirty="0">
                <a:solidFill>
                  <a:srgbClr val="00B050"/>
                </a:solidFill>
              </a:rPr>
              <a:t>;</a:t>
            </a:r>
            <a:r>
              <a:rPr lang="it-IT" sz="1800" dirty="0"/>
              <a:t> il </a:t>
            </a:r>
            <a:r>
              <a:rPr lang="it-IT" sz="1800" b="1" dirty="0">
                <a:highlight>
                  <a:srgbClr val="00FF00"/>
                </a:highlight>
              </a:rPr>
              <a:t>body </a:t>
            </a:r>
            <a:r>
              <a:rPr lang="it-IT" sz="1800" b="1" dirty="0" err="1">
                <a:highlight>
                  <a:srgbClr val="00FF00"/>
                </a:highlight>
              </a:rPr>
              <a:t>dell’if</a:t>
            </a:r>
            <a:r>
              <a:rPr lang="it-IT" sz="1800" b="1" dirty="0">
                <a:highlight>
                  <a:srgbClr val="00FF00"/>
                </a:highlight>
              </a:rPr>
              <a:t> viene eseguito</a:t>
            </a:r>
            <a:r>
              <a:rPr lang="it-IT" sz="1800" dirty="0"/>
              <a:t> mentre il </a:t>
            </a:r>
            <a:r>
              <a:rPr lang="it-IT" sz="1800" b="1" dirty="0"/>
              <a:t>body dell’else viene saltato</a:t>
            </a:r>
            <a:r>
              <a:rPr lang="it-IT" sz="1800" dirty="0"/>
              <a:t>. </a:t>
            </a:r>
          </a:p>
          <a:p>
            <a:endParaRPr lang="it-IT" sz="1800" dirty="0"/>
          </a:p>
          <a:p>
            <a:r>
              <a:rPr lang="it-IT" sz="1800" dirty="0"/>
              <a:t>Quando il </a:t>
            </a:r>
            <a:r>
              <a:rPr lang="it-IT" sz="1800" b="1" dirty="0" err="1"/>
              <a:t>num</a:t>
            </a:r>
            <a:r>
              <a:rPr lang="it-IT" sz="1800" b="1" dirty="0"/>
              <a:t> = -5</a:t>
            </a:r>
            <a:r>
              <a:rPr lang="it-IT" sz="1800" dirty="0"/>
              <a:t>, la test </a:t>
            </a:r>
            <a:r>
              <a:rPr lang="it-IT" sz="1800" dirty="0" err="1"/>
              <a:t>expression</a:t>
            </a:r>
            <a:r>
              <a:rPr lang="it-IT" sz="1800" dirty="0"/>
              <a:t> è </a:t>
            </a:r>
            <a:r>
              <a:rPr lang="it-IT" sz="1800" b="1" dirty="0">
                <a:solidFill>
                  <a:srgbClr val="FF0000"/>
                </a:solidFill>
              </a:rPr>
              <a:t>False</a:t>
            </a:r>
            <a:r>
              <a:rPr lang="it-IT" sz="1800" dirty="0"/>
              <a:t>. In questo caso il </a:t>
            </a:r>
            <a:r>
              <a:rPr lang="it-IT" sz="1800" b="1" dirty="0"/>
              <a:t>body </a:t>
            </a:r>
            <a:r>
              <a:rPr lang="it-IT" sz="1800" b="1" dirty="0" err="1"/>
              <a:t>dell’if</a:t>
            </a:r>
            <a:r>
              <a:rPr lang="it-IT" sz="1800" b="1" dirty="0"/>
              <a:t> viene saltato </a:t>
            </a:r>
            <a:r>
              <a:rPr lang="it-IT" sz="1800" dirty="0"/>
              <a:t>mentre </a:t>
            </a:r>
            <a:r>
              <a:rPr lang="it-IT" sz="1800" b="1" dirty="0">
                <a:highlight>
                  <a:srgbClr val="00FF00"/>
                </a:highlight>
              </a:rPr>
              <a:t>viene eseguito quello dell’else</a:t>
            </a:r>
            <a:r>
              <a:rPr lang="it-IT" sz="1800" dirty="0"/>
              <a:t>. </a:t>
            </a:r>
          </a:p>
          <a:p>
            <a:endParaRPr lang="it-IT" sz="1800" dirty="0"/>
          </a:p>
          <a:p>
            <a:r>
              <a:rPr lang="it-IT" sz="1800" dirty="0"/>
              <a:t>Se il </a:t>
            </a:r>
            <a:r>
              <a:rPr lang="it-IT" sz="1800" b="1" dirty="0"/>
              <a:t>numeratore è uguale a 0</a:t>
            </a:r>
            <a:r>
              <a:rPr lang="it-IT" sz="1800" dirty="0"/>
              <a:t>, la test </a:t>
            </a:r>
            <a:r>
              <a:rPr lang="it-IT" sz="1800" dirty="0" err="1"/>
              <a:t>expression</a:t>
            </a:r>
            <a:r>
              <a:rPr lang="it-IT" sz="1800" dirty="0"/>
              <a:t> è </a:t>
            </a:r>
            <a:r>
              <a:rPr lang="it-IT" sz="1800" b="1" dirty="0">
                <a:solidFill>
                  <a:srgbClr val="00B050"/>
                </a:solidFill>
              </a:rPr>
              <a:t>True</a:t>
            </a:r>
            <a:r>
              <a:rPr lang="it-IT" sz="1800" dirty="0"/>
              <a:t> e verrà eseguito il </a:t>
            </a:r>
            <a:r>
              <a:rPr lang="it-IT" sz="1800" b="1" dirty="0"/>
              <a:t>body </a:t>
            </a:r>
            <a:r>
              <a:rPr lang="it-IT" sz="1800" b="1" dirty="0" err="1"/>
              <a:t>dell’if</a:t>
            </a:r>
            <a:r>
              <a:rPr lang="it-IT" sz="1800" dirty="0"/>
              <a:t>. </a:t>
            </a:r>
          </a:p>
        </p:txBody>
      </p:sp>
      <p:pic>
        <p:nvPicPr>
          <p:cNvPr id="6" name="Segnaposto contenuto 5">
            <a:extLst>
              <a:ext uri="{FF2B5EF4-FFF2-40B4-BE49-F238E27FC236}">
                <a16:creationId xmlns:a16="http://schemas.microsoft.com/office/drawing/2014/main" id="{8BD5A64E-C4FA-DB9F-2C08-F6D4B2E62FD2}"/>
              </a:ext>
            </a:extLst>
          </p:cNvPr>
          <p:cNvPicPr>
            <a:picLocks noGrp="1" noChangeAspect="1"/>
          </p:cNvPicPr>
          <p:nvPr>
            <p:ph sz="quarter" idx="4"/>
          </p:nvPr>
        </p:nvPicPr>
        <p:blipFill>
          <a:blip r:embed="rId2"/>
          <a:stretch>
            <a:fillRect/>
          </a:stretch>
        </p:blipFill>
        <p:spPr>
          <a:xfrm>
            <a:off x="6327456" y="1457547"/>
            <a:ext cx="5410955" cy="2857899"/>
          </a:xfrm>
        </p:spPr>
      </p:pic>
      <p:pic>
        <p:nvPicPr>
          <p:cNvPr id="8" name="Immagine 7">
            <a:extLst>
              <a:ext uri="{FF2B5EF4-FFF2-40B4-BE49-F238E27FC236}">
                <a16:creationId xmlns:a16="http://schemas.microsoft.com/office/drawing/2014/main" id="{5AA3E4D5-55CE-3BB4-3622-9FE72FC34A71}"/>
              </a:ext>
            </a:extLst>
          </p:cNvPr>
          <p:cNvPicPr>
            <a:picLocks noChangeAspect="1"/>
          </p:cNvPicPr>
          <p:nvPr/>
        </p:nvPicPr>
        <p:blipFill>
          <a:blip r:embed="rId3"/>
          <a:stretch>
            <a:fillRect/>
          </a:stretch>
        </p:blipFill>
        <p:spPr>
          <a:xfrm>
            <a:off x="6327458" y="5114910"/>
            <a:ext cx="5410955" cy="419158"/>
          </a:xfrm>
          <a:prstGeom prst="rect">
            <a:avLst/>
          </a:prstGeom>
        </p:spPr>
      </p:pic>
      <p:sp>
        <p:nvSpPr>
          <p:cNvPr id="9" name="CasellaDiTesto 8">
            <a:extLst>
              <a:ext uri="{FF2B5EF4-FFF2-40B4-BE49-F238E27FC236}">
                <a16:creationId xmlns:a16="http://schemas.microsoft.com/office/drawing/2014/main" id="{6712DE57-438A-BF35-2043-F6D31633577D}"/>
              </a:ext>
            </a:extLst>
          </p:cNvPr>
          <p:cNvSpPr txBox="1"/>
          <p:nvPr/>
        </p:nvSpPr>
        <p:spPr>
          <a:xfrm>
            <a:off x="6327457" y="5740486"/>
            <a:ext cx="5410955" cy="276999"/>
          </a:xfrm>
          <a:prstGeom prst="rect">
            <a:avLst/>
          </a:prstGeom>
          <a:solidFill>
            <a:srgbClr val="393B40"/>
          </a:solidFill>
        </p:spPr>
        <p:txBody>
          <a:bodyPr wrap="square" rtlCol="0">
            <a:spAutoFit/>
          </a:bodyPr>
          <a:lstStyle/>
          <a:p>
            <a:r>
              <a:rPr lang="it-IT" sz="1200" dirty="0">
                <a:solidFill>
                  <a:schemeClr val="bg1">
                    <a:lumMod val="95000"/>
                  </a:schemeClr>
                </a:solidFill>
                <a:latin typeface="Consolas" panose="020B0609020204030204" pitchFamily="49" charset="0"/>
              </a:rPr>
              <a:t>Negative </a:t>
            </a:r>
            <a:r>
              <a:rPr lang="it-IT" sz="1200" dirty="0" err="1">
                <a:solidFill>
                  <a:schemeClr val="bg1">
                    <a:lumMod val="95000"/>
                  </a:schemeClr>
                </a:solidFill>
                <a:latin typeface="Consolas" panose="020B0609020204030204" pitchFamily="49" charset="0"/>
              </a:rPr>
              <a:t>number</a:t>
            </a:r>
            <a:r>
              <a:rPr lang="it-IT" sz="1200" dirty="0">
                <a:solidFill>
                  <a:schemeClr val="bg1">
                    <a:lumMod val="95000"/>
                  </a:schemeClr>
                </a:solidFill>
                <a:latin typeface="Consolas" panose="020B0609020204030204" pitchFamily="49" charset="0"/>
              </a:rPr>
              <a:t>      </a:t>
            </a:r>
          </a:p>
        </p:txBody>
      </p:sp>
      <p:pic>
        <p:nvPicPr>
          <p:cNvPr id="11" name="Immagine 10">
            <a:extLst>
              <a:ext uri="{FF2B5EF4-FFF2-40B4-BE49-F238E27FC236}">
                <a16:creationId xmlns:a16="http://schemas.microsoft.com/office/drawing/2014/main" id="{CE9069BA-C8B9-BE9B-1065-AB2DCF55BC99}"/>
              </a:ext>
            </a:extLst>
          </p:cNvPr>
          <p:cNvPicPr>
            <a:picLocks noChangeAspect="1"/>
          </p:cNvPicPr>
          <p:nvPr/>
        </p:nvPicPr>
        <p:blipFill>
          <a:blip r:embed="rId3"/>
          <a:stretch>
            <a:fillRect/>
          </a:stretch>
        </p:blipFill>
        <p:spPr>
          <a:xfrm>
            <a:off x="6327456" y="6207026"/>
            <a:ext cx="5410955" cy="419158"/>
          </a:xfrm>
          <a:prstGeom prst="rect">
            <a:avLst/>
          </a:prstGeom>
        </p:spPr>
      </p:pic>
      <p:sp>
        <p:nvSpPr>
          <p:cNvPr id="12" name="CasellaDiTesto 11">
            <a:extLst>
              <a:ext uri="{FF2B5EF4-FFF2-40B4-BE49-F238E27FC236}">
                <a16:creationId xmlns:a16="http://schemas.microsoft.com/office/drawing/2014/main" id="{48CD0CF6-61B0-DC04-2397-42788B7BD6B6}"/>
              </a:ext>
            </a:extLst>
          </p:cNvPr>
          <p:cNvSpPr txBox="1"/>
          <p:nvPr/>
        </p:nvSpPr>
        <p:spPr>
          <a:xfrm>
            <a:off x="8694429" y="5184050"/>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3</a:t>
            </a:r>
          </a:p>
        </p:txBody>
      </p:sp>
      <p:sp>
        <p:nvSpPr>
          <p:cNvPr id="13" name="CasellaDiTesto 12">
            <a:extLst>
              <a:ext uri="{FF2B5EF4-FFF2-40B4-BE49-F238E27FC236}">
                <a16:creationId xmlns:a16="http://schemas.microsoft.com/office/drawing/2014/main" id="{9B0B85EC-23AA-7281-7F42-DEC28677EE98}"/>
              </a:ext>
            </a:extLst>
          </p:cNvPr>
          <p:cNvSpPr txBox="1"/>
          <p:nvPr/>
        </p:nvSpPr>
        <p:spPr>
          <a:xfrm>
            <a:off x="8694429" y="5707825"/>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-5</a:t>
            </a:r>
          </a:p>
        </p:txBody>
      </p:sp>
      <p:sp>
        <p:nvSpPr>
          <p:cNvPr id="14" name="CasellaDiTesto 13">
            <a:extLst>
              <a:ext uri="{FF2B5EF4-FFF2-40B4-BE49-F238E27FC236}">
                <a16:creationId xmlns:a16="http://schemas.microsoft.com/office/drawing/2014/main" id="{4F0670A9-6336-1768-B3CA-3BAFC4FA0ADF}"/>
              </a:ext>
            </a:extLst>
          </p:cNvPr>
          <p:cNvSpPr txBox="1"/>
          <p:nvPr/>
        </p:nvSpPr>
        <p:spPr>
          <a:xfrm>
            <a:off x="8694429" y="6225358"/>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0</a:t>
            </a:r>
          </a:p>
        </p:txBody>
      </p:sp>
    </p:spTree>
    <p:extLst>
      <p:ext uri="{BB962C8B-B14F-4D97-AF65-F5344CB8AC3E}">
        <p14:creationId xmlns:p14="http://schemas.microsoft.com/office/powerpoint/2010/main" val="14610638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operatore ternario</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a:xfrm>
            <a:off x="328612" y="1271016"/>
            <a:ext cx="4665419" cy="5288046"/>
          </a:xfrm>
        </p:spPr>
        <p:txBody>
          <a:bodyPr anchor="t"/>
          <a:lstStyle/>
          <a:p>
            <a:r>
              <a:rPr lang="it-IT" b="1" u="sng" dirty="0">
                <a:solidFill>
                  <a:srgbClr val="50B4C8"/>
                </a:solidFill>
                <a:effectLst>
                  <a:outerShdw blurRad="38100" dist="38100" dir="2700000" algn="tl">
                    <a:srgbClr val="000000">
                      <a:alpha val="43137"/>
                    </a:srgbClr>
                  </a:outerShdw>
                </a:effectLst>
              </a:rPr>
              <a:t>VERSIONE ABBREVIATA DELL’IF…else</a:t>
            </a:r>
          </a:p>
          <a:p>
            <a:endParaRPr lang="it-IT" dirty="0"/>
          </a:p>
          <a:p>
            <a:r>
              <a:rPr lang="it-IT" dirty="0"/>
              <a:t>Nel caso si avessero </a:t>
            </a:r>
            <a:r>
              <a:rPr lang="it-IT" b="1" dirty="0">
                <a:highlight>
                  <a:srgbClr val="00FFFF"/>
                </a:highlight>
              </a:rPr>
              <a:t>solo un’istruzione per </a:t>
            </a:r>
            <a:r>
              <a:rPr lang="it-IT" b="1" dirty="0" err="1">
                <a:highlight>
                  <a:srgbClr val="00FFFF"/>
                </a:highlight>
              </a:rPr>
              <a:t>l’if</a:t>
            </a:r>
            <a:r>
              <a:rPr lang="it-IT" dirty="0"/>
              <a:t> e </a:t>
            </a:r>
            <a:r>
              <a:rPr lang="it-IT" b="1" dirty="0">
                <a:highlight>
                  <a:srgbClr val="00FFFF"/>
                </a:highlight>
              </a:rPr>
              <a:t>solo un’istruzione per </a:t>
            </a:r>
            <a:r>
              <a:rPr lang="it-IT" b="1" dirty="0" err="1">
                <a:highlight>
                  <a:srgbClr val="00FFFF"/>
                </a:highlight>
              </a:rPr>
              <a:t>l’else</a:t>
            </a:r>
            <a:r>
              <a:rPr lang="it-IT" dirty="0"/>
              <a:t>, si può scrivere tutto in una singola riga. </a:t>
            </a:r>
          </a:p>
          <a:p>
            <a:r>
              <a:rPr lang="it-IT" dirty="0"/>
              <a:t>Questa tecnica è nota come </a:t>
            </a:r>
            <a:r>
              <a:rPr lang="it-IT" b="1" dirty="0">
                <a:solidFill>
                  <a:srgbClr val="50B4C8"/>
                </a:solidFill>
              </a:rPr>
              <a:t>OPERATORE TERNARIO</a:t>
            </a:r>
            <a:r>
              <a:rPr lang="it-IT" dirty="0"/>
              <a:t> o </a:t>
            </a:r>
            <a:r>
              <a:rPr lang="it-IT" b="1" dirty="0">
                <a:solidFill>
                  <a:srgbClr val="50B4C8"/>
                </a:solidFill>
              </a:rPr>
              <a:t>ESPRESSIONE CONDIZIONALE</a:t>
            </a:r>
            <a:r>
              <a:rPr lang="it-IT" dirty="0"/>
              <a:t>. </a:t>
            </a:r>
          </a:p>
          <a:p>
            <a:endParaRPr lang="it-IT" dirty="0"/>
          </a:p>
          <a:p>
            <a:r>
              <a:rPr lang="it-IT" dirty="0"/>
              <a:t>E’ possibile avere anche più else </a:t>
            </a:r>
            <a:r>
              <a:rPr lang="it-IT" dirty="0" err="1"/>
              <a:t>statement</a:t>
            </a:r>
            <a:r>
              <a:rPr lang="it-IT" dirty="0"/>
              <a:t> sulla stessa riga.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a:xfrm>
            <a:off x="5565531" y="1271017"/>
            <a:ext cx="6297857" cy="2729483"/>
          </a:xfrm>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("A") if </a:t>
            </a:r>
            <a:r>
              <a:rPr lang="en-US" sz="2000" dirty="0">
                <a:latin typeface="Consolas" panose="020B0609020204030204" pitchFamily="49" charset="0"/>
              </a:rPr>
              <a:t>a &gt; b </a:t>
            </a:r>
            <a:r>
              <a:rPr lang="en-US" sz="2000" dirty="0">
                <a:solidFill>
                  <a:srgbClr val="0000CD"/>
                </a:solidFill>
                <a:latin typeface="Consolas" panose="020B0609020204030204" pitchFamily="49" charset="0"/>
              </a:rPr>
              <a:t>else </a:t>
            </a:r>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("B")</a:t>
            </a:r>
          </a:p>
          <a:p>
            <a:endParaRPr lang="en-US" sz="2000" dirty="0">
              <a:solidFill>
                <a:srgbClr val="0000CD"/>
              </a:solidFill>
              <a:latin typeface="Consolas" panose="020B0609020204030204" pitchFamily="49" charset="0"/>
            </a:endParaRPr>
          </a:p>
          <a:p>
            <a:endParaRPr lang="en-US" sz="2000" dirty="0">
              <a:solidFill>
                <a:srgbClr val="0000CD"/>
              </a:solidFill>
              <a:latin typeface="Consolas" panose="020B0609020204030204" pitchFamily="49" charset="0"/>
            </a:endParaRPr>
          </a:p>
          <a:p>
            <a:endParaRPr lang="en-US" sz="2000" dirty="0">
              <a:latin typeface="Consolas" panose="020B0609020204030204" pitchFamily="49" charset="0"/>
            </a:endParaRPr>
          </a:p>
          <a:p>
            <a:pPr algn="ctr"/>
            <a:r>
              <a:rPr lang="en-US" sz="2000" dirty="0">
                <a:solidFill>
                  <a:srgbClr val="00B050"/>
                </a:solidFill>
                <a:latin typeface="Consolas" panose="020B0609020204030204" pitchFamily="49" charset="0"/>
              </a:rPr>
              <a:t>#returns  B</a:t>
            </a:r>
            <a:endParaRPr lang="it-IT" sz="2000" dirty="0">
              <a:solidFill>
                <a:srgbClr val="00B050"/>
              </a:solidFill>
              <a:latin typeface="Consolas" panose="020B0609020204030204" pitchFamily="49" charset="0"/>
            </a:endParaRPr>
          </a:p>
        </p:txBody>
      </p:sp>
      <p:cxnSp>
        <p:nvCxnSpPr>
          <p:cNvPr id="7" name="Connettore 2 6">
            <a:extLst>
              <a:ext uri="{FF2B5EF4-FFF2-40B4-BE49-F238E27FC236}">
                <a16:creationId xmlns:a16="http://schemas.microsoft.com/office/drawing/2014/main" id="{4AB52B41-41DB-E57F-472A-4A82D5A53830}"/>
              </a:ext>
            </a:extLst>
          </p:cNvPr>
          <p:cNvCxnSpPr>
            <a:cxnSpLocks/>
          </p:cNvCxnSpPr>
          <p:nvPr/>
        </p:nvCxnSpPr>
        <p:spPr>
          <a:xfrm>
            <a:off x="7148146" y="2624504"/>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6814D9E9-A779-445F-3BAE-97A03733796E}"/>
              </a:ext>
            </a:extLst>
          </p:cNvPr>
          <p:cNvSpPr txBox="1"/>
          <p:nvPr/>
        </p:nvSpPr>
        <p:spPr>
          <a:xfrm>
            <a:off x="6706830" y="2962037"/>
            <a:ext cx="1072662" cy="276999"/>
          </a:xfrm>
          <a:prstGeom prst="rect">
            <a:avLst/>
          </a:prstGeom>
          <a:noFill/>
        </p:spPr>
        <p:txBody>
          <a:bodyPr wrap="square" rtlCol="0">
            <a:spAutoFit/>
          </a:bodyPr>
          <a:lstStyle/>
          <a:p>
            <a:r>
              <a:rPr lang="it-IT" sz="1200" b="1" dirty="0">
                <a:solidFill>
                  <a:srgbClr val="FF5050"/>
                </a:solidFill>
              </a:rPr>
              <a:t>ISTRUZIONE IF</a:t>
            </a:r>
          </a:p>
        </p:txBody>
      </p:sp>
      <p:sp>
        <p:nvSpPr>
          <p:cNvPr id="10" name="CasellaDiTesto 9">
            <a:extLst>
              <a:ext uri="{FF2B5EF4-FFF2-40B4-BE49-F238E27FC236}">
                <a16:creationId xmlns:a16="http://schemas.microsoft.com/office/drawing/2014/main" id="{5BC3380D-06B1-0704-BC65-8047942093AF}"/>
              </a:ext>
            </a:extLst>
          </p:cNvPr>
          <p:cNvSpPr txBox="1"/>
          <p:nvPr/>
        </p:nvSpPr>
        <p:spPr>
          <a:xfrm>
            <a:off x="10044388" y="2962037"/>
            <a:ext cx="1264810" cy="276999"/>
          </a:xfrm>
          <a:prstGeom prst="rect">
            <a:avLst/>
          </a:prstGeom>
          <a:noFill/>
        </p:spPr>
        <p:txBody>
          <a:bodyPr wrap="square" rtlCol="0">
            <a:spAutoFit/>
          </a:bodyPr>
          <a:lstStyle/>
          <a:p>
            <a:r>
              <a:rPr lang="it-IT" sz="1200" b="1" dirty="0">
                <a:solidFill>
                  <a:srgbClr val="FF5050"/>
                </a:solidFill>
              </a:rPr>
              <a:t>ISTRUZIONE ELSE</a:t>
            </a:r>
          </a:p>
        </p:txBody>
      </p:sp>
      <p:cxnSp>
        <p:nvCxnSpPr>
          <p:cNvPr id="11" name="Connettore 2 10">
            <a:extLst>
              <a:ext uri="{FF2B5EF4-FFF2-40B4-BE49-F238E27FC236}">
                <a16:creationId xmlns:a16="http://schemas.microsoft.com/office/drawing/2014/main" id="{7D385F2E-F21B-AC13-AFD7-7B729BF2867F}"/>
              </a:ext>
            </a:extLst>
          </p:cNvPr>
          <p:cNvCxnSpPr>
            <a:cxnSpLocks/>
          </p:cNvCxnSpPr>
          <p:nvPr/>
        </p:nvCxnSpPr>
        <p:spPr>
          <a:xfrm>
            <a:off x="10591801" y="2629251"/>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12" name="Segnaposto contenuto 3">
            <a:extLst>
              <a:ext uri="{FF2B5EF4-FFF2-40B4-BE49-F238E27FC236}">
                <a16:creationId xmlns:a16="http://schemas.microsoft.com/office/drawing/2014/main" id="{8DCFE157-FAC3-B81C-9F57-8D0D1D8ED13D}"/>
              </a:ext>
            </a:extLst>
          </p:cNvPr>
          <p:cNvSpPr txBox="1">
            <a:spLocks/>
          </p:cNvSpPr>
          <p:nvPr/>
        </p:nvSpPr>
        <p:spPr>
          <a:xfrm>
            <a:off x="5495192" y="4224877"/>
            <a:ext cx="6145824" cy="2297550"/>
          </a:xfrm>
          <a:prstGeom prst="rect">
            <a:avLst/>
          </a:prstGeom>
        </p:spPr>
        <p:txBody>
          <a:bodyPr vert="horz" lIns="91440" tIns="45720" rIns="91440" bIns="45720" rtlCol="0" anchor="ctr">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en-US" sz="1300" dirty="0">
                <a:latin typeface="Consolas" panose="020B0609020204030204" pitchFamily="49" charset="0"/>
              </a:rPr>
              <a:t>a = </a:t>
            </a:r>
            <a:r>
              <a:rPr lang="en-US" sz="1300" dirty="0">
                <a:solidFill>
                  <a:srgbClr val="0000CD"/>
                </a:solidFill>
                <a:latin typeface="Consolas" panose="020B0609020204030204" pitchFamily="49" charset="0"/>
              </a:rPr>
              <a:t>330</a:t>
            </a:r>
          </a:p>
          <a:p>
            <a:r>
              <a:rPr lang="en-US" sz="1300" dirty="0">
                <a:latin typeface="Consolas" panose="020B0609020204030204" pitchFamily="49" charset="0"/>
              </a:rPr>
              <a:t>b = </a:t>
            </a:r>
            <a:r>
              <a:rPr lang="en-US" sz="1300" dirty="0">
                <a:solidFill>
                  <a:srgbClr val="0000CD"/>
                </a:solidFill>
                <a:latin typeface="Consolas" panose="020B0609020204030204" pitchFamily="49" charset="0"/>
              </a:rPr>
              <a:t>330</a:t>
            </a:r>
          </a:p>
          <a:p>
            <a:endParaRPr lang="en-US" sz="1300" dirty="0">
              <a:latin typeface="Consolas" panose="020B0609020204030204" pitchFamily="49" charset="0"/>
            </a:endParaRPr>
          </a:p>
          <a:p>
            <a:r>
              <a:rPr lang="en-US" sz="1200" b="1" dirty="0">
                <a:solidFill>
                  <a:srgbClr val="C00000"/>
                </a:solidFill>
                <a:latin typeface="Consolas" panose="020B0609020204030204" pitchFamily="49" charset="0"/>
              </a:rPr>
              <a:t>print</a:t>
            </a:r>
            <a:r>
              <a:rPr lang="en-US" sz="1200" b="1" dirty="0">
                <a:solidFill>
                  <a:srgbClr val="0000CD"/>
                </a:solidFill>
                <a:latin typeface="Consolas" panose="020B0609020204030204" pitchFamily="49" charset="0"/>
              </a:rPr>
              <a:t>("A") if </a:t>
            </a:r>
            <a:r>
              <a:rPr lang="en-US" sz="1200" b="1" dirty="0">
                <a:solidFill>
                  <a:srgbClr val="C00000"/>
                </a:solidFill>
                <a:latin typeface="Consolas" panose="020B0609020204030204" pitchFamily="49" charset="0"/>
              </a:rPr>
              <a:t>a &gt;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a:t>
            </a:r>
            <a:r>
              <a:rPr lang="en-US" sz="1200" b="1" dirty="0">
                <a:solidFill>
                  <a:srgbClr val="C00000"/>
                </a:solidFill>
                <a:latin typeface="Consolas" panose="020B0609020204030204" pitchFamily="49" charset="0"/>
              </a:rPr>
              <a:t> if a ==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("B")</a:t>
            </a:r>
          </a:p>
          <a:p>
            <a:endParaRPr lang="en-US" sz="1200" b="1" i="1" dirty="0">
              <a:solidFill>
                <a:srgbClr val="0000CD"/>
              </a:solidFill>
              <a:latin typeface="Consolas" panose="020B0609020204030204" pitchFamily="49" charset="0"/>
            </a:endParaRPr>
          </a:p>
          <a:p>
            <a:r>
              <a:rPr lang="en-US" sz="1200" i="1" dirty="0">
                <a:latin typeface="Consolas" panose="020B0609020204030204" pitchFamily="49" charset="0"/>
              </a:rPr>
              <a:t>Stampa A se a&gt;b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 se a==b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B</a:t>
            </a:r>
          </a:p>
          <a:p>
            <a:pPr lvl="8" algn="ctr"/>
            <a:r>
              <a:rPr lang="en-US" sz="1200" dirty="0">
                <a:solidFill>
                  <a:srgbClr val="00B050"/>
                </a:solidFill>
                <a:latin typeface="Consolas" panose="020B0609020204030204" pitchFamily="49" charset="0"/>
              </a:rPr>
              <a:t>#returns  =</a:t>
            </a:r>
            <a:endParaRPr lang="it-IT" sz="1200" dirty="0">
              <a:solidFill>
                <a:srgbClr val="00B050"/>
              </a:solidFill>
              <a:latin typeface="Consolas" panose="020B0609020204030204" pitchFamily="49" charset="0"/>
            </a:endParaRPr>
          </a:p>
        </p:txBody>
      </p:sp>
      <p:sp>
        <p:nvSpPr>
          <p:cNvPr id="13" name="Parentesi quadra chiusa 12">
            <a:extLst>
              <a:ext uri="{FF2B5EF4-FFF2-40B4-BE49-F238E27FC236}">
                <a16:creationId xmlns:a16="http://schemas.microsoft.com/office/drawing/2014/main" id="{D11B5EDD-0785-3B96-90BA-B0CC84398988}"/>
              </a:ext>
            </a:extLst>
          </p:cNvPr>
          <p:cNvSpPr/>
          <p:nvPr/>
        </p:nvSpPr>
        <p:spPr>
          <a:xfrm rot="5400000">
            <a:off x="6448454" y="4637240"/>
            <a:ext cx="71744" cy="1679330"/>
          </a:xfrm>
          <a:prstGeom prst="rightBracket">
            <a:avLst/>
          </a:prstGeom>
          <a:ln w="19050">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Parentesi quadra chiusa 13">
            <a:extLst>
              <a:ext uri="{FF2B5EF4-FFF2-40B4-BE49-F238E27FC236}">
                <a16:creationId xmlns:a16="http://schemas.microsoft.com/office/drawing/2014/main" id="{5EEAF5BC-F0A0-A8C3-5371-947D6C6DE32E}"/>
              </a:ext>
            </a:extLst>
          </p:cNvPr>
          <p:cNvSpPr/>
          <p:nvPr/>
        </p:nvSpPr>
        <p:spPr>
          <a:xfrm rot="5400000">
            <a:off x="8406208" y="4432085"/>
            <a:ext cx="71744" cy="2089639"/>
          </a:xfrm>
          <a:prstGeom prst="rightBracket">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Parentesi quadra chiusa 14">
            <a:extLst>
              <a:ext uri="{FF2B5EF4-FFF2-40B4-BE49-F238E27FC236}">
                <a16:creationId xmlns:a16="http://schemas.microsoft.com/office/drawing/2014/main" id="{C5DCEB35-8C18-7B0F-1EAC-84FECF6507F9}"/>
              </a:ext>
            </a:extLst>
          </p:cNvPr>
          <p:cNvSpPr/>
          <p:nvPr/>
        </p:nvSpPr>
        <p:spPr>
          <a:xfrm rot="5400000">
            <a:off x="10151482" y="4849720"/>
            <a:ext cx="71744" cy="1254369"/>
          </a:xfrm>
          <a:prstGeom prst="rightBracket">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Rectangle 1">
            <a:extLst>
              <a:ext uri="{FF2B5EF4-FFF2-40B4-BE49-F238E27FC236}">
                <a16:creationId xmlns:a16="http://schemas.microsoft.com/office/drawing/2014/main" id="{BAB2BC99-5CF7-832C-6D64-2D3D885889EA}"/>
              </a:ext>
            </a:extLst>
          </p:cNvPr>
          <p:cNvSpPr>
            <a:spLocks noChangeArrowheads="1"/>
          </p:cNvSpPr>
          <p:nvPr/>
        </p:nvSpPr>
        <p:spPr bwMode="auto">
          <a:xfrm>
            <a:off x="550984" y="5912731"/>
            <a:ext cx="4340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a:ln>
                  <a:noFill/>
                </a:ln>
                <a:solidFill>
                  <a:srgbClr val="A9B7C6"/>
                </a:solidFill>
                <a:effectLst/>
                <a:latin typeface="JetBrains Mono"/>
              </a:rPr>
              <a:t>x = </a:t>
            </a:r>
            <a:r>
              <a:rPr kumimoji="0" lang="it-IT" altLang="it-IT" sz="1200" b="0" i="0" u="none" strike="noStrike" cap="none" normalizeH="0" baseline="0" dirty="0">
                <a:ln>
                  <a:noFill/>
                </a:ln>
                <a:solidFill>
                  <a:srgbClr val="6897BB"/>
                </a:solidFill>
                <a:effectLst/>
                <a:latin typeface="JetBrains Mono"/>
              </a:rPr>
              <a:t>5 </a:t>
            </a:r>
            <a:r>
              <a:rPr kumimoji="0" lang="it-IT" altLang="it-IT" sz="1200" b="0" i="0" u="none" strike="noStrike" cap="none" normalizeH="0" baseline="0" dirty="0" err="1">
                <a:ln>
                  <a:noFill/>
                </a:ln>
                <a:solidFill>
                  <a:srgbClr val="CC7832"/>
                </a:solidFill>
                <a:effectLst/>
                <a:latin typeface="JetBrains Mono"/>
              </a:rPr>
              <a:t>if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 </a:t>
            </a:r>
            <a:r>
              <a:rPr kumimoji="0" lang="it-IT" altLang="it-IT" sz="1200" b="0" i="0" u="none" strike="noStrike" cap="none" normalizeH="0" baseline="0" dirty="0">
                <a:ln>
                  <a:noFill/>
                </a:ln>
                <a:solidFill>
                  <a:srgbClr val="CC7832"/>
                </a:solidFill>
                <a:effectLst/>
                <a:latin typeface="JetBrains Mono"/>
              </a:rPr>
              <a:t>else </a:t>
            </a:r>
            <a:r>
              <a:rPr kumimoji="0" lang="it-IT" altLang="it-IT" sz="1200" b="0" i="0" u="none" strike="noStrike" cap="none" normalizeH="0" baseline="0" dirty="0">
                <a:ln>
                  <a:noFill/>
                </a:ln>
                <a:solidFill>
                  <a:srgbClr val="6897BB"/>
                </a:solidFill>
                <a:effectLst/>
                <a:latin typeface="JetBrains Mono"/>
              </a:rPr>
              <a:t>8</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(x)    </a:t>
            </a:r>
            <a:r>
              <a:rPr kumimoji="0" lang="it-IT" altLang="it-IT" sz="1200" b="0" i="0" u="none" strike="noStrike" cap="none" normalizeH="0" baseline="0" dirty="0">
                <a:ln>
                  <a:noFill/>
                </a:ln>
                <a:solidFill>
                  <a:srgbClr val="808080"/>
                </a:solidFill>
                <a:effectLst/>
                <a:latin typeface="JetBrains Mono"/>
              </a:rPr>
              <a:t># 5</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2897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normAutofit/>
          </a:bodyPr>
          <a:lstStyle/>
          <a:p>
            <a:r>
              <a:rPr lang="en-US" dirty="0"/>
              <a:t>I COMMENTI</a:t>
            </a:r>
            <a:endParaRPr lang="it-IT"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8612" y="1384960"/>
            <a:ext cx="11549444" cy="5340876"/>
          </a:xfrm>
        </p:spPr>
        <p:txBody>
          <a:bodyPr>
            <a:normAutofit/>
          </a:bodyPr>
          <a:lstStyle/>
          <a:p>
            <a:pPr marL="0" indent="0">
              <a:buNone/>
            </a:pPr>
            <a:r>
              <a:rPr lang="it-IT" b="1" u="sng" dirty="0"/>
              <a:t>COMMENTI</a:t>
            </a:r>
          </a:p>
          <a:p>
            <a:pPr marL="0" indent="0">
              <a:buNone/>
            </a:pPr>
            <a:r>
              <a:rPr lang="it-IT" sz="1800" dirty="0"/>
              <a:t>I commenti iniziano con</a:t>
            </a:r>
            <a:r>
              <a:rPr lang="it-IT" sz="1800" b="1" dirty="0">
                <a:highlight>
                  <a:srgbClr val="FFFF00"/>
                </a:highlight>
              </a:rPr>
              <a:t> # </a:t>
            </a:r>
            <a:r>
              <a:rPr lang="it-IT" sz="1800" dirty="0"/>
              <a:t>e servono per spiegare il codice, per renderlo più leggibile o per prevenire l’esecuzione del codice quando lo si testa.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b="1" dirty="0"/>
          </a:p>
          <a:p>
            <a:pPr marL="0" indent="0">
              <a:buNone/>
            </a:pPr>
            <a:r>
              <a:rPr lang="it-IT" sz="1800" b="1" dirty="0"/>
              <a:t>MULTI LINE COMMENTS</a:t>
            </a:r>
          </a:p>
          <a:p>
            <a:pPr marL="0" indent="0">
              <a:buNone/>
            </a:pPr>
            <a:r>
              <a:rPr lang="it-IT" sz="1800" dirty="0"/>
              <a:t>Python </a:t>
            </a:r>
            <a:r>
              <a:rPr lang="it-IT" sz="1800" b="1" dirty="0">
                <a:highlight>
                  <a:srgbClr val="FFFF00"/>
                </a:highlight>
              </a:rPr>
              <a:t>non ha una sintassi vera e propria per il commento multilinea</a:t>
            </a:r>
            <a:r>
              <a:rPr lang="it-IT" sz="1800" dirty="0"/>
              <a:t>. Bisogna </a:t>
            </a:r>
            <a:r>
              <a:rPr lang="it-IT" sz="1800" b="1" dirty="0">
                <a:highlight>
                  <a:srgbClr val="FFFF00"/>
                </a:highlight>
              </a:rPr>
              <a:t>aggiungere # ad ogni linea</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Oppure, anche se non previsto ufficialmente dalla sintassi di Python, si può usare una </a:t>
            </a:r>
            <a:r>
              <a:rPr lang="it-IT" sz="1800" b="1" dirty="0">
                <a:highlight>
                  <a:srgbClr val="FFFF00"/>
                </a:highlight>
              </a:rPr>
              <a:t>stringa multi-linea</a:t>
            </a:r>
            <a:r>
              <a:rPr lang="it-IT" sz="1800" dirty="0"/>
              <a:t>. Python infatti ignora le stringhe che non sono assegnate ad una variabile (le stringhe vengono lette ma ignorate) quindi basterà aggiungere una stringa multi-linea (compresa fra </a:t>
            </a:r>
            <a:r>
              <a:rPr lang="it-IT" sz="1800" b="1" dirty="0">
                <a:highlight>
                  <a:srgbClr val="FFFF00"/>
                </a:highlight>
              </a:rPr>
              <a:t>tre apici</a:t>
            </a:r>
            <a:r>
              <a:rPr lang="it-IT" sz="1800" dirty="0"/>
              <a:t>) al codice ed inserirvi il commento. </a:t>
            </a:r>
          </a:p>
          <a:p>
            <a:pPr marL="0" indent="0">
              <a:buNone/>
            </a:pPr>
            <a:endParaRPr lang="it-IT" sz="1800" dirty="0"/>
          </a:p>
          <a:p>
            <a:pPr marL="0" indent="0">
              <a:buNone/>
            </a:pPr>
            <a:endParaRPr lang="it-IT" sz="2400" dirty="0"/>
          </a:p>
        </p:txBody>
      </p:sp>
      <p:pic>
        <p:nvPicPr>
          <p:cNvPr id="7" name="Immagine 6">
            <a:extLst>
              <a:ext uri="{FF2B5EF4-FFF2-40B4-BE49-F238E27FC236}">
                <a16:creationId xmlns:a16="http://schemas.microsoft.com/office/drawing/2014/main" id="{C524FA40-E3BB-DB1B-6B87-53574672BC7A}"/>
              </a:ext>
            </a:extLst>
          </p:cNvPr>
          <p:cNvPicPr>
            <a:picLocks noChangeAspect="1"/>
          </p:cNvPicPr>
          <p:nvPr/>
        </p:nvPicPr>
        <p:blipFill>
          <a:blip r:embed="rId2"/>
          <a:stretch>
            <a:fillRect/>
          </a:stretch>
        </p:blipFill>
        <p:spPr>
          <a:xfrm>
            <a:off x="603736" y="2490940"/>
            <a:ext cx="2429610" cy="643458"/>
          </a:xfrm>
          <a:prstGeom prst="rect">
            <a:avLst/>
          </a:prstGeom>
        </p:spPr>
      </p:pic>
      <p:pic>
        <p:nvPicPr>
          <p:cNvPr id="9" name="Immagine 8">
            <a:extLst>
              <a:ext uri="{FF2B5EF4-FFF2-40B4-BE49-F238E27FC236}">
                <a16:creationId xmlns:a16="http://schemas.microsoft.com/office/drawing/2014/main" id="{B71D3C33-194E-9FA6-922C-1F029C00E1DF}"/>
              </a:ext>
            </a:extLst>
          </p:cNvPr>
          <p:cNvPicPr>
            <a:picLocks noChangeAspect="1"/>
          </p:cNvPicPr>
          <p:nvPr/>
        </p:nvPicPr>
        <p:blipFill>
          <a:blip r:embed="rId3"/>
          <a:stretch>
            <a:fillRect/>
          </a:stretch>
        </p:blipFill>
        <p:spPr>
          <a:xfrm>
            <a:off x="3956576" y="2660247"/>
            <a:ext cx="3629532" cy="304843"/>
          </a:xfrm>
          <a:prstGeom prst="rect">
            <a:avLst/>
          </a:prstGeom>
        </p:spPr>
      </p:pic>
      <p:pic>
        <p:nvPicPr>
          <p:cNvPr id="11" name="Immagine 10">
            <a:extLst>
              <a:ext uri="{FF2B5EF4-FFF2-40B4-BE49-F238E27FC236}">
                <a16:creationId xmlns:a16="http://schemas.microsoft.com/office/drawing/2014/main" id="{26E909F9-5389-6427-3405-5196B867D853}"/>
              </a:ext>
            </a:extLst>
          </p:cNvPr>
          <p:cNvPicPr>
            <a:picLocks noChangeAspect="1"/>
          </p:cNvPicPr>
          <p:nvPr/>
        </p:nvPicPr>
        <p:blipFill>
          <a:blip r:embed="rId4"/>
          <a:stretch>
            <a:fillRect/>
          </a:stretch>
        </p:blipFill>
        <p:spPr>
          <a:xfrm>
            <a:off x="9073689" y="2584037"/>
            <a:ext cx="1943371" cy="457264"/>
          </a:xfrm>
          <a:prstGeom prst="rect">
            <a:avLst/>
          </a:prstGeom>
        </p:spPr>
      </p:pic>
      <p:pic>
        <p:nvPicPr>
          <p:cNvPr id="13" name="Immagine 12">
            <a:extLst>
              <a:ext uri="{FF2B5EF4-FFF2-40B4-BE49-F238E27FC236}">
                <a16:creationId xmlns:a16="http://schemas.microsoft.com/office/drawing/2014/main" id="{95906EB2-5878-2C23-9464-8077D725B68A}"/>
              </a:ext>
            </a:extLst>
          </p:cNvPr>
          <p:cNvPicPr>
            <a:picLocks noChangeAspect="1"/>
          </p:cNvPicPr>
          <p:nvPr/>
        </p:nvPicPr>
        <p:blipFill>
          <a:blip r:embed="rId5"/>
          <a:stretch>
            <a:fillRect/>
          </a:stretch>
        </p:blipFill>
        <p:spPr>
          <a:xfrm>
            <a:off x="1536888" y="4392962"/>
            <a:ext cx="2419688" cy="905001"/>
          </a:xfrm>
          <a:prstGeom prst="rect">
            <a:avLst/>
          </a:prstGeom>
        </p:spPr>
      </p:pic>
      <p:pic>
        <p:nvPicPr>
          <p:cNvPr id="17" name="Immagine 16">
            <a:extLst>
              <a:ext uri="{FF2B5EF4-FFF2-40B4-BE49-F238E27FC236}">
                <a16:creationId xmlns:a16="http://schemas.microsoft.com/office/drawing/2014/main" id="{A92D6AE3-5CFE-1984-009D-27959855A1B2}"/>
              </a:ext>
            </a:extLst>
          </p:cNvPr>
          <p:cNvPicPr>
            <a:picLocks noChangeAspect="1"/>
          </p:cNvPicPr>
          <p:nvPr/>
        </p:nvPicPr>
        <p:blipFill>
          <a:blip r:embed="rId6"/>
          <a:stretch>
            <a:fillRect/>
          </a:stretch>
        </p:blipFill>
        <p:spPr>
          <a:xfrm>
            <a:off x="6951907" y="4235504"/>
            <a:ext cx="1950148" cy="1219916"/>
          </a:xfrm>
          <a:prstGeom prst="rect">
            <a:avLst/>
          </a:prstGeom>
        </p:spPr>
      </p:pic>
    </p:spTree>
    <p:extLst>
      <p:ext uri="{BB962C8B-B14F-4D97-AF65-F5344CB8AC3E}">
        <p14:creationId xmlns:p14="http://schemas.microsoft.com/office/powerpoint/2010/main" val="35524058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15F568-6A0D-45D3-BBAC-AE3D295BD2CA}"/>
              </a:ext>
            </a:extLst>
          </p:cNvPr>
          <p:cNvSpPr>
            <a:spLocks noGrp="1"/>
          </p:cNvSpPr>
          <p:nvPr>
            <p:ph type="title"/>
          </p:nvPr>
        </p:nvSpPr>
        <p:spPr/>
        <p:txBody>
          <a:bodyPr>
            <a:normAutofit/>
          </a:bodyPr>
          <a:lstStyle/>
          <a:p>
            <a:r>
              <a:rPr lang="it-IT" dirty="0"/>
              <a:t>PYTHON – </a:t>
            </a:r>
            <a:r>
              <a:rPr lang="it-IT" dirty="0" err="1"/>
              <a:t>if</a:t>
            </a:r>
            <a:r>
              <a:rPr lang="it-IT" dirty="0"/>
              <a:t>….</a:t>
            </a:r>
            <a:r>
              <a:rPr lang="it-IT" dirty="0" err="1"/>
              <a:t>elif</a:t>
            </a:r>
            <a:r>
              <a:rPr lang="it-IT" dirty="0"/>
              <a:t>….else Statement</a:t>
            </a:r>
          </a:p>
        </p:txBody>
      </p:sp>
      <p:sp>
        <p:nvSpPr>
          <p:cNvPr id="3" name="Segnaposto contenuto 2">
            <a:extLst>
              <a:ext uri="{FF2B5EF4-FFF2-40B4-BE49-F238E27FC236}">
                <a16:creationId xmlns:a16="http://schemas.microsoft.com/office/drawing/2014/main" id="{0EFA7935-6331-4823-8C76-ACC2F6A7BBA5}"/>
              </a:ext>
            </a:extLst>
          </p:cNvPr>
          <p:cNvSpPr>
            <a:spLocks noGrp="1"/>
          </p:cNvSpPr>
          <p:nvPr>
            <p:ph sz="half" idx="2"/>
          </p:nvPr>
        </p:nvSpPr>
        <p:spPr>
          <a:xfrm>
            <a:off x="4586901" y="1342142"/>
            <a:ext cx="7106868" cy="5287967"/>
          </a:xfrm>
        </p:spPr>
        <p:txBody>
          <a:bodyPr anchor="ctr">
            <a:normAutofit/>
          </a:bodyPr>
          <a:lstStyle/>
          <a:p>
            <a:r>
              <a:rPr lang="it-IT" sz="1800" b="1" dirty="0" err="1"/>
              <a:t>elif</a:t>
            </a:r>
            <a:r>
              <a:rPr lang="it-IT" sz="1800" dirty="0"/>
              <a:t> = abbreviazione di else </a:t>
            </a:r>
            <a:r>
              <a:rPr lang="it-IT" sz="1800" dirty="0" err="1"/>
              <a:t>if</a:t>
            </a:r>
            <a:r>
              <a:rPr lang="it-IT" sz="1800" dirty="0"/>
              <a:t>. </a:t>
            </a:r>
          </a:p>
          <a:p>
            <a:r>
              <a:rPr lang="it-IT" sz="1800" dirty="0"/>
              <a:t>Permette il controllo di più condizioni all’interno di un </a:t>
            </a:r>
            <a:r>
              <a:rPr lang="it-IT" sz="1800" dirty="0" err="1"/>
              <a:t>if</a:t>
            </a:r>
            <a:r>
              <a:rPr lang="it-IT" sz="1800" dirty="0"/>
              <a:t> </a:t>
            </a:r>
            <a:r>
              <a:rPr lang="it-IT" sz="1800" dirty="0" err="1"/>
              <a:t>statement</a:t>
            </a:r>
            <a:r>
              <a:rPr lang="it-IT" sz="1800" dirty="0"/>
              <a:t>. </a:t>
            </a:r>
          </a:p>
          <a:p>
            <a:endParaRPr lang="it-IT" sz="1800" dirty="0"/>
          </a:p>
          <a:p>
            <a:pPr marL="457200" indent="-457200">
              <a:buFont typeface="+mj-lt"/>
              <a:buAutoNum type="arabicPeriod"/>
            </a:pPr>
            <a:r>
              <a:rPr lang="it-IT" sz="1800" dirty="0"/>
              <a:t>Se la </a:t>
            </a:r>
            <a:r>
              <a:rPr lang="it-IT" sz="1800" b="1" dirty="0">
                <a:highlight>
                  <a:srgbClr val="FFFF00"/>
                </a:highlight>
              </a:rPr>
              <a:t>condizione </a:t>
            </a:r>
            <a:r>
              <a:rPr lang="it-IT" sz="1800" b="1" dirty="0" err="1">
                <a:highlight>
                  <a:srgbClr val="FFFF00"/>
                </a:highlight>
              </a:rPr>
              <a:t>dell’if</a:t>
            </a:r>
            <a:r>
              <a:rPr lang="it-IT" sz="1800" b="1" dirty="0">
                <a:highlight>
                  <a:srgbClr val="FFFF00"/>
                </a:highlight>
              </a:rPr>
              <a:t> è False</a:t>
            </a:r>
            <a:r>
              <a:rPr lang="it-IT" sz="1800" dirty="0"/>
              <a:t>, il corpo </a:t>
            </a:r>
            <a:r>
              <a:rPr lang="it-IT" sz="1800" dirty="0" err="1"/>
              <a:t>dell’if</a:t>
            </a:r>
            <a:r>
              <a:rPr lang="it-IT" sz="1800" dirty="0"/>
              <a:t> viene saltato.  Viene controllata la condizione del blocco </a:t>
            </a:r>
            <a:r>
              <a:rPr lang="it-IT" sz="1800" dirty="0" err="1"/>
              <a:t>elif</a:t>
            </a:r>
            <a:r>
              <a:rPr lang="it-IT" sz="1800" dirty="0"/>
              <a:t> successivo. Se la condizione è False, si passa all’eventuale altro blocco </a:t>
            </a:r>
            <a:r>
              <a:rPr lang="it-IT" sz="1800" dirty="0" err="1"/>
              <a:t>elif</a:t>
            </a:r>
            <a:r>
              <a:rPr lang="it-IT" sz="1800" dirty="0"/>
              <a:t> successivo. Se è True si esegue il corpo </a:t>
            </a:r>
            <a:r>
              <a:rPr lang="it-IT" sz="1800" dirty="0" err="1"/>
              <a:t>dell’elif</a:t>
            </a:r>
            <a:r>
              <a:rPr lang="it-IT" sz="1800" dirty="0"/>
              <a:t>. </a:t>
            </a:r>
          </a:p>
          <a:p>
            <a:endParaRPr lang="it-IT" sz="1800" dirty="0"/>
          </a:p>
          <a:p>
            <a:pPr marL="457200" indent="-457200">
              <a:buFont typeface="+mj-lt"/>
              <a:buAutoNum type="arabicPeriod" startAt="2"/>
            </a:pPr>
            <a:r>
              <a:rPr lang="it-IT" sz="1800" dirty="0"/>
              <a:t>Se </a:t>
            </a:r>
            <a:r>
              <a:rPr lang="it-IT" sz="1800" b="1" dirty="0">
                <a:highlight>
                  <a:srgbClr val="FFFF00"/>
                </a:highlight>
              </a:rPr>
              <a:t>tutte le condizioni sono False</a:t>
            </a:r>
            <a:r>
              <a:rPr lang="it-IT" sz="1800" dirty="0"/>
              <a:t>, viene eseguito il body dell’else. </a:t>
            </a:r>
          </a:p>
          <a:p>
            <a:endParaRPr lang="it-IT" sz="1800" dirty="0"/>
          </a:p>
          <a:p>
            <a:r>
              <a:rPr lang="it-IT" sz="1800" dirty="0"/>
              <a:t>Solo un blocco tra i blocchi </a:t>
            </a:r>
            <a:r>
              <a:rPr lang="it-IT" sz="1800" dirty="0" err="1"/>
              <a:t>if</a:t>
            </a:r>
            <a:r>
              <a:rPr lang="it-IT" sz="1800" dirty="0"/>
              <a:t>, </a:t>
            </a:r>
            <a:r>
              <a:rPr lang="it-IT" sz="1800" dirty="0" err="1"/>
              <a:t>elif</a:t>
            </a:r>
            <a:r>
              <a:rPr lang="it-IT" sz="1800" dirty="0"/>
              <a:t>, else è eseguito. </a:t>
            </a:r>
          </a:p>
          <a:p>
            <a:endParaRPr lang="it-IT" sz="1800" dirty="0"/>
          </a:p>
          <a:p>
            <a:r>
              <a:rPr lang="it-IT" sz="1800" dirty="0" err="1"/>
              <a:t>L’if</a:t>
            </a:r>
            <a:r>
              <a:rPr lang="it-IT" sz="1800" dirty="0"/>
              <a:t> può avere </a:t>
            </a:r>
            <a:r>
              <a:rPr lang="it-IT" sz="1800" b="1" u="sng" dirty="0">
                <a:highlight>
                  <a:srgbClr val="00FFFF"/>
                </a:highlight>
              </a:rPr>
              <a:t>SOLO UN BLOCCO else</a:t>
            </a:r>
            <a:r>
              <a:rPr lang="it-IT" sz="1800" dirty="0"/>
              <a:t>. </a:t>
            </a:r>
          </a:p>
          <a:p>
            <a:r>
              <a:rPr lang="it-IT" sz="1800" dirty="0"/>
              <a:t>Ma può avere </a:t>
            </a:r>
            <a:r>
              <a:rPr lang="it-IT" sz="1800" b="1" u="sng" dirty="0">
                <a:highlight>
                  <a:srgbClr val="00FFFF"/>
                </a:highlight>
              </a:rPr>
              <a:t>PIU’ BLOCCHI </a:t>
            </a:r>
            <a:r>
              <a:rPr lang="it-IT" sz="1800" b="1" u="sng" dirty="0" err="1">
                <a:highlight>
                  <a:srgbClr val="00FFFF"/>
                </a:highlight>
              </a:rPr>
              <a:t>elif</a:t>
            </a:r>
            <a:r>
              <a:rPr lang="it-IT" sz="1800" dirty="0"/>
              <a:t>. </a:t>
            </a:r>
          </a:p>
        </p:txBody>
      </p:sp>
      <p:pic>
        <p:nvPicPr>
          <p:cNvPr id="4098" name="Picture 2" descr="Flowchart of if...elif....else in Python programming">
            <a:extLst>
              <a:ext uri="{FF2B5EF4-FFF2-40B4-BE49-F238E27FC236}">
                <a16:creationId xmlns:a16="http://schemas.microsoft.com/office/drawing/2014/main" id="{2F320A2F-66BA-3B99-74F6-428A7C4A3EC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161314" y="3025342"/>
            <a:ext cx="3649052" cy="3604767"/>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EA4D8E55-B0E4-DFF7-7F19-CC1588F8184B}"/>
              </a:ext>
            </a:extLst>
          </p:cNvPr>
          <p:cNvSpPr txBox="1"/>
          <p:nvPr/>
        </p:nvSpPr>
        <p:spPr>
          <a:xfrm>
            <a:off x="935159" y="1342142"/>
            <a:ext cx="2558561" cy="1754326"/>
          </a:xfrm>
          <a:prstGeom prst="rect">
            <a:avLst/>
          </a:prstGeom>
          <a:noFill/>
          <a:ln w="28575">
            <a:solidFill>
              <a:srgbClr val="50B4C8"/>
            </a:solidFill>
          </a:ln>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err="1">
                <a:solidFill>
                  <a:srgbClr val="FF5050"/>
                </a:solidFill>
                <a:latin typeface="Consolas" panose="020B0609020204030204" pitchFamily="49" charset="0"/>
              </a:rPr>
              <a:t>elif</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elif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p>
          <a:p>
            <a:r>
              <a:rPr lang="it-IT" dirty="0">
                <a:latin typeface="Consolas" panose="020B0609020204030204" pitchFamily="49" charset="0"/>
              </a:rPr>
              <a:t>	body of else</a:t>
            </a:r>
          </a:p>
        </p:txBody>
      </p:sp>
      <p:sp>
        <p:nvSpPr>
          <p:cNvPr id="4" name="Rectangle 1">
            <a:extLst>
              <a:ext uri="{FF2B5EF4-FFF2-40B4-BE49-F238E27FC236}">
                <a16:creationId xmlns:a16="http://schemas.microsoft.com/office/drawing/2014/main" id="{02E07699-1924-EDAC-5352-BFF7576103FF}"/>
              </a:ext>
            </a:extLst>
          </p:cNvPr>
          <p:cNvSpPr>
            <a:spLocks noChangeArrowheads="1"/>
          </p:cNvSpPr>
          <p:nvPr/>
        </p:nvSpPr>
        <p:spPr bwMode="auto">
          <a:xfrm>
            <a:off x="9741876" y="4692761"/>
            <a:ext cx="2215663" cy="181588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10</a:t>
            </a:r>
            <a:br>
              <a:rPr kumimoji="0" lang="it-IT" altLang="it-IT" sz="1600" b="0" i="0" u="none" strike="noStrike" cap="none" normalizeH="0" baseline="0" dirty="0">
                <a:ln>
                  <a:noFill/>
                </a:ln>
                <a:solidFill>
                  <a:srgbClr val="6897BB"/>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9</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elif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8</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a:ln>
                  <a:noFill/>
                </a:ln>
                <a:solidFill>
                  <a:srgbClr val="CC7832"/>
                </a:solidFill>
                <a:effectLst/>
                <a:latin typeface="JetBrains Mono"/>
              </a:rPr>
              <a:t>else</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'altro'</a:t>
            </a:r>
            <a:r>
              <a:rPr kumimoji="0" lang="it-IT" altLang="it-IT" sz="1600" b="0" i="0" u="none" strike="noStrike" cap="none" normalizeH="0" baseline="0" dirty="0">
                <a:ln>
                  <a:noFill/>
                </a:ln>
                <a:solidFill>
                  <a:srgbClr val="A9B7C6"/>
                </a:solidFill>
                <a:effectLst/>
                <a:latin typeface="JetBrains Mono"/>
              </a:rPr>
              <a:t>)</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77555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82CCF8-1A7C-4E8E-A3AC-8AA72679C4A5}"/>
              </a:ext>
            </a:extLst>
          </p:cNvPr>
          <p:cNvSpPr>
            <a:spLocks noGrp="1"/>
          </p:cNvSpPr>
          <p:nvPr>
            <p:ph type="title"/>
          </p:nvPr>
        </p:nvSpPr>
        <p:spPr/>
        <p:txBody>
          <a:bodyPr/>
          <a:lstStyle/>
          <a:p>
            <a:r>
              <a:rPr lang="it-IT" dirty="0"/>
              <a:t>PYTHON – </a:t>
            </a:r>
            <a:r>
              <a:rPr lang="it-IT" dirty="0" err="1"/>
              <a:t>if</a:t>
            </a:r>
            <a:r>
              <a:rPr lang="it-IT" dirty="0"/>
              <a:t>…</a:t>
            </a:r>
            <a:r>
              <a:rPr lang="it-IT" dirty="0" err="1"/>
              <a:t>elif</a:t>
            </a:r>
            <a:r>
              <a:rPr lang="it-IT" dirty="0"/>
              <a:t>…else – EXAMPLE</a:t>
            </a:r>
          </a:p>
        </p:txBody>
      </p:sp>
      <p:pic>
        <p:nvPicPr>
          <p:cNvPr id="6" name="Segnaposto contenuto 5">
            <a:extLst>
              <a:ext uri="{FF2B5EF4-FFF2-40B4-BE49-F238E27FC236}">
                <a16:creationId xmlns:a16="http://schemas.microsoft.com/office/drawing/2014/main" id="{E415221F-A95F-B78F-111F-5AD978B14EA0}"/>
              </a:ext>
            </a:extLst>
          </p:cNvPr>
          <p:cNvPicPr>
            <a:picLocks noGrp="1" noChangeAspect="1"/>
          </p:cNvPicPr>
          <p:nvPr>
            <p:ph sz="half" idx="2"/>
          </p:nvPr>
        </p:nvPicPr>
        <p:blipFill>
          <a:blip r:embed="rId2"/>
          <a:stretch>
            <a:fillRect/>
          </a:stretch>
        </p:blipFill>
        <p:spPr>
          <a:xfrm>
            <a:off x="583589" y="2375665"/>
            <a:ext cx="5053012" cy="3356644"/>
          </a:xfrm>
        </p:spPr>
      </p:pic>
      <p:sp>
        <p:nvSpPr>
          <p:cNvPr id="4" name="Segnaposto contenuto 3">
            <a:extLst>
              <a:ext uri="{FF2B5EF4-FFF2-40B4-BE49-F238E27FC236}">
                <a16:creationId xmlns:a16="http://schemas.microsoft.com/office/drawing/2014/main" id="{4B1B5ABB-D80B-4490-88F1-B7B455CC7099}"/>
              </a:ext>
            </a:extLst>
          </p:cNvPr>
          <p:cNvSpPr>
            <a:spLocks noGrp="1"/>
          </p:cNvSpPr>
          <p:nvPr>
            <p:ph sz="quarter" idx="4"/>
          </p:nvPr>
        </p:nvSpPr>
        <p:spPr>
          <a:xfrm>
            <a:off x="5767754" y="1271017"/>
            <a:ext cx="6095634" cy="5263586"/>
          </a:xfrm>
        </p:spPr>
        <p:txBody>
          <a:bodyPr anchor="ctr">
            <a:normAutofit/>
          </a:bodyPr>
          <a:lstStyle/>
          <a:p>
            <a:pPr>
              <a:buFont typeface="Arial" panose="020B0604020202020204" pitchFamily="34" charset="0"/>
              <a:buChar char="•"/>
            </a:pPr>
            <a:r>
              <a:rPr lang="it-IT" sz="1800" dirty="0"/>
              <a:t> </a:t>
            </a:r>
            <a:r>
              <a:rPr lang="it-IT" sz="1800" b="1" dirty="0"/>
              <a:t>CASE 1 </a:t>
            </a:r>
            <a:r>
              <a:rPr lang="it-IT" sz="1800" dirty="0"/>
              <a:t>: </a:t>
            </a:r>
            <a:r>
              <a:rPr lang="it-IT" sz="1800" b="1" dirty="0" err="1">
                <a:solidFill>
                  <a:srgbClr val="FF0000"/>
                </a:solidFill>
              </a:rPr>
              <a:t>num</a:t>
            </a:r>
            <a:r>
              <a:rPr lang="it-IT" sz="1800" b="1" dirty="0">
                <a:solidFill>
                  <a:srgbClr val="FF0000"/>
                </a:solidFill>
              </a:rPr>
              <a:t> = 3.4</a:t>
            </a:r>
            <a:br>
              <a:rPr lang="it-IT" sz="1800" dirty="0"/>
            </a:br>
            <a:r>
              <a:rPr lang="it-IT" sz="1800" dirty="0"/>
              <a:t> la variabile è maggiore di 0 quindi verrà eseguito il </a:t>
            </a:r>
            <a:r>
              <a:rPr lang="it-IT" sz="1800" b="1" dirty="0">
                <a:highlight>
                  <a:srgbClr val="00FFFF"/>
                </a:highlight>
              </a:rPr>
              <a:t>body </a:t>
            </a:r>
            <a:r>
              <a:rPr lang="it-IT" sz="1800" b="1" dirty="0" err="1">
                <a:highlight>
                  <a:srgbClr val="00FFFF"/>
                </a:highlight>
              </a:rPr>
              <a:t>dell’if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2</a:t>
            </a:r>
            <a:r>
              <a:rPr lang="it-IT" sz="1800" dirty="0"/>
              <a:t> : </a:t>
            </a:r>
            <a:r>
              <a:rPr lang="it-IT" sz="1800" b="1" dirty="0" err="1">
                <a:solidFill>
                  <a:srgbClr val="FF0000"/>
                </a:solidFill>
              </a:rPr>
              <a:t>num</a:t>
            </a:r>
            <a:r>
              <a:rPr lang="it-IT" sz="1800" b="1" dirty="0">
                <a:solidFill>
                  <a:srgbClr val="FF0000"/>
                </a:solidFill>
              </a:rPr>
              <a:t> = 0</a:t>
            </a:r>
            <a:br>
              <a:rPr lang="it-IT" sz="1800" b="1" dirty="0">
                <a:solidFill>
                  <a:srgbClr val="FF0000"/>
                </a:solidFill>
              </a:rPr>
            </a:br>
            <a:r>
              <a:rPr lang="it-IT" sz="1800" dirty="0"/>
              <a:t>la variabile è uguale a 0. </a:t>
            </a:r>
            <a:br>
              <a:rPr lang="it-IT" sz="1800" dirty="0"/>
            </a:br>
            <a:r>
              <a:rPr lang="it-IT" sz="1800" dirty="0"/>
              <a:t>condizione </a:t>
            </a:r>
            <a:r>
              <a:rPr lang="it-IT" sz="1800" dirty="0" err="1"/>
              <a:t>dell’if</a:t>
            </a:r>
            <a:r>
              <a:rPr lang="it-IT" sz="1800" dirty="0"/>
              <a:t> = False. </a:t>
            </a:r>
            <a:br>
              <a:rPr lang="it-IT" sz="1800" dirty="0"/>
            </a:br>
            <a:r>
              <a:rPr lang="it-IT" sz="1800" dirty="0"/>
              <a:t>Condizione </a:t>
            </a:r>
            <a:r>
              <a:rPr lang="it-IT" sz="1800" dirty="0" err="1"/>
              <a:t>dell’elif</a:t>
            </a:r>
            <a:r>
              <a:rPr lang="it-IT" sz="1800" dirty="0"/>
              <a:t> = True</a:t>
            </a:r>
            <a:br>
              <a:rPr lang="it-IT" sz="1800" dirty="0"/>
            </a:br>
            <a:r>
              <a:rPr lang="it-IT" sz="1800" dirty="0"/>
              <a:t>Viene eseguito il </a:t>
            </a:r>
            <a:r>
              <a:rPr lang="it-IT" sz="1800" b="1" dirty="0">
                <a:highlight>
                  <a:srgbClr val="00FFFF"/>
                </a:highlight>
              </a:rPr>
              <a:t>body </a:t>
            </a:r>
            <a:r>
              <a:rPr lang="it-IT" sz="1800" b="1" dirty="0" err="1">
                <a:highlight>
                  <a:srgbClr val="00FFFF"/>
                </a:highlight>
              </a:rPr>
              <a:t>dell’elif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3</a:t>
            </a:r>
            <a:r>
              <a:rPr lang="it-IT" sz="1800" dirty="0"/>
              <a:t> : </a:t>
            </a:r>
            <a:r>
              <a:rPr lang="it-IT" sz="1800" b="1" dirty="0" err="1">
                <a:solidFill>
                  <a:srgbClr val="FF0000"/>
                </a:solidFill>
              </a:rPr>
              <a:t>num</a:t>
            </a:r>
            <a:r>
              <a:rPr lang="it-IT" sz="1800" b="1" dirty="0">
                <a:solidFill>
                  <a:srgbClr val="FF0000"/>
                </a:solidFill>
              </a:rPr>
              <a:t> = - 4.5</a:t>
            </a:r>
            <a:br>
              <a:rPr lang="it-IT" sz="1800" dirty="0"/>
            </a:br>
            <a:r>
              <a:rPr lang="it-IT" sz="1800" dirty="0"/>
              <a:t>condizione </a:t>
            </a:r>
            <a:r>
              <a:rPr lang="it-IT" sz="1800" dirty="0" err="1"/>
              <a:t>dell’if</a:t>
            </a:r>
            <a:r>
              <a:rPr lang="it-IT" sz="1800" dirty="0"/>
              <a:t> = false. Infatti -4.5 &lt; 0</a:t>
            </a:r>
            <a:br>
              <a:rPr lang="it-IT" sz="1800" dirty="0"/>
            </a:br>
            <a:r>
              <a:rPr lang="it-IT" sz="1800" dirty="0"/>
              <a:t>condizione </a:t>
            </a:r>
            <a:r>
              <a:rPr lang="it-IT" sz="1800" dirty="0" err="1"/>
              <a:t>dell’elif</a:t>
            </a:r>
            <a:r>
              <a:rPr lang="it-IT" sz="1800" dirty="0"/>
              <a:t> = false: Infatti -4.5 != 0</a:t>
            </a:r>
            <a:br>
              <a:rPr lang="it-IT" sz="1800" dirty="0"/>
            </a:br>
            <a:r>
              <a:rPr lang="it-IT" sz="1800" dirty="0"/>
              <a:t>Viene eseguito il </a:t>
            </a:r>
            <a:r>
              <a:rPr lang="it-IT" sz="1800" b="1" dirty="0">
                <a:highlight>
                  <a:srgbClr val="00FFFF"/>
                </a:highlight>
              </a:rPr>
              <a:t>body dell’else</a:t>
            </a:r>
            <a:r>
              <a:rPr lang="it-IT" sz="1800" dirty="0"/>
              <a:t>. </a:t>
            </a:r>
          </a:p>
        </p:txBody>
      </p:sp>
    </p:spTree>
    <p:extLst>
      <p:ext uri="{BB962C8B-B14F-4D97-AF65-F5344CB8AC3E}">
        <p14:creationId xmlns:p14="http://schemas.microsoft.com/office/powerpoint/2010/main" val="41018075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55390E-CE38-46CB-B8E6-5356310AC227}"/>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annidati</a:t>
            </a:r>
          </a:p>
        </p:txBody>
      </p:sp>
      <p:sp>
        <p:nvSpPr>
          <p:cNvPr id="3" name="Segnaposto contenuto 2">
            <a:extLst>
              <a:ext uri="{FF2B5EF4-FFF2-40B4-BE49-F238E27FC236}">
                <a16:creationId xmlns:a16="http://schemas.microsoft.com/office/drawing/2014/main" id="{65F61A38-FAB5-4B27-92A9-B2CBE1CED774}"/>
              </a:ext>
            </a:extLst>
          </p:cNvPr>
          <p:cNvSpPr>
            <a:spLocks noGrp="1"/>
          </p:cNvSpPr>
          <p:nvPr>
            <p:ph sz="half" idx="2"/>
          </p:nvPr>
        </p:nvSpPr>
        <p:spPr>
          <a:xfrm>
            <a:off x="328612" y="1271016"/>
            <a:ext cx="5474311" cy="5248655"/>
          </a:xfrm>
        </p:spPr>
        <p:txBody>
          <a:bodyPr anchor="ctr">
            <a:normAutofit/>
          </a:bodyPr>
          <a:lstStyle/>
          <a:p>
            <a:r>
              <a:rPr lang="it-IT" dirty="0">
                <a:solidFill>
                  <a:srgbClr val="50B4C8"/>
                </a:solidFill>
                <a:effectLst>
                  <a:outerShdw blurRad="38100" dist="38100" dir="2700000" algn="tl">
                    <a:srgbClr val="000000">
                      <a:alpha val="43137"/>
                    </a:srgbClr>
                  </a:outerShdw>
                </a:effectLst>
              </a:rPr>
              <a:t>IF…ELSE ANNIDATI</a:t>
            </a:r>
          </a:p>
          <a:p>
            <a:endParaRPr lang="it-IT" sz="1600" dirty="0"/>
          </a:p>
          <a:p>
            <a:r>
              <a:rPr lang="it-IT" sz="1600" dirty="0"/>
              <a:t>Si può avere </a:t>
            </a:r>
            <a:r>
              <a:rPr lang="it-IT" sz="1600" b="1" dirty="0">
                <a:highlight>
                  <a:srgbClr val="00FFFF"/>
                </a:highlight>
              </a:rPr>
              <a:t>un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all’interno di un altro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t>
            </a:r>
            <a:r>
              <a:rPr lang="it-IT" sz="1600" dirty="0"/>
              <a:t>Questo è chiamato </a:t>
            </a:r>
            <a:r>
              <a:rPr lang="it-IT" sz="1600" b="1" dirty="0"/>
              <a:t>annidamento (nesting)</a:t>
            </a:r>
            <a:r>
              <a:rPr lang="it-IT" sz="1600" dirty="0"/>
              <a:t> in programmazione.</a:t>
            </a:r>
          </a:p>
          <a:p>
            <a:endParaRPr lang="it-IT" sz="1600" dirty="0"/>
          </a:p>
          <a:p>
            <a:pPr marL="0" indent="0">
              <a:buNone/>
            </a:pPr>
            <a:r>
              <a:rPr lang="it-IT" sz="1600" dirty="0"/>
              <a:t>Qualsiasi numero di </a:t>
            </a:r>
            <a:r>
              <a:rPr lang="it-IT" sz="1600" dirty="0" err="1"/>
              <a:t>if</a:t>
            </a:r>
            <a:r>
              <a:rPr lang="it-IT" sz="1600" dirty="0"/>
              <a:t>…else </a:t>
            </a:r>
            <a:r>
              <a:rPr lang="it-IT" sz="1600" dirty="0" err="1"/>
              <a:t>statement</a:t>
            </a:r>
            <a:r>
              <a:rPr lang="it-IT" sz="1600" dirty="0"/>
              <a:t> può essere innestato dentro ad un altro. </a:t>
            </a:r>
          </a:p>
          <a:p>
            <a:pPr marL="0" indent="0">
              <a:buNone/>
            </a:pPr>
            <a:endParaRPr lang="it-IT" sz="1600" dirty="0"/>
          </a:p>
          <a:p>
            <a:pPr marL="0" indent="0">
              <a:buNone/>
            </a:pPr>
            <a:r>
              <a:rPr lang="it-IT" sz="1600" dirty="0"/>
              <a:t>Possono provocare molta confusione, per questo motivo andrebbero evitati a meno che non strettamente necessari. </a:t>
            </a:r>
          </a:p>
        </p:txBody>
      </p:sp>
      <p:sp>
        <p:nvSpPr>
          <p:cNvPr id="8" name="Segnaposto contenuto 7">
            <a:extLst>
              <a:ext uri="{FF2B5EF4-FFF2-40B4-BE49-F238E27FC236}">
                <a16:creationId xmlns:a16="http://schemas.microsoft.com/office/drawing/2014/main" id="{86D42CCB-DF30-8B03-4899-7BAE8D9BB535}"/>
              </a:ext>
            </a:extLst>
          </p:cNvPr>
          <p:cNvSpPr>
            <a:spLocks noGrp="1"/>
          </p:cNvSpPr>
          <p:nvPr>
            <p:ph sz="quarter" idx="4"/>
          </p:nvPr>
        </p:nvSpPr>
        <p:spPr/>
        <p:txBody>
          <a:bodyPr/>
          <a:lstStyle/>
          <a:p>
            <a:endParaRPr lang="it-IT" dirty="0"/>
          </a:p>
          <a:p>
            <a:endParaRPr lang="it-IT" dirty="0"/>
          </a:p>
        </p:txBody>
      </p:sp>
      <p:pic>
        <p:nvPicPr>
          <p:cNvPr id="10" name="Immagine 9">
            <a:extLst>
              <a:ext uri="{FF2B5EF4-FFF2-40B4-BE49-F238E27FC236}">
                <a16:creationId xmlns:a16="http://schemas.microsoft.com/office/drawing/2014/main" id="{C1C12463-002B-E44C-FBEA-3278CF2C072D}"/>
              </a:ext>
            </a:extLst>
          </p:cNvPr>
          <p:cNvPicPr>
            <a:picLocks noChangeAspect="1"/>
          </p:cNvPicPr>
          <p:nvPr/>
        </p:nvPicPr>
        <p:blipFill>
          <a:blip r:embed="rId2"/>
          <a:stretch>
            <a:fillRect/>
          </a:stretch>
        </p:blipFill>
        <p:spPr>
          <a:xfrm>
            <a:off x="6821366" y="1252848"/>
            <a:ext cx="4429743" cy="2972215"/>
          </a:xfrm>
          <a:prstGeom prst="rect">
            <a:avLst/>
          </a:prstGeom>
        </p:spPr>
      </p:pic>
      <p:pic>
        <p:nvPicPr>
          <p:cNvPr id="12" name="Immagine 11">
            <a:extLst>
              <a:ext uri="{FF2B5EF4-FFF2-40B4-BE49-F238E27FC236}">
                <a16:creationId xmlns:a16="http://schemas.microsoft.com/office/drawing/2014/main" id="{3FC4A32D-3368-42F4-4B06-320BEBE6DBA0}"/>
              </a:ext>
            </a:extLst>
          </p:cNvPr>
          <p:cNvPicPr>
            <a:picLocks noChangeAspect="1"/>
          </p:cNvPicPr>
          <p:nvPr/>
        </p:nvPicPr>
        <p:blipFill rotWithShape="1">
          <a:blip r:embed="rId3"/>
          <a:srcRect r="9137" b="-5519"/>
          <a:stretch/>
        </p:blipFill>
        <p:spPr>
          <a:xfrm>
            <a:off x="8209187" y="4376259"/>
            <a:ext cx="3029574" cy="713696"/>
          </a:xfrm>
          <a:prstGeom prst="rect">
            <a:avLst/>
          </a:prstGeom>
        </p:spPr>
      </p:pic>
      <p:pic>
        <p:nvPicPr>
          <p:cNvPr id="14" name="Immagine 13">
            <a:extLst>
              <a:ext uri="{FF2B5EF4-FFF2-40B4-BE49-F238E27FC236}">
                <a16:creationId xmlns:a16="http://schemas.microsoft.com/office/drawing/2014/main" id="{C9508739-0EA1-DDAC-277F-14FA116765CF}"/>
              </a:ext>
            </a:extLst>
          </p:cNvPr>
          <p:cNvPicPr>
            <a:picLocks noChangeAspect="1"/>
          </p:cNvPicPr>
          <p:nvPr/>
        </p:nvPicPr>
        <p:blipFill rotWithShape="1">
          <a:blip r:embed="rId4"/>
          <a:srcRect t="1" r="6465" b="1282"/>
          <a:stretch/>
        </p:blipFill>
        <p:spPr>
          <a:xfrm>
            <a:off x="8209187" y="5218058"/>
            <a:ext cx="3029574" cy="564251"/>
          </a:xfrm>
          <a:prstGeom prst="rect">
            <a:avLst/>
          </a:prstGeom>
        </p:spPr>
      </p:pic>
      <p:pic>
        <p:nvPicPr>
          <p:cNvPr id="16" name="Immagine 15">
            <a:extLst>
              <a:ext uri="{FF2B5EF4-FFF2-40B4-BE49-F238E27FC236}">
                <a16:creationId xmlns:a16="http://schemas.microsoft.com/office/drawing/2014/main" id="{2869C9E0-9E65-FF7C-EF6A-A41DD25B33F2}"/>
              </a:ext>
            </a:extLst>
          </p:cNvPr>
          <p:cNvPicPr>
            <a:picLocks noChangeAspect="1"/>
          </p:cNvPicPr>
          <p:nvPr/>
        </p:nvPicPr>
        <p:blipFill rotWithShape="1">
          <a:blip r:embed="rId5"/>
          <a:srcRect r="5351"/>
          <a:stretch/>
        </p:blipFill>
        <p:spPr>
          <a:xfrm>
            <a:off x="8209187" y="6005389"/>
            <a:ext cx="3029574" cy="657317"/>
          </a:xfrm>
          <a:prstGeom prst="rect">
            <a:avLst/>
          </a:prstGeom>
        </p:spPr>
      </p:pic>
      <p:sp>
        <p:nvSpPr>
          <p:cNvPr id="17" name="CasellaDiTesto 16">
            <a:extLst>
              <a:ext uri="{FF2B5EF4-FFF2-40B4-BE49-F238E27FC236}">
                <a16:creationId xmlns:a16="http://schemas.microsoft.com/office/drawing/2014/main" id="{4962E9C5-B596-C921-2311-DF24D64DCA66}"/>
              </a:ext>
            </a:extLst>
          </p:cNvPr>
          <p:cNvSpPr txBox="1"/>
          <p:nvPr/>
        </p:nvSpPr>
        <p:spPr>
          <a:xfrm>
            <a:off x="5662246" y="4545623"/>
            <a:ext cx="2318241" cy="307777"/>
          </a:xfrm>
          <a:prstGeom prst="rect">
            <a:avLst/>
          </a:prstGeom>
          <a:noFill/>
        </p:spPr>
        <p:txBody>
          <a:bodyPr wrap="square" rtlCol="0">
            <a:spAutoFit/>
          </a:bodyPr>
          <a:lstStyle/>
          <a:p>
            <a:pPr algn="r"/>
            <a:r>
              <a:rPr lang="it-IT" sz="1400" b="1" dirty="0">
                <a:solidFill>
                  <a:srgbClr val="FF0000"/>
                </a:solidFill>
              </a:rPr>
              <a:t>OUTPUT 1 – </a:t>
            </a:r>
            <a:r>
              <a:rPr lang="it-IT" sz="1400" b="1" dirty="0" err="1">
                <a:solidFill>
                  <a:srgbClr val="FF0000"/>
                </a:solidFill>
              </a:rPr>
              <a:t>num</a:t>
            </a:r>
            <a:r>
              <a:rPr lang="it-IT" sz="1400" b="1" dirty="0">
                <a:solidFill>
                  <a:srgbClr val="FF0000"/>
                </a:solidFill>
              </a:rPr>
              <a:t> = 5</a:t>
            </a:r>
          </a:p>
        </p:txBody>
      </p:sp>
      <p:sp>
        <p:nvSpPr>
          <p:cNvPr id="18" name="CasellaDiTesto 17">
            <a:extLst>
              <a:ext uri="{FF2B5EF4-FFF2-40B4-BE49-F238E27FC236}">
                <a16:creationId xmlns:a16="http://schemas.microsoft.com/office/drawing/2014/main" id="{807B905D-C94A-A432-4114-2A652B57ABA9}"/>
              </a:ext>
            </a:extLst>
          </p:cNvPr>
          <p:cNvSpPr txBox="1"/>
          <p:nvPr/>
        </p:nvSpPr>
        <p:spPr>
          <a:xfrm>
            <a:off x="5662246" y="5238620"/>
            <a:ext cx="2318241" cy="307777"/>
          </a:xfrm>
          <a:prstGeom prst="rect">
            <a:avLst/>
          </a:prstGeom>
          <a:noFill/>
        </p:spPr>
        <p:txBody>
          <a:bodyPr wrap="square" rtlCol="0">
            <a:spAutoFit/>
          </a:bodyPr>
          <a:lstStyle/>
          <a:p>
            <a:pPr algn="r"/>
            <a:r>
              <a:rPr lang="it-IT" sz="1400" b="1" dirty="0">
                <a:solidFill>
                  <a:srgbClr val="FF0000"/>
                </a:solidFill>
              </a:rPr>
              <a:t>OUTPUT 2 – </a:t>
            </a:r>
            <a:r>
              <a:rPr lang="it-IT" sz="1400" b="1" dirty="0" err="1">
                <a:solidFill>
                  <a:srgbClr val="FF0000"/>
                </a:solidFill>
              </a:rPr>
              <a:t>num</a:t>
            </a:r>
            <a:r>
              <a:rPr lang="it-IT" sz="1400" b="1" dirty="0">
                <a:solidFill>
                  <a:srgbClr val="FF0000"/>
                </a:solidFill>
              </a:rPr>
              <a:t> =  - 1</a:t>
            </a:r>
          </a:p>
        </p:txBody>
      </p:sp>
      <p:sp>
        <p:nvSpPr>
          <p:cNvPr id="19" name="CasellaDiTesto 18">
            <a:extLst>
              <a:ext uri="{FF2B5EF4-FFF2-40B4-BE49-F238E27FC236}">
                <a16:creationId xmlns:a16="http://schemas.microsoft.com/office/drawing/2014/main" id="{87F8C53D-CE10-E716-94A3-00F444B88F05}"/>
              </a:ext>
            </a:extLst>
          </p:cNvPr>
          <p:cNvSpPr txBox="1"/>
          <p:nvPr/>
        </p:nvSpPr>
        <p:spPr>
          <a:xfrm>
            <a:off x="5662246" y="6026270"/>
            <a:ext cx="2318241" cy="307777"/>
          </a:xfrm>
          <a:prstGeom prst="rect">
            <a:avLst/>
          </a:prstGeom>
          <a:noFill/>
        </p:spPr>
        <p:txBody>
          <a:bodyPr wrap="square" rtlCol="0">
            <a:spAutoFit/>
          </a:bodyPr>
          <a:lstStyle/>
          <a:p>
            <a:pPr algn="r"/>
            <a:r>
              <a:rPr lang="it-IT" sz="1400" b="1" dirty="0">
                <a:solidFill>
                  <a:srgbClr val="FF0000"/>
                </a:solidFill>
              </a:rPr>
              <a:t>OUTPUT 3 – </a:t>
            </a:r>
            <a:r>
              <a:rPr lang="it-IT" sz="1400" b="1" dirty="0" err="1">
                <a:solidFill>
                  <a:srgbClr val="FF0000"/>
                </a:solidFill>
              </a:rPr>
              <a:t>num</a:t>
            </a:r>
            <a:r>
              <a:rPr lang="it-IT" sz="1400" b="1" dirty="0">
                <a:solidFill>
                  <a:srgbClr val="FF0000"/>
                </a:solidFill>
              </a:rPr>
              <a:t> =  0</a:t>
            </a:r>
          </a:p>
        </p:txBody>
      </p:sp>
    </p:spTree>
    <p:extLst>
      <p:ext uri="{BB962C8B-B14F-4D97-AF65-F5344CB8AC3E}">
        <p14:creationId xmlns:p14="http://schemas.microsoft.com/office/powerpoint/2010/main" val="6232328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268345-601E-4C71-AE81-D459F28F060E}"/>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e operatori logici</a:t>
            </a:r>
          </a:p>
        </p:txBody>
      </p:sp>
      <p:sp>
        <p:nvSpPr>
          <p:cNvPr id="3" name="Segnaposto contenuto 2">
            <a:extLst>
              <a:ext uri="{FF2B5EF4-FFF2-40B4-BE49-F238E27FC236}">
                <a16:creationId xmlns:a16="http://schemas.microsoft.com/office/drawing/2014/main" id="{CA971FCF-3F6D-4E85-ACB1-1C8037575380}"/>
              </a:ext>
            </a:extLst>
          </p:cNvPr>
          <p:cNvSpPr>
            <a:spLocks noGrp="1"/>
          </p:cNvSpPr>
          <p:nvPr>
            <p:ph sz="half" idx="2"/>
          </p:nvPr>
        </p:nvSpPr>
        <p:spPr/>
        <p:txBody>
          <a:bodyPr>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AND</a:t>
            </a:r>
            <a:r>
              <a:rPr lang="it-IT" sz="2000" dirty="0"/>
              <a:t> </a:t>
            </a:r>
          </a:p>
          <a:p>
            <a:pPr marL="0" indent="0">
              <a:lnSpc>
                <a:spcPct val="100000"/>
              </a:lnSpc>
              <a:buNone/>
            </a:pPr>
            <a:endParaRPr lang="it-IT" sz="2000" dirty="0"/>
          </a:p>
          <a:p>
            <a:pPr marL="0" indent="0">
              <a:lnSpc>
                <a:spcPct val="100000"/>
              </a:lnSpc>
              <a:buNone/>
            </a:pPr>
            <a:r>
              <a:rPr lang="it-IT" sz="2000" dirty="0"/>
              <a:t>La keyword </a:t>
            </a:r>
            <a:r>
              <a:rPr lang="it-IT" sz="2000" b="1" dirty="0">
                <a:solidFill>
                  <a:srgbClr val="FF5050"/>
                </a:solidFill>
              </a:rPr>
              <a:t>«and»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br>
              <a:rPr lang="it-IT" sz="2000" dirty="0"/>
            </a:br>
            <a:r>
              <a:rPr lang="it-IT" sz="2000" dirty="0"/>
              <a:t>La condizione darà risultato vero, </a:t>
            </a:r>
            <a:r>
              <a:rPr lang="it-IT" sz="2000" b="1" u="sng" dirty="0">
                <a:highlight>
                  <a:srgbClr val="00FFFF"/>
                </a:highlight>
              </a:rPr>
              <a:t>se e solo se tutte le condizioni sono vere</a:t>
            </a:r>
          </a:p>
        </p:txBody>
      </p:sp>
      <p:sp>
        <p:nvSpPr>
          <p:cNvPr id="4" name="Segnaposto contenuto 3">
            <a:extLst>
              <a:ext uri="{FF2B5EF4-FFF2-40B4-BE49-F238E27FC236}">
                <a16:creationId xmlns:a16="http://schemas.microsoft.com/office/drawing/2014/main" id="{9025F348-58DE-4190-9FC1-2ADA57245D05}"/>
              </a:ext>
            </a:extLst>
          </p:cNvPr>
          <p:cNvSpPr>
            <a:spLocks noGrp="1"/>
          </p:cNvSpPr>
          <p:nvPr>
            <p:ph sz="quarter" idx="4"/>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OR</a:t>
            </a:r>
          </a:p>
          <a:p>
            <a:endParaRPr lang="it-IT" dirty="0"/>
          </a:p>
          <a:p>
            <a:r>
              <a:rPr lang="it-IT" sz="2000" dirty="0"/>
              <a:t>La keyword </a:t>
            </a:r>
            <a:r>
              <a:rPr lang="it-IT" sz="2000" b="1" dirty="0">
                <a:solidFill>
                  <a:srgbClr val="FF5050"/>
                </a:solidFill>
              </a:rPr>
              <a:t>«or»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p>
          <a:p>
            <a:r>
              <a:rPr lang="it-IT" sz="2000" dirty="0"/>
              <a:t>La condizione darà risultato vero, </a:t>
            </a:r>
            <a:r>
              <a:rPr lang="it-IT" sz="2000" b="1" u="sng" dirty="0">
                <a:highlight>
                  <a:srgbClr val="00FFFF"/>
                </a:highlight>
              </a:rPr>
              <a:t>se almeno una delle condizioni è vera</a:t>
            </a:r>
            <a:r>
              <a:rPr lang="it-IT" sz="2000" dirty="0"/>
              <a:t>. </a:t>
            </a:r>
          </a:p>
          <a:p>
            <a:br>
              <a:rPr lang="it-IT" sz="2400" dirty="0"/>
            </a:br>
            <a:endParaRPr lang="it-IT" dirty="0"/>
          </a:p>
          <a:p>
            <a:endParaRPr lang="it-IT" dirty="0"/>
          </a:p>
        </p:txBody>
      </p:sp>
      <p:pic>
        <p:nvPicPr>
          <p:cNvPr id="6" name="Immagine 5">
            <a:extLst>
              <a:ext uri="{FF2B5EF4-FFF2-40B4-BE49-F238E27FC236}">
                <a16:creationId xmlns:a16="http://schemas.microsoft.com/office/drawing/2014/main" id="{12EE02CA-DAAC-5E84-1DEC-20BCC0CB8A67}"/>
              </a:ext>
            </a:extLst>
          </p:cNvPr>
          <p:cNvPicPr>
            <a:picLocks noChangeAspect="1"/>
          </p:cNvPicPr>
          <p:nvPr/>
        </p:nvPicPr>
        <p:blipFill>
          <a:blip r:embed="rId2"/>
          <a:stretch>
            <a:fillRect/>
          </a:stretch>
        </p:blipFill>
        <p:spPr>
          <a:xfrm>
            <a:off x="1024686" y="3902810"/>
            <a:ext cx="4286848" cy="1095528"/>
          </a:xfrm>
          <a:prstGeom prst="rect">
            <a:avLst/>
          </a:prstGeom>
        </p:spPr>
      </p:pic>
      <p:pic>
        <p:nvPicPr>
          <p:cNvPr id="8" name="Immagine 7">
            <a:extLst>
              <a:ext uri="{FF2B5EF4-FFF2-40B4-BE49-F238E27FC236}">
                <a16:creationId xmlns:a16="http://schemas.microsoft.com/office/drawing/2014/main" id="{261399E1-DE9B-FAA1-C71F-3A165BF596AE}"/>
              </a:ext>
            </a:extLst>
          </p:cNvPr>
          <p:cNvPicPr>
            <a:picLocks noChangeAspect="1"/>
          </p:cNvPicPr>
          <p:nvPr/>
        </p:nvPicPr>
        <p:blipFill>
          <a:blip r:embed="rId3"/>
          <a:stretch>
            <a:fillRect/>
          </a:stretch>
        </p:blipFill>
        <p:spPr>
          <a:xfrm>
            <a:off x="2091635" y="5301657"/>
            <a:ext cx="2152950" cy="333422"/>
          </a:xfrm>
          <a:prstGeom prst="rect">
            <a:avLst/>
          </a:prstGeom>
        </p:spPr>
      </p:pic>
      <p:pic>
        <p:nvPicPr>
          <p:cNvPr id="12" name="Immagine 11">
            <a:extLst>
              <a:ext uri="{FF2B5EF4-FFF2-40B4-BE49-F238E27FC236}">
                <a16:creationId xmlns:a16="http://schemas.microsoft.com/office/drawing/2014/main" id="{3694B144-1ABB-A5ED-46A7-BD72412AD2AE}"/>
              </a:ext>
            </a:extLst>
          </p:cNvPr>
          <p:cNvPicPr>
            <a:picLocks noChangeAspect="1"/>
          </p:cNvPicPr>
          <p:nvPr/>
        </p:nvPicPr>
        <p:blipFill>
          <a:blip r:embed="rId4"/>
          <a:stretch>
            <a:fillRect/>
          </a:stretch>
        </p:blipFill>
        <p:spPr>
          <a:xfrm>
            <a:off x="6889992" y="3905329"/>
            <a:ext cx="4277322" cy="1124107"/>
          </a:xfrm>
          <a:prstGeom prst="rect">
            <a:avLst/>
          </a:prstGeom>
        </p:spPr>
      </p:pic>
      <p:pic>
        <p:nvPicPr>
          <p:cNvPr id="14" name="Immagine 13">
            <a:extLst>
              <a:ext uri="{FF2B5EF4-FFF2-40B4-BE49-F238E27FC236}">
                <a16:creationId xmlns:a16="http://schemas.microsoft.com/office/drawing/2014/main" id="{FD50F237-1B35-61E3-B68C-E3A7FC299B6F}"/>
              </a:ext>
            </a:extLst>
          </p:cNvPr>
          <p:cNvPicPr>
            <a:picLocks noChangeAspect="1"/>
          </p:cNvPicPr>
          <p:nvPr/>
        </p:nvPicPr>
        <p:blipFill>
          <a:blip r:embed="rId5"/>
          <a:stretch>
            <a:fillRect/>
          </a:stretch>
        </p:blipFill>
        <p:spPr>
          <a:xfrm>
            <a:off x="7528256" y="5249444"/>
            <a:ext cx="2991267" cy="381053"/>
          </a:xfrm>
          <a:prstGeom prst="rect">
            <a:avLst/>
          </a:prstGeom>
        </p:spPr>
      </p:pic>
    </p:spTree>
    <p:extLst>
      <p:ext uri="{BB962C8B-B14F-4D97-AF65-F5344CB8AC3E}">
        <p14:creationId xmlns:p14="http://schemas.microsoft.com/office/powerpoint/2010/main" val="41216886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0D7C68-76AF-40F0-AB61-750B6116E45E}"/>
              </a:ext>
            </a:extLst>
          </p:cNvPr>
          <p:cNvSpPr>
            <a:spLocks noGrp="1"/>
          </p:cNvSpPr>
          <p:nvPr>
            <p:ph type="title"/>
          </p:nvPr>
        </p:nvSpPr>
        <p:spPr/>
        <p:txBody>
          <a:bodyPr>
            <a:normAutofit/>
          </a:bodyPr>
          <a:lstStyle/>
          <a:p>
            <a:r>
              <a:rPr lang="it-IT" dirty="0"/>
              <a:t>PYTHON – istruzione «pass»</a:t>
            </a:r>
          </a:p>
        </p:txBody>
      </p:sp>
      <p:sp>
        <p:nvSpPr>
          <p:cNvPr id="3" name="Segnaposto contenuto 2">
            <a:extLst>
              <a:ext uri="{FF2B5EF4-FFF2-40B4-BE49-F238E27FC236}">
                <a16:creationId xmlns:a16="http://schemas.microsoft.com/office/drawing/2014/main" id="{12073573-A1B8-40E3-8857-5E18DA0ABCF3}"/>
              </a:ext>
            </a:extLst>
          </p:cNvPr>
          <p:cNvSpPr>
            <a:spLocks noGrp="1"/>
          </p:cNvSpPr>
          <p:nvPr>
            <p:ph sz="half" idx="2"/>
          </p:nvPr>
        </p:nvSpPr>
        <p:spPr/>
        <p:txBody>
          <a:bodyPr>
            <a:normAutofit/>
          </a:bodyPr>
          <a:lstStyle/>
          <a:p>
            <a:r>
              <a:rPr lang="it-IT" sz="1400" dirty="0"/>
              <a:t>In Python, l’istruzione «pass» è un’istruzione nulla. La differenza tra un commento e l’istruzione «pass» è che, mentre l’interprete ignora un commento interamente, il «pass» non è ignorato. </a:t>
            </a:r>
          </a:p>
          <a:p>
            <a:r>
              <a:rPr lang="it-IT" sz="1400" dirty="0"/>
              <a:t>Anche se non accade niente quando il pass è eseguito. Risulta una no </a:t>
            </a:r>
            <a:r>
              <a:rPr lang="it-IT" sz="1400" dirty="0" err="1"/>
              <a:t>operation</a:t>
            </a:r>
            <a:r>
              <a:rPr lang="it-IT" sz="1400" dirty="0"/>
              <a:t> (NOP). </a:t>
            </a:r>
          </a:p>
          <a:p>
            <a:endParaRPr lang="it-IT" sz="1400" dirty="0"/>
          </a:p>
          <a:p>
            <a:r>
              <a:rPr lang="it-IT" sz="1400" dirty="0"/>
              <a:t>Viene di solito utilizzato come segnaposto per future implementazioni di funzioni, cicli, </a:t>
            </a:r>
            <a:r>
              <a:rPr lang="it-IT" sz="1400" dirty="0" err="1"/>
              <a:t>if</a:t>
            </a:r>
            <a:r>
              <a:rPr lang="it-IT" sz="1400" dirty="0"/>
              <a:t> </a:t>
            </a:r>
            <a:r>
              <a:rPr lang="it-IT" sz="1400" dirty="0" err="1"/>
              <a:t>statements</a:t>
            </a:r>
            <a:r>
              <a:rPr lang="it-IT" sz="1400" dirty="0"/>
              <a:t>, </a:t>
            </a:r>
            <a:r>
              <a:rPr lang="it-IT" sz="1400" dirty="0" err="1"/>
              <a:t>ecc</a:t>
            </a:r>
            <a:r>
              <a:rPr lang="it-IT" sz="1400" dirty="0"/>
              <a:t>…</a:t>
            </a:r>
          </a:p>
          <a:p>
            <a:endParaRPr lang="it-IT" sz="2000" dirty="0"/>
          </a:p>
        </p:txBody>
      </p:sp>
      <p:sp>
        <p:nvSpPr>
          <p:cNvPr id="4" name="Segnaposto contenuto 3">
            <a:extLst>
              <a:ext uri="{FF2B5EF4-FFF2-40B4-BE49-F238E27FC236}">
                <a16:creationId xmlns:a16="http://schemas.microsoft.com/office/drawing/2014/main" id="{62CAF3B1-A7A7-4382-A516-C485AC360753}"/>
              </a:ext>
            </a:extLst>
          </p:cNvPr>
          <p:cNvSpPr>
            <a:spLocks noGrp="1"/>
          </p:cNvSpPr>
          <p:nvPr>
            <p:ph sz="quarter" idx="4"/>
          </p:nvPr>
        </p:nvSpPr>
        <p:spPr/>
        <p:txBody>
          <a:bodyPr anchor="ctr">
            <a:normAutofit/>
          </a:bodyPr>
          <a:lstStyle/>
          <a:p>
            <a:r>
              <a:rPr lang="it-IT" sz="2000" b="1" u="sng" dirty="0">
                <a:solidFill>
                  <a:srgbClr val="50B4C8"/>
                </a:solidFill>
              </a:rPr>
              <a:t>ISTRUZIONE «pass» e </a:t>
            </a:r>
            <a:r>
              <a:rPr lang="it-IT" sz="2000" b="1" u="sng" dirty="0" err="1">
                <a:solidFill>
                  <a:srgbClr val="50B4C8"/>
                </a:solidFill>
              </a:rPr>
              <a:t>if</a:t>
            </a:r>
            <a:r>
              <a:rPr lang="it-IT" sz="2000" b="1" u="sng" dirty="0">
                <a:solidFill>
                  <a:srgbClr val="50B4C8"/>
                </a:solidFill>
              </a:rPr>
              <a:t> </a:t>
            </a:r>
            <a:r>
              <a:rPr lang="it-IT" sz="2000" b="1" u="sng" dirty="0" err="1">
                <a:solidFill>
                  <a:srgbClr val="50B4C8"/>
                </a:solidFill>
              </a:rPr>
              <a:t>statement</a:t>
            </a:r>
            <a:endParaRPr lang="it-IT" sz="2000" b="1" u="sng" dirty="0">
              <a:solidFill>
                <a:srgbClr val="50B4C8"/>
              </a:solidFill>
            </a:endParaRPr>
          </a:p>
          <a:p>
            <a:endParaRPr lang="it-IT" dirty="0"/>
          </a:p>
          <a:p>
            <a:r>
              <a:rPr lang="it-IT" sz="1400" dirty="0"/>
              <a:t>Le istruzioni </a:t>
            </a:r>
            <a:r>
              <a:rPr lang="it-IT" sz="1400" dirty="0" err="1"/>
              <a:t>dell’if</a:t>
            </a:r>
            <a:r>
              <a:rPr lang="it-IT" sz="1400" dirty="0"/>
              <a:t> non possono essere vuote. Ma se vogliamo che non abbiano contenuto (magari per una futura implementazione), dobbiamo inserire il «pass» </a:t>
            </a:r>
            <a:r>
              <a:rPr lang="it-IT" sz="1400" dirty="0" err="1"/>
              <a:t>statement</a:t>
            </a:r>
            <a:r>
              <a:rPr lang="it-IT" sz="1400" dirty="0"/>
              <a:t> per evitare di avere un errore.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pic>
        <p:nvPicPr>
          <p:cNvPr id="6" name="Immagine 5">
            <a:extLst>
              <a:ext uri="{FF2B5EF4-FFF2-40B4-BE49-F238E27FC236}">
                <a16:creationId xmlns:a16="http://schemas.microsoft.com/office/drawing/2014/main" id="{64827161-A1D1-2F53-F51B-5C36B67B1DB0}"/>
              </a:ext>
            </a:extLst>
          </p:cNvPr>
          <p:cNvPicPr>
            <a:picLocks noChangeAspect="1"/>
          </p:cNvPicPr>
          <p:nvPr/>
        </p:nvPicPr>
        <p:blipFill>
          <a:blip r:embed="rId2"/>
          <a:stretch>
            <a:fillRect/>
          </a:stretch>
        </p:blipFill>
        <p:spPr>
          <a:xfrm>
            <a:off x="2682848" y="3608440"/>
            <a:ext cx="3029373" cy="1171739"/>
          </a:xfrm>
          <a:prstGeom prst="rect">
            <a:avLst/>
          </a:prstGeom>
        </p:spPr>
      </p:pic>
      <p:pic>
        <p:nvPicPr>
          <p:cNvPr id="8" name="Immagine 7">
            <a:extLst>
              <a:ext uri="{FF2B5EF4-FFF2-40B4-BE49-F238E27FC236}">
                <a16:creationId xmlns:a16="http://schemas.microsoft.com/office/drawing/2014/main" id="{B256CBA4-B7BD-3A00-F2C5-7081910600FB}"/>
              </a:ext>
            </a:extLst>
          </p:cNvPr>
          <p:cNvPicPr>
            <a:picLocks noChangeAspect="1"/>
          </p:cNvPicPr>
          <p:nvPr/>
        </p:nvPicPr>
        <p:blipFill>
          <a:blip r:embed="rId3"/>
          <a:stretch>
            <a:fillRect/>
          </a:stretch>
        </p:blipFill>
        <p:spPr>
          <a:xfrm>
            <a:off x="2009619" y="5227911"/>
            <a:ext cx="1800476" cy="552527"/>
          </a:xfrm>
          <a:prstGeom prst="rect">
            <a:avLst/>
          </a:prstGeom>
        </p:spPr>
      </p:pic>
      <p:pic>
        <p:nvPicPr>
          <p:cNvPr id="10" name="Immagine 9">
            <a:extLst>
              <a:ext uri="{FF2B5EF4-FFF2-40B4-BE49-F238E27FC236}">
                <a16:creationId xmlns:a16="http://schemas.microsoft.com/office/drawing/2014/main" id="{C856C43D-F0A0-7711-A1E4-1079BED66DEE}"/>
              </a:ext>
            </a:extLst>
          </p:cNvPr>
          <p:cNvPicPr>
            <a:picLocks noChangeAspect="1"/>
          </p:cNvPicPr>
          <p:nvPr/>
        </p:nvPicPr>
        <p:blipFill>
          <a:blip r:embed="rId4"/>
          <a:stretch>
            <a:fillRect/>
          </a:stretch>
        </p:blipFill>
        <p:spPr>
          <a:xfrm>
            <a:off x="2257303" y="6014775"/>
            <a:ext cx="1305107" cy="504895"/>
          </a:xfrm>
          <a:prstGeom prst="rect">
            <a:avLst/>
          </a:prstGeom>
        </p:spPr>
      </p:pic>
      <p:sp>
        <p:nvSpPr>
          <p:cNvPr id="11" name="CasellaDiTesto 10">
            <a:extLst>
              <a:ext uri="{FF2B5EF4-FFF2-40B4-BE49-F238E27FC236}">
                <a16:creationId xmlns:a16="http://schemas.microsoft.com/office/drawing/2014/main" id="{1697E51D-7B17-F1AA-5230-551E28B892D5}"/>
              </a:ext>
            </a:extLst>
          </p:cNvPr>
          <p:cNvSpPr txBox="1"/>
          <p:nvPr/>
        </p:nvSpPr>
        <p:spPr>
          <a:xfrm>
            <a:off x="417005" y="3224814"/>
            <a:ext cx="2089059" cy="1938992"/>
          </a:xfrm>
          <a:prstGeom prst="rect">
            <a:avLst/>
          </a:prstGeom>
          <a:noFill/>
        </p:spPr>
        <p:txBody>
          <a:bodyPr wrap="square" rtlCol="0">
            <a:spAutoFit/>
          </a:bodyPr>
          <a:lstStyle/>
          <a:p>
            <a:r>
              <a:rPr lang="it-IT" sz="1200" dirty="0"/>
              <a:t>Supponiamo di avere un ciclo che non è ancora implementato ma che vogliamo implementare in futuro. Non può avere un body vuoto perché l’interprete darebbe errore. Si usa allora l’istruzione «pass» per sostituire un body non ancora creato</a:t>
            </a:r>
          </a:p>
        </p:txBody>
      </p:sp>
      <p:pic>
        <p:nvPicPr>
          <p:cNvPr id="15" name="Immagine 14">
            <a:extLst>
              <a:ext uri="{FF2B5EF4-FFF2-40B4-BE49-F238E27FC236}">
                <a16:creationId xmlns:a16="http://schemas.microsoft.com/office/drawing/2014/main" id="{E8F6B253-CB84-5C8A-DE3C-39894D9EBD1F}"/>
              </a:ext>
            </a:extLst>
          </p:cNvPr>
          <p:cNvPicPr>
            <a:picLocks noChangeAspect="1"/>
          </p:cNvPicPr>
          <p:nvPr/>
        </p:nvPicPr>
        <p:blipFill>
          <a:blip r:embed="rId5"/>
          <a:stretch>
            <a:fillRect/>
          </a:stretch>
        </p:blipFill>
        <p:spPr>
          <a:xfrm>
            <a:off x="6710476" y="3895343"/>
            <a:ext cx="4363059" cy="1524213"/>
          </a:xfrm>
          <a:prstGeom prst="rect">
            <a:avLst/>
          </a:prstGeom>
        </p:spPr>
      </p:pic>
    </p:spTree>
    <p:extLst>
      <p:ext uri="{BB962C8B-B14F-4D97-AF65-F5344CB8AC3E}">
        <p14:creationId xmlns:p14="http://schemas.microsoft.com/office/powerpoint/2010/main" val="35618696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FB1A6D-F713-4A68-A2AF-217D66B33247}"/>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I CICLI IN PYTHON</a:t>
            </a:r>
          </a:p>
        </p:txBody>
      </p:sp>
      <p:sp>
        <p:nvSpPr>
          <p:cNvPr id="3" name="Segnaposto contenuto 2">
            <a:extLst>
              <a:ext uri="{FF2B5EF4-FFF2-40B4-BE49-F238E27FC236}">
                <a16:creationId xmlns:a16="http://schemas.microsoft.com/office/drawing/2014/main" id="{DBFFC86A-F35F-4F31-AB73-4B014343AFE8}"/>
              </a:ext>
            </a:extLst>
          </p:cNvPr>
          <p:cNvSpPr>
            <a:spLocks noGrp="1"/>
          </p:cNvSpPr>
          <p:nvPr>
            <p:ph sz="half" idx="2"/>
          </p:nvPr>
        </p:nvSpPr>
        <p:spPr>
          <a:xfrm>
            <a:off x="5288349" y="639764"/>
            <a:ext cx="6142032" cy="5492749"/>
          </a:xfrm>
        </p:spPr>
        <p:txBody>
          <a:bodyPr vert="horz" lIns="91440" tIns="45720" rIns="91440" bIns="45720" rtlCol="0" anchor="ctr">
            <a:normAutofit/>
          </a:bodyPr>
          <a:lstStyle/>
          <a:p>
            <a:pPr marL="0" indent="0">
              <a:lnSpc>
                <a:spcPct val="85000"/>
              </a:lnSpc>
              <a:spcAft>
                <a:spcPts val="600"/>
              </a:spcAft>
            </a:pPr>
            <a:r>
              <a:rPr lang="en-US" dirty="0"/>
              <a:t>Python ha </a:t>
            </a:r>
            <a:r>
              <a:rPr lang="en-US" b="1" dirty="0"/>
              <a:t>due </a:t>
            </a:r>
            <a:r>
              <a:rPr lang="en-US" b="1" dirty="0" err="1"/>
              <a:t>cicli</a:t>
            </a:r>
            <a:r>
              <a:rPr lang="en-US" b="1" dirty="0"/>
              <a:t> </a:t>
            </a:r>
            <a:r>
              <a:rPr lang="en-US" b="1" dirty="0" err="1"/>
              <a:t>primitivi</a:t>
            </a:r>
            <a:r>
              <a:rPr lang="en-US" dirty="0"/>
              <a:t>: </a:t>
            </a:r>
          </a:p>
          <a:p>
            <a:pPr>
              <a:lnSpc>
                <a:spcPct val="85000"/>
              </a:lnSpc>
              <a:spcAft>
                <a:spcPts val="600"/>
              </a:spcAft>
              <a:buFont typeface="Arial" panose="020B0604020202020204" pitchFamily="34" charset="0"/>
              <a:buChar char="•"/>
            </a:pPr>
            <a:r>
              <a:rPr lang="en-US" dirty="0"/>
              <a:t> </a:t>
            </a:r>
            <a:r>
              <a:rPr lang="en-US" dirty="0" err="1"/>
              <a:t>ciclo</a:t>
            </a:r>
            <a:r>
              <a:rPr lang="en-US" dirty="0"/>
              <a:t> WHILE</a:t>
            </a:r>
          </a:p>
          <a:p>
            <a:pPr>
              <a:lnSpc>
                <a:spcPct val="85000"/>
              </a:lnSpc>
              <a:spcAft>
                <a:spcPts val="600"/>
              </a:spcAft>
              <a:buFont typeface="Arial" panose="020B0604020202020204" pitchFamily="34" charset="0"/>
              <a:buChar char="•"/>
            </a:pPr>
            <a:r>
              <a:rPr lang="en-US" dirty="0"/>
              <a:t> </a:t>
            </a:r>
            <a:r>
              <a:rPr lang="en-US" dirty="0" err="1"/>
              <a:t>ciclo</a:t>
            </a:r>
            <a:r>
              <a:rPr lang="en-US" dirty="0"/>
              <a:t> FOR</a:t>
            </a:r>
          </a:p>
          <a:p>
            <a:pPr marL="0" indent="0">
              <a:lnSpc>
                <a:spcPct val="85000"/>
              </a:lnSpc>
              <a:spcAft>
                <a:spcPts val="600"/>
              </a:spcAft>
            </a:pPr>
            <a:endParaRPr lang="en-US" dirty="0"/>
          </a:p>
        </p:txBody>
      </p:sp>
    </p:spTree>
    <p:extLst>
      <p:ext uri="{BB962C8B-B14F-4D97-AF65-F5344CB8AC3E}">
        <p14:creationId xmlns:p14="http://schemas.microsoft.com/office/powerpoint/2010/main" val="5667411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BE5939-23C4-4A15-987C-30861FBA4840}"/>
              </a:ext>
            </a:extLst>
          </p:cNvPr>
          <p:cNvSpPr>
            <a:spLocks noGrp="1"/>
          </p:cNvSpPr>
          <p:nvPr>
            <p:ph type="title"/>
          </p:nvPr>
        </p:nvSpPr>
        <p:spPr/>
        <p:txBody>
          <a:bodyPr/>
          <a:lstStyle/>
          <a:p>
            <a:r>
              <a:rPr lang="it-IT" dirty="0"/>
              <a:t>CICLI IN PYTHON – CICLO WHILE</a:t>
            </a:r>
          </a:p>
        </p:txBody>
      </p:sp>
      <p:sp>
        <p:nvSpPr>
          <p:cNvPr id="3" name="Segnaposto contenuto 2">
            <a:extLst>
              <a:ext uri="{FF2B5EF4-FFF2-40B4-BE49-F238E27FC236}">
                <a16:creationId xmlns:a16="http://schemas.microsoft.com/office/drawing/2014/main" id="{0F33ADA9-F2DE-4154-96A9-1E24FCA2EAEF}"/>
              </a:ext>
            </a:extLst>
          </p:cNvPr>
          <p:cNvSpPr>
            <a:spLocks noGrp="1"/>
          </p:cNvSpPr>
          <p:nvPr>
            <p:ph sz="half" idx="2"/>
          </p:nvPr>
        </p:nvSpPr>
        <p:spPr>
          <a:xfrm>
            <a:off x="531996" y="1271016"/>
            <a:ext cx="8735095" cy="5248655"/>
          </a:xfrm>
        </p:spPr>
        <p:txBody>
          <a:bodyPr>
            <a:normAutofit/>
          </a:bodyPr>
          <a:lstStyle/>
          <a:p>
            <a:pPr marL="0" indent="0">
              <a:buNone/>
            </a:pPr>
            <a:r>
              <a:rPr lang="it-IT" sz="1600" dirty="0"/>
              <a:t>Il ciclo </a:t>
            </a:r>
            <a:r>
              <a:rPr lang="it-IT" sz="1600" dirty="0" err="1"/>
              <a:t>while</a:t>
            </a:r>
            <a:r>
              <a:rPr lang="it-IT" sz="1600" dirty="0"/>
              <a:t> in Python è utilizzato per </a:t>
            </a:r>
            <a:r>
              <a:rPr lang="it-IT" sz="1600" b="1" dirty="0">
                <a:highlight>
                  <a:srgbClr val="00FFFF"/>
                </a:highlight>
              </a:rPr>
              <a:t>iterare un blocco di codice </a:t>
            </a:r>
            <a:r>
              <a:rPr lang="it-IT" sz="1600" dirty="0"/>
              <a:t>(delle istruzioni) </a:t>
            </a:r>
            <a:r>
              <a:rPr lang="it-IT" sz="1600" b="1" dirty="0" err="1">
                <a:highlight>
                  <a:srgbClr val="00FFFF"/>
                </a:highlight>
              </a:rPr>
              <a:t>finchè</a:t>
            </a:r>
            <a:r>
              <a:rPr lang="it-IT" sz="1600" b="1" dirty="0">
                <a:highlight>
                  <a:srgbClr val="00FFFF"/>
                </a:highlight>
              </a:rPr>
              <a:t> una determinata condizione è vera</a:t>
            </a:r>
            <a:r>
              <a:rPr lang="it-IT" sz="1600" dirty="0"/>
              <a:t>. </a:t>
            </a:r>
          </a:p>
          <a:p>
            <a:endParaRPr lang="it-IT" sz="1600" dirty="0"/>
          </a:p>
          <a:p>
            <a:pPr marL="0" indent="0">
              <a:buNone/>
            </a:pPr>
            <a:r>
              <a:rPr lang="it-IT" sz="1600" dirty="0"/>
              <a:t>Generalmente usato quando non si conoscono in anticipo il numero di iterazioni (ripetizioni). </a:t>
            </a:r>
          </a:p>
          <a:p>
            <a:endParaRPr lang="it-IT" sz="1600" dirty="0"/>
          </a:p>
          <a:p>
            <a:pPr marL="0" indent="0">
              <a:buNone/>
            </a:pPr>
            <a:r>
              <a:rPr lang="it-IT" sz="1600" b="1" u="sng" dirty="0"/>
              <a:t>SINTASSI: </a:t>
            </a:r>
          </a:p>
          <a:p>
            <a:pPr marL="0" indent="0">
              <a:buNone/>
            </a:pPr>
            <a:r>
              <a:rPr lang="it-IT" sz="1600" b="1" dirty="0" err="1">
                <a:solidFill>
                  <a:srgbClr val="FF5050"/>
                </a:solidFill>
                <a:latin typeface="Consolas" panose="020B0609020204030204" pitchFamily="49" charset="0"/>
              </a:rPr>
              <a:t>While</a:t>
            </a:r>
            <a:r>
              <a:rPr lang="it-IT" sz="1600" b="1" dirty="0">
                <a:solidFill>
                  <a:srgbClr val="FF5050"/>
                </a:solidFill>
                <a:latin typeface="Consolas" panose="020B0609020204030204" pitchFamily="49" charset="0"/>
              </a:rPr>
              <a:t> </a:t>
            </a:r>
            <a:r>
              <a:rPr lang="it-IT" sz="1600" dirty="0" err="1">
                <a:latin typeface="Consolas" panose="020B0609020204030204" pitchFamily="49" charset="0"/>
              </a:rPr>
              <a:t>test_expression</a:t>
            </a:r>
            <a:r>
              <a:rPr lang="it-IT" sz="1600" dirty="0">
                <a:latin typeface="Consolas" panose="020B0609020204030204" pitchFamily="49" charset="0"/>
              </a:rPr>
              <a:t>:</a:t>
            </a:r>
          </a:p>
          <a:p>
            <a:pPr marL="4572" lvl="1" indent="0">
              <a:buNone/>
            </a:pPr>
            <a:r>
              <a:rPr lang="it-IT" sz="1600" dirty="0">
                <a:latin typeface="Consolas" panose="020B0609020204030204" pitchFamily="49" charset="0"/>
              </a:rPr>
              <a:t>     Body of </a:t>
            </a:r>
            <a:r>
              <a:rPr lang="it-IT" sz="1600" dirty="0" err="1">
                <a:latin typeface="Consolas" panose="020B0609020204030204" pitchFamily="49" charset="0"/>
              </a:rPr>
              <a:t>while</a:t>
            </a:r>
            <a:endParaRPr lang="it-IT" sz="1600" dirty="0">
              <a:latin typeface="Consolas" panose="020B0609020204030204" pitchFamily="49" charset="0"/>
            </a:endParaRPr>
          </a:p>
          <a:p>
            <a:pPr lvl="1"/>
            <a:endParaRPr lang="it-IT" sz="1600" dirty="0"/>
          </a:p>
          <a:p>
            <a:pPr marL="4572" lvl="1" indent="0">
              <a:buNone/>
            </a:pPr>
            <a:r>
              <a:rPr lang="it-IT" sz="1600" dirty="0"/>
              <a:t>Nel ciclo </a:t>
            </a:r>
            <a:r>
              <a:rPr lang="it-IT" sz="1600" dirty="0" err="1"/>
              <a:t>while</a:t>
            </a:r>
            <a:r>
              <a:rPr lang="it-IT" sz="1600" dirty="0"/>
              <a:t>: </a:t>
            </a:r>
          </a:p>
          <a:p>
            <a:pPr marL="404622" lvl="1" indent="-400050">
              <a:buFont typeface="+mj-lt"/>
              <a:buAutoNum type="romanUcPeriod"/>
            </a:pPr>
            <a:r>
              <a:rPr lang="it-IT" sz="1600" dirty="0"/>
              <a:t>Viene </a:t>
            </a:r>
            <a:r>
              <a:rPr lang="it-IT" sz="1600" b="1" dirty="0"/>
              <a:t>testata la test </a:t>
            </a:r>
            <a:r>
              <a:rPr lang="it-IT" sz="1600" b="1" dirty="0" err="1"/>
              <a:t>expression</a:t>
            </a:r>
            <a:r>
              <a:rPr lang="it-IT" sz="1600" b="1" dirty="0"/>
              <a:t> </a:t>
            </a:r>
            <a:r>
              <a:rPr lang="it-IT" sz="1600" dirty="0"/>
              <a:t>(condizione)</a:t>
            </a:r>
          </a:p>
          <a:p>
            <a:pPr marL="404622" lvl="1" indent="-400050">
              <a:buFont typeface="+mj-lt"/>
              <a:buAutoNum type="romanUcPeriod"/>
            </a:pPr>
            <a:r>
              <a:rPr lang="it-IT" sz="1600" dirty="0"/>
              <a:t>Si </a:t>
            </a:r>
            <a:r>
              <a:rPr lang="it-IT" sz="1600" b="1" dirty="0"/>
              <a:t>accede al body del </a:t>
            </a:r>
            <a:r>
              <a:rPr lang="it-IT" sz="1600" b="1" dirty="0" err="1"/>
              <a:t>while</a:t>
            </a:r>
            <a:r>
              <a:rPr lang="it-IT" sz="1600" b="1" dirty="0"/>
              <a:t> solo se la condizione è vera</a:t>
            </a:r>
            <a:r>
              <a:rPr lang="it-IT" sz="1600" dirty="0"/>
              <a:t>. </a:t>
            </a:r>
          </a:p>
          <a:p>
            <a:pPr marL="404622" lvl="1" indent="-400050">
              <a:buFont typeface="+mj-lt"/>
              <a:buAutoNum type="romanUcPeriod"/>
            </a:pPr>
            <a:r>
              <a:rPr lang="it-IT" sz="1600" dirty="0"/>
              <a:t>Dopo un’iterazione, la </a:t>
            </a:r>
            <a:r>
              <a:rPr lang="it-IT" sz="1600" b="1" dirty="0"/>
              <a:t>condizione viene verificata nuovamente</a:t>
            </a:r>
            <a:r>
              <a:rPr lang="it-IT" sz="1600" dirty="0"/>
              <a:t>.</a:t>
            </a:r>
          </a:p>
          <a:p>
            <a:pPr marL="404622" lvl="1" indent="-400050">
              <a:buFont typeface="+mj-lt"/>
              <a:buAutoNum type="romanUcPeriod"/>
            </a:pPr>
            <a:r>
              <a:rPr lang="it-IT" sz="1600" dirty="0"/>
              <a:t>I punti precedenti sono </a:t>
            </a:r>
            <a:r>
              <a:rPr lang="it-IT" sz="1600" b="1" dirty="0"/>
              <a:t>ripetuti </a:t>
            </a:r>
            <a:r>
              <a:rPr lang="it-IT" sz="1600" b="1" dirty="0" err="1"/>
              <a:t>finchè</a:t>
            </a:r>
            <a:r>
              <a:rPr lang="it-IT" sz="1600" b="1" dirty="0"/>
              <a:t> la condizione non dà risultato False</a:t>
            </a:r>
            <a:r>
              <a:rPr lang="it-IT" sz="1600" dirty="0"/>
              <a:t>. </a:t>
            </a:r>
          </a:p>
          <a:p>
            <a:pPr marL="404622" lvl="1" indent="-400050">
              <a:buFont typeface="+mj-lt"/>
              <a:buAutoNum type="romanUcPeriod"/>
            </a:pPr>
            <a:endParaRPr lang="it-IT" sz="1600" dirty="0"/>
          </a:p>
          <a:p>
            <a:pPr marL="4572" lvl="1" indent="0">
              <a:buNone/>
            </a:pPr>
            <a:r>
              <a:rPr lang="it-IT" sz="1600" dirty="0"/>
              <a:t>In Python il body del </a:t>
            </a:r>
            <a:r>
              <a:rPr lang="it-IT" sz="1600" dirty="0" err="1"/>
              <a:t>while</a:t>
            </a:r>
            <a:r>
              <a:rPr lang="it-IT" sz="1600" dirty="0"/>
              <a:t> è determinato dall’</a:t>
            </a:r>
            <a:r>
              <a:rPr lang="it-IT" sz="1600" b="1" u="sng" dirty="0">
                <a:solidFill>
                  <a:srgbClr val="FF5050"/>
                </a:solidFill>
              </a:rPr>
              <a:t>INDENTAZIONE</a:t>
            </a:r>
            <a:r>
              <a:rPr lang="it-IT" sz="1600" dirty="0"/>
              <a:t>: inizia con la prima indentazione e finisce alla prima riga non indentata. </a:t>
            </a:r>
          </a:p>
          <a:p>
            <a:pPr marL="4572" lvl="1" indent="0">
              <a:buNone/>
            </a:pPr>
            <a:endParaRPr lang="it-IT" sz="1600" dirty="0"/>
          </a:p>
          <a:p>
            <a:pPr marL="4572" lvl="1" indent="0">
              <a:buNone/>
            </a:pPr>
            <a:r>
              <a:rPr lang="it-IT" sz="1600" dirty="0"/>
              <a:t>Ogni valore diverso da 0 è interpretato da Python come True. None e 0 sono interpretati come False. </a:t>
            </a:r>
          </a:p>
        </p:txBody>
      </p:sp>
      <p:pic>
        <p:nvPicPr>
          <p:cNvPr id="1026" name="Picture 2" descr="while Loop in Python programming">
            <a:extLst>
              <a:ext uri="{FF2B5EF4-FFF2-40B4-BE49-F238E27FC236}">
                <a16:creationId xmlns:a16="http://schemas.microsoft.com/office/drawing/2014/main" id="{F45C6279-3CD0-A2AD-1A15-8E7961ADD89F}"/>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9535929" y="1999334"/>
            <a:ext cx="2124075"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547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DBC5BF-B54E-4A3C-9D80-818440F9C1C2}"/>
              </a:ext>
            </a:extLst>
          </p:cNvPr>
          <p:cNvSpPr>
            <a:spLocks noGrp="1"/>
          </p:cNvSpPr>
          <p:nvPr>
            <p:ph type="title"/>
          </p:nvPr>
        </p:nvSpPr>
        <p:spPr/>
        <p:txBody>
          <a:bodyPr>
            <a:normAutofit/>
          </a:bodyPr>
          <a:lstStyle/>
          <a:p>
            <a:r>
              <a:rPr lang="it-IT" dirty="0"/>
              <a:t>CICLI IN PYTHON – CICLO WHILE - ESEMPIO</a:t>
            </a:r>
          </a:p>
        </p:txBody>
      </p:sp>
      <p:pic>
        <p:nvPicPr>
          <p:cNvPr id="6" name="Segnaposto contenuto 5">
            <a:extLst>
              <a:ext uri="{FF2B5EF4-FFF2-40B4-BE49-F238E27FC236}">
                <a16:creationId xmlns:a16="http://schemas.microsoft.com/office/drawing/2014/main" id="{3505E90E-BD5D-9099-1BC5-1064DB1B8ECC}"/>
              </a:ext>
            </a:extLst>
          </p:cNvPr>
          <p:cNvPicPr>
            <a:picLocks noGrp="1" noChangeAspect="1"/>
          </p:cNvPicPr>
          <p:nvPr>
            <p:ph sz="half" idx="2"/>
          </p:nvPr>
        </p:nvPicPr>
        <p:blipFill>
          <a:blip r:embed="rId2"/>
          <a:stretch>
            <a:fillRect/>
          </a:stretch>
        </p:blipFill>
        <p:spPr>
          <a:xfrm>
            <a:off x="2431298" y="3717105"/>
            <a:ext cx="1228896" cy="790685"/>
          </a:xfrm>
        </p:spPr>
      </p:pic>
      <p:sp>
        <p:nvSpPr>
          <p:cNvPr id="4" name="Segnaposto contenuto 3">
            <a:extLst>
              <a:ext uri="{FF2B5EF4-FFF2-40B4-BE49-F238E27FC236}">
                <a16:creationId xmlns:a16="http://schemas.microsoft.com/office/drawing/2014/main" id="{B6BE1834-B37F-4C0E-85CD-82EE96CF1B0D}"/>
              </a:ext>
            </a:extLst>
          </p:cNvPr>
          <p:cNvSpPr>
            <a:spLocks noGrp="1"/>
          </p:cNvSpPr>
          <p:nvPr>
            <p:ph sz="quarter" idx="4"/>
          </p:nvPr>
        </p:nvSpPr>
        <p:spPr>
          <a:xfrm>
            <a:off x="6184392" y="1235848"/>
            <a:ext cx="5678996" cy="5263586"/>
          </a:xfrm>
        </p:spPr>
        <p:txBody>
          <a:bodyPr/>
          <a:lstStyle/>
          <a:p>
            <a:endParaRPr lang="it-IT" dirty="0"/>
          </a:p>
          <a:p>
            <a:endParaRPr lang="it-IT" dirty="0"/>
          </a:p>
        </p:txBody>
      </p:sp>
      <p:pic>
        <p:nvPicPr>
          <p:cNvPr id="8" name="Immagine 7">
            <a:extLst>
              <a:ext uri="{FF2B5EF4-FFF2-40B4-BE49-F238E27FC236}">
                <a16:creationId xmlns:a16="http://schemas.microsoft.com/office/drawing/2014/main" id="{84567F21-3FC5-D8C5-A90A-E77EE326A269}"/>
              </a:ext>
            </a:extLst>
          </p:cNvPr>
          <p:cNvPicPr>
            <a:picLocks noChangeAspect="1"/>
          </p:cNvPicPr>
          <p:nvPr/>
        </p:nvPicPr>
        <p:blipFill>
          <a:blip r:embed="rId3"/>
          <a:stretch>
            <a:fillRect/>
          </a:stretch>
        </p:blipFill>
        <p:spPr>
          <a:xfrm>
            <a:off x="3957059" y="3517051"/>
            <a:ext cx="314369" cy="1190791"/>
          </a:xfrm>
          <a:prstGeom prst="rect">
            <a:avLst/>
          </a:prstGeom>
        </p:spPr>
      </p:pic>
      <p:sp>
        <p:nvSpPr>
          <p:cNvPr id="9" name="CasellaDiTesto 8">
            <a:extLst>
              <a:ext uri="{FF2B5EF4-FFF2-40B4-BE49-F238E27FC236}">
                <a16:creationId xmlns:a16="http://schemas.microsoft.com/office/drawing/2014/main" id="{A39006EE-9535-AECD-7BA6-CED3D10CB2EF}"/>
              </a:ext>
            </a:extLst>
          </p:cNvPr>
          <p:cNvSpPr txBox="1"/>
          <p:nvPr/>
        </p:nvSpPr>
        <p:spPr>
          <a:xfrm>
            <a:off x="435103" y="3676793"/>
            <a:ext cx="1608992" cy="830997"/>
          </a:xfrm>
          <a:prstGeom prst="rect">
            <a:avLst/>
          </a:prstGeom>
          <a:noFill/>
        </p:spPr>
        <p:txBody>
          <a:bodyPr wrap="square" rtlCol="0">
            <a:spAutoFit/>
          </a:bodyPr>
          <a:lstStyle/>
          <a:p>
            <a:r>
              <a:rPr lang="it-IT" sz="1200" b="1" dirty="0">
                <a:highlight>
                  <a:srgbClr val="00FFFF"/>
                </a:highlight>
              </a:rPr>
              <a:t>Ricordarsi di incrementare i, </a:t>
            </a:r>
            <a:r>
              <a:rPr lang="it-IT" sz="1200" dirty="0"/>
              <a:t>altrimenti il ciclo continuerà all’infinito</a:t>
            </a:r>
          </a:p>
        </p:txBody>
      </p:sp>
      <p:cxnSp>
        <p:nvCxnSpPr>
          <p:cNvPr id="11" name="Connettore 2 10">
            <a:extLst>
              <a:ext uri="{FF2B5EF4-FFF2-40B4-BE49-F238E27FC236}">
                <a16:creationId xmlns:a16="http://schemas.microsoft.com/office/drawing/2014/main" id="{15F87EF4-0E8E-0B8F-2094-26043502F757}"/>
              </a:ext>
            </a:extLst>
          </p:cNvPr>
          <p:cNvCxnSpPr>
            <a:cxnSpLocks/>
          </p:cNvCxnSpPr>
          <p:nvPr/>
        </p:nvCxnSpPr>
        <p:spPr>
          <a:xfrm>
            <a:off x="1797623" y="4221462"/>
            <a:ext cx="815050" cy="8651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CasellaDiTesto 13">
            <a:extLst>
              <a:ext uri="{FF2B5EF4-FFF2-40B4-BE49-F238E27FC236}">
                <a16:creationId xmlns:a16="http://schemas.microsoft.com/office/drawing/2014/main" id="{39420D42-6E4C-9C23-A76E-522737E1175F}"/>
              </a:ext>
            </a:extLst>
          </p:cNvPr>
          <p:cNvSpPr txBox="1"/>
          <p:nvPr/>
        </p:nvSpPr>
        <p:spPr>
          <a:xfrm>
            <a:off x="328612" y="3059668"/>
            <a:ext cx="5556739" cy="369332"/>
          </a:xfrm>
          <a:prstGeom prst="rect">
            <a:avLst/>
          </a:prstGeom>
          <a:noFill/>
        </p:spPr>
        <p:txBody>
          <a:bodyPr wrap="square" rtlCol="0" anchor="ctr">
            <a:spAutoFit/>
          </a:bodyPr>
          <a:lstStyle/>
          <a:p>
            <a:r>
              <a:rPr lang="it-IT" b="1" u="sng" dirty="0"/>
              <a:t>ESEMPIO 1 – stampa i </a:t>
            </a:r>
            <a:r>
              <a:rPr lang="it-IT" b="1" u="sng" dirty="0" err="1"/>
              <a:t>finchè</a:t>
            </a:r>
            <a:r>
              <a:rPr lang="it-IT" b="1" u="sng" dirty="0"/>
              <a:t> i è minore di 6</a:t>
            </a:r>
          </a:p>
        </p:txBody>
      </p:sp>
      <p:pic>
        <p:nvPicPr>
          <p:cNvPr id="16" name="Immagine 15">
            <a:extLst>
              <a:ext uri="{FF2B5EF4-FFF2-40B4-BE49-F238E27FC236}">
                <a16:creationId xmlns:a16="http://schemas.microsoft.com/office/drawing/2014/main" id="{24EA286F-200C-0F1D-9E8B-98CFCAC9429E}"/>
              </a:ext>
            </a:extLst>
          </p:cNvPr>
          <p:cNvPicPr>
            <a:picLocks noChangeAspect="1"/>
          </p:cNvPicPr>
          <p:nvPr/>
        </p:nvPicPr>
        <p:blipFill>
          <a:blip r:embed="rId4"/>
          <a:stretch>
            <a:fillRect/>
          </a:stretch>
        </p:blipFill>
        <p:spPr>
          <a:xfrm>
            <a:off x="6665799" y="2055217"/>
            <a:ext cx="4481614" cy="3005055"/>
          </a:xfrm>
          <a:prstGeom prst="rect">
            <a:avLst/>
          </a:prstGeom>
        </p:spPr>
      </p:pic>
      <p:sp>
        <p:nvSpPr>
          <p:cNvPr id="19" name="CasellaDiTesto 18">
            <a:extLst>
              <a:ext uri="{FF2B5EF4-FFF2-40B4-BE49-F238E27FC236}">
                <a16:creationId xmlns:a16="http://schemas.microsoft.com/office/drawing/2014/main" id="{C2B555FA-8BD0-AE96-AE8F-5046AC33B5DD}"/>
              </a:ext>
            </a:extLst>
          </p:cNvPr>
          <p:cNvSpPr txBox="1"/>
          <p:nvPr/>
        </p:nvSpPr>
        <p:spPr>
          <a:xfrm>
            <a:off x="6550268" y="1559154"/>
            <a:ext cx="5556739" cy="369332"/>
          </a:xfrm>
          <a:prstGeom prst="rect">
            <a:avLst/>
          </a:prstGeom>
          <a:noFill/>
        </p:spPr>
        <p:txBody>
          <a:bodyPr wrap="square" rtlCol="0">
            <a:spAutoFit/>
          </a:bodyPr>
          <a:lstStyle/>
          <a:p>
            <a:r>
              <a:rPr lang="it-IT" b="1" u="sng" dirty="0"/>
              <a:t>ESEMPIO 2 – stampa i </a:t>
            </a:r>
            <a:r>
              <a:rPr lang="it-IT" b="1" u="sng" dirty="0" err="1"/>
              <a:t>finchè</a:t>
            </a:r>
            <a:r>
              <a:rPr lang="it-IT" b="1" u="sng" dirty="0"/>
              <a:t> i è minore di 6</a:t>
            </a:r>
          </a:p>
        </p:txBody>
      </p:sp>
      <p:pic>
        <p:nvPicPr>
          <p:cNvPr id="21" name="Immagine 20">
            <a:extLst>
              <a:ext uri="{FF2B5EF4-FFF2-40B4-BE49-F238E27FC236}">
                <a16:creationId xmlns:a16="http://schemas.microsoft.com/office/drawing/2014/main" id="{ABFE6C05-9EC4-BB78-7E32-04B15CEFC4D0}"/>
              </a:ext>
            </a:extLst>
          </p:cNvPr>
          <p:cNvPicPr>
            <a:picLocks noChangeAspect="1"/>
          </p:cNvPicPr>
          <p:nvPr/>
        </p:nvPicPr>
        <p:blipFill>
          <a:blip r:embed="rId5"/>
          <a:stretch>
            <a:fillRect/>
          </a:stretch>
        </p:blipFill>
        <p:spPr>
          <a:xfrm>
            <a:off x="9519161" y="4188658"/>
            <a:ext cx="1324160" cy="638264"/>
          </a:xfrm>
          <a:prstGeom prst="rect">
            <a:avLst/>
          </a:prstGeom>
          <a:ln>
            <a:solidFill>
              <a:schemeClr val="bg1">
                <a:lumMod val="85000"/>
              </a:schemeClr>
            </a:solidFill>
          </a:ln>
        </p:spPr>
      </p:pic>
      <p:sp>
        <p:nvSpPr>
          <p:cNvPr id="23" name="CasellaDiTesto 22">
            <a:extLst>
              <a:ext uri="{FF2B5EF4-FFF2-40B4-BE49-F238E27FC236}">
                <a16:creationId xmlns:a16="http://schemas.microsoft.com/office/drawing/2014/main" id="{AF1F807C-65A5-9D64-EF12-4D842D81566D}"/>
              </a:ext>
            </a:extLst>
          </p:cNvPr>
          <p:cNvSpPr txBox="1"/>
          <p:nvPr/>
        </p:nvSpPr>
        <p:spPr>
          <a:xfrm>
            <a:off x="6550268" y="5203152"/>
            <a:ext cx="5222631" cy="1169551"/>
          </a:xfrm>
          <a:prstGeom prst="rect">
            <a:avLst/>
          </a:prstGeom>
          <a:noFill/>
        </p:spPr>
        <p:txBody>
          <a:bodyPr wrap="square" rtlCol="0">
            <a:spAutoFit/>
          </a:bodyPr>
          <a:lstStyle/>
          <a:p>
            <a:r>
              <a:rPr lang="it-IT" sz="1400" dirty="0"/>
              <a:t>In questo esempio la test </a:t>
            </a:r>
            <a:r>
              <a:rPr lang="it-IT" sz="1400" dirty="0" err="1"/>
              <a:t>expression</a:t>
            </a:r>
            <a:r>
              <a:rPr lang="it-IT" sz="1400" dirty="0"/>
              <a:t> sarà True finche la variabile i è minore o uguale a n (10 nell’esempio). </a:t>
            </a:r>
          </a:p>
          <a:p>
            <a:r>
              <a:rPr lang="it-IT" sz="1400" dirty="0"/>
              <a:t>Bisogna incrementare il valore il valore della variabile di conteggio i all’interno del ciclo. </a:t>
            </a:r>
          </a:p>
          <a:p>
            <a:r>
              <a:rPr lang="it-IT" sz="1400" dirty="0"/>
              <a:t>Alla fine il risultato verrà mostrato. </a:t>
            </a:r>
          </a:p>
        </p:txBody>
      </p:sp>
    </p:spTree>
    <p:extLst>
      <p:ext uri="{BB962C8B-B14F-4D97-AF65-F5344CB8AC3E}">
        <p14:creationId xmlns:p14="http://schemas.microsoft.com/office/powerpoint/2010/main" val="9790738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break</a:t>
            </a:r>
          </a:p>
        </p:txBody>
      </p:sp>
      <p:sp>
        <p:nvSpPr>
          <p:cNvPr id="3" name="Segnaposto contenuto 2">
            <a:extLst>
              <a:ext uri="{FF2B5EF4-FFF2-40B4-BE49-F238E27FC236}">
                <a16:creationId xmlns:a16="http://schemas.microsoft.com/office/drawing/2014/main" id="{368C6FE4-7699-43E9-8DD6-780515619032}"/>
              </a:ext>
            </a:extLst>
          </p:cNvPr>
          <p:cNvSpPr>
            <a:spLocks noGrp="1"/>
          </p:cNvSpPr>
          <p:nvPr>
            <p:ph sz="half" idx="2"/>
          </p:nvPr>
        </p:nvSpPr>
        <p:spPr>
          <a:xfrm>
            <a:off x="328612" y="1271017"/>
            <a:ext cx="11549444" cy="1217206"/>
          </a:xfrm>
        </p:spPr>
        <p:txBody>
          <a:bodyPr>
            <a:normAutofit/>
          </a:bodyPr>
          <a:lstStyle/>
          <a:p>
            <a:r>
              <a:rPr lang="it-IT" sz="1800" dirty="0"/>
              <a:t>In Python, le istruzioni </a:t>
            </a:r>
            <a:r>
              <a:rPr lang="it-IT" sz="1800" b="1" dirty="0"/>
              <a:t>«break» </a:t>
            </a:r>
            <a:r>
              <a:rPr lang="it-IT" sz="1800" dirty="0"/>
              <a:t>e </a:t>
            </a:r>
            <a:r>
              <a:rPr lang="it-IT" sz="1800" b="1" dirty="0"/>
              <a:t>«continue» </a:t>
            </a:r>
            <a:r>
              <a:rPr lang="it-IT" sz="1800" dirty="0"/>
              <a:t>possono </a:t>
            </a:r>
            <a:r>
              <a:rPr lang="it-IT" sz="1800" b="1" dirty="0"/>
              <a:t>alterare il flusso di un normale ciclo</a:t>
            </a:r>
            <a:r>
              <a:rPr lang="it-IT" sz="1800" dirty="0"/>
              <a:t>. </a:t>
            </a:r>
          </a:p>
          <a:p>
            <a:endParaRPr lang="it-IT" sz="1800" dirty="0"/>
          </a:p>
          <a:p>
            <a:r>
              <a:rPr lang="it-IT" sz="1800" dirty="0"/>
              <a:t>Il ciclo ripete un blocco di codice finche la condizione testata è vera. A volte però si ha la necessità di </a:t>
            </a:r>
            <a:r>
              <a:rPr lang="it-IT" sz="1800" b="1" dirty="0">
                <a:highlight>
                  <a:srgbClr val="00FFFF"/>
                </a:highlight>
              </a:rPr>
              <a:t>terminare l’iterazione corrente o anche l’intero ciclo</a:t>
            </a:r>
            <a:r>
              <a:rPr lang="it-IT" sz="1800" dirty="0"/>
              <a:t> senza verificare la condizione. </a:t>
            </a:r>
          </a:p>
          <a:p>
            <a:endParaRPr lang="it-IT" dirty="0"/>
          </a:p>
        </p:txBody>
      </p:sp>
      <p:sp>
        <p:nvSpPr>
          <p:cNvPr id="4" name="Segnaposto contenuto 3">
            <a:extLst>
              <a:ext uri="{FF2B5EF4-FFF2-40B4-BE49-F238E27FC236}">
                <a16:creationId xmlns:a16="http://schemas.microsoft.com/office/drawing/2014/main" id="{E782A276-DF50-930C-619E-C6D942D32A09}"/>
              </a:ext>
            </a:extLst>
          </p:cNvPr>
          <p:cNvSpPr>
            <a:spLocks noGrp="1"/>
          </p:cNvSpPr>
          <p:nvPr>
            <p:ph sz="quarter" idx="4"/>
          </p:nvPr>
        </p:nvSpPr>
        <p:spPr>
          <a:xfrm>
            <a:off x="417003" y="2745697"/>
            <a:ext cx="3356715" cy="3807739"/>
          </a:xfrm>
        </p:spPr>
        <p:txBody>
          <a:bodyPr>
            <a:normAutofit/>
          </a:bodyPr>
          <a:lstStyle/>
          <a:p>
            <a:r>
              <a:rPr lang="it-IT" b="1" u="sng" dirty="0">
                <a:solidFill>
                  <a:srgbClr val="50B4C8"/>
                </a:solidFill>
                <a:effectLst>
                  <a:outerShdw blurRad="38100" dist="38100" dir="2700000" algn="tl">
                    <a:srgbClr val="000000">
                      <a:alpha val="43137"/>
                    </a:srgbClr>
                  </a:outerShdw>
                </a:effectLst>
              </a:rPr>
              <a:t>ISTRUZIONE BREAK</a:t>
            </a:r>
          </a:p>
          <a:p>
            <a:endParaRPr lang="it-IT" b="1" u="sng" dirty="0">
              <a:solidFill>
                <a:srgbClr val="50B4C8"/>
              </a:solidFill>
              <a:effectLst>
                <a:outerShdw blurRad="38100" dist="38100" dir="2700000" algn="tl">
                  <a:srgbClr val="000000">
                    <a:alpha val="43137"/>
                  </a:srgbClr>
                </a:outerShdw>
              </a:effectLst>
            </a:endParaRPr>
          </a:p>
          <a:p>
            <a:r>
              <a:rPr lang="it-IT" sz="1900" dirty="0"/>
              <a:t>L’istruzione «break» </a:t>
            </a:r>
            <a:r>
              <a:rPr lang="it-IT" sz="1900" b="1" dirty="0">
                <a:highlight>
                  <a:srgbClr val="00FFFF"/>
                </a:highlight>
              </a:rPr>
              <a:t>termina il ciclo che la contiene</a:t>
            </a:r>
            <a:r>
              <a:rPr lang="it-IT" sz="1900" dirty="0"/>
              <a:t>. </a:t>
            </a:r>
          </a:p>
          <a:p>
            <a:r>
              <a:rPr lang="it-IT" sz="1900" dirty="0"/>
              <a:t>Il controllo va all’istruzione immediatamente successiva al ciclo (esterna al ciclo). </a:t>
            </a:r>
          </a:p>
          <a:p>
            <a:r>
              <a:rPr lang="it-IT" sz="1900" dirty="0"/>
              <a:t>Se il «break» è all’interno di un ciclo annidato, il break interromperà il ciclo interno, non quello esterno. </a:t>
            </a:r>
          </a:p>
          <a:p>
            <a:endParaRPr lang="it-IT" dirty="0"/>
          </a:p>
        </p:txBody>
      </p:sp>
      <p:pic>
        <p:nvPicPr>
          <p:cNvPr id="2050" name="Picture 2" descr="Flowchart of break statement in Python">
            <a:extLst>
              <a:ext uri="{FF2B5EF4-FFF2-40B4-BE49-F238E27FC236}">
                <a16:creationId xmlns:a16="http://schemas.microsoft.com/office/drawing/2014/main" id="{DA285821-9F9F-FD47-5BA7-AD258DD0A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8283" y="2505502"/>
            <a:ext cx="3459773" cy="40479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he break statement works in Python">
            <a:extLst>
              <a:ext uri="{FF2B5EF4-FFF2-40B4-BE49-F238E27FC236}">
                <a16:creationId xmlns:a16="http://schemas.microsoft.com/office/drawing/2014/main" id="{18835839-B5AA-E656-2423-5CCCAD314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619" y="2987453"/>
            <a:ext cx="3048000"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5281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normAutofit/>
          </a:bodyPr>
          <a:lstStyle/>
          <a:p>
            <a:r>
              <a:rPr lang="it-IT" dirty="0"/>
              <a:t>CICLI PYTHON – istruzione break</a:t>
            </a:r>
          </a:p>
        </p:txBody>
      </p:sp>
      <p:pic>
        <p:nvPicPr>
          <p:cNvPr id="5" name="Segnaposto contenuto 4">
            <a:extLst>
              <a:ext uri="{FF2B5EF4-FFF2-40B4-BE49-F238E27FC236}">
                <a16:creationId xmlns:a16="http://schemas.microsoft.com/office/drawing/2014/main" id="{B88C1696-F3F0-BBDB-E162-026B451FB318}"/>
              </a:ext>
            </a:extLst>
          </p:cNvPr>
          <p:cNvPicPr>
            <a:picLocks noGrp="1" noChangeAspect="1"/>
          </p:cNvPicPr>
          <p:nvPr>
            <p:ph idx="1"/>
          </p:nvPr>
        </p:nvPicPr>
        <p:blipFill>
          <a:blip r:embed="rId2"/>
          <a:stretch>
            <a:fillRect/>
          </a:stretch>
        </p:blipFill>
        <p:spPr>
          <a:xfrm>
            <a:off x="198185" y="1896449"/>
            <a:ext cx="3372321" cy="1781424"/>
          </a:xfrm>
        </p:spPr>
      </p:pic>
      <p:pic>
        <p:nvPicPr>
          <p:cNvPr id="7" name="Immagine 6">
            <a:extLst>
              <a:ext uri="{FF2B5EF4-FFF2-40B4-BE49-F238E27FC236}">
                <a16:creationId xmlns:a16="http://schemas.microsoft.com/office/drawing/2014/main" id="{52AFF6D9-6AC2-1CA4-133A-98A50B8C7D68}"/>
              </a:ext>
            </a:extLst>
          </p:cNvPr>
          <p:cNvPicPr>
            <a:picLocks noChangeAspect="1"/>
          </p:cNvPicPr>
          <p:nvPr/>
        </p:nvPicPr>
        <p:blipFill>
          <a:blip r:embed="rId3"/>
          <a:stretch>
            <a:fillRect/>
          </a:stretch>
        </p:blipFill>
        <p:spPr>
          <a:xfrm>
            <a:off x="3685188" y="2677608"/>
            <a:ext cx="1638529" cy="1000265"/>
          </a:xfrm>
          <a:prstGeom prst="rect">
            <a:avLst/>
          </a:prstGeom>
        </p:spPr>
      </p:pic>
      <p:sp>
        <p:nvSpPr>
          <p:cNvPr id="8" name="CasellaDiTesto 7">
            <a:extLst>
              <a:ext uri="{FF2B5EF4-FFF2-40B4-BE49-F238E27FC236}">
                <a16:creationId xmlns:a16="http://schemas.microsoft.com/office/drawing/2014/main" id="{C8D32A9A-2146-9D82-2DC0-C2BBBC915D14}"/>
              </a:ext>
            </a:extLst>
          </p:cNvPr>
          <p:cNvSpPr txBox="1"/>
          <p:nvPr/>
        </p:nvSpPr>
        <p:spPr>
          <a:xfrm>
            <a:off x="5930769" y="1753055"/>
            <a:ext cx="5820507" cy="1754326"/>
          </a:xfrm>
          <a:prstGeom prst="rect">
            <a:avLst/>
          </a:prstGeom>
          <a:noFill/>
        </p:spPr>
        <p:txBody>
          <a:bodyPr wrap="square" rtlCol="0">
            <a:spAutoFit/>
          </a:bodyPr>
          <a:lstStyle/>
          <a:p>
            <a:r>
              <a:rPr lang="it-IT" dirty="0"/>
              <a:t>In questo esempio si </a:t>
            </a:r>
            <a:r>
              <a:rPr lang="it-IT" dirty="0" err="1"/>
              <a:t>ciclano</a:t>
            </a:r>
            <a:r>
              <a:rPr lang="it-IT" dirty="0"/>
              <a:t> la singole lettere della parola </a:t>
            </a:r>
            <a:r>
              <a:rPr kumimoji="0" lang="it-IT" altLang="it-IT" sz="1800" b="0" i="0" u="none" strike="noStrike" cap="none" normalizeH="0" baseline="0" dirty="0">
                <a:ln>
                  <a:noFill/>
                </a:ln>
                <a:solidFill>
                  <a:srgbClr val="98C379"/>
                </a:solidFill>
                <a:effectLst/>
                <a:latin typeface="droid sans mono"/>
              </a:rPr>
              <a:t>"</a:t>
            </a:r>
            <a:r>
              <a:rPr kumimoji="0" lang="it-IT" altLang="it-IT" sz="1800" b="0" i="0" u="none" strike="noStrike" cap="none" normalizeH="0" baseline="0" dirty="0" err="1">
                <a:ln>
                  <a:noFill/>
                </a:ln>
                <a:solidFill>
                  <a:srgbClr val="98C379"/>
                </a:solidFill>
                <a:effectLst/>
                <a:latin typeface="droid sans mono"/>
              </a:rPr>
              <a:t>string</a:t>
            </a:r>
            <a:r>
              <a:rPr kumimoji="0" lang="it-IT" altLang="it-IT" sz="1800" b="0" i="0" u="none" strike="noStrike" cap="none" normalizeH="0" baseline="0" dirty="0">
                <a:ln>
                  <a:noFill/>
                </a:ln>
                <a:solidFill>
                  <a:srgbClr val="98C379"/>
                </a:solidFill>
                <a:effectLst/>
                <a:latin typeface="droid sans mono"/>
              </a:rPr>
              <a:t>"</a:t>
            </a:r>
            <a:r>
              <a:rPr kumimoji="0" lang="it-IT" altLang="it-IT" sz="1400" b="0" i="0" u="none" strike="noStrike" cap="none" normalizeH="0" baseline="0" dirty="0">
                <a:ln>
                  <a:noFill/>
                </a:ln>
                <a:solidFill>
                  <a:schemeClr val="tx1"/>
                </a:solidFill>
                <a:effectLst/>
              </a:rPr>
              <a:t> </a:t>
            </a:r>
            <a:r>
              <a:rPr lang="it-IT" dirty="0"/>
              <a:t>. </a:t>
            </a:r>
            <a:br>
              <a:rPr lang="it-IT" dirty="0"/>
            </a:br>
            <a:r>
              <a:rPr lang="it-IT" dirty="0"/>
              <a:t>Si controlla se la lettera è «i», lettera sulla quale interrompiamo il ciclo. </a:t>
            </a:r>
          </a:p>
          <a:p>
            <a:r>
              <a:rPr lang="it-IT" dirty="0"/>
              <a:t>Tutte le lettere fino ad «i» sono state stampate. Arrivati alla «i», il ciclo termina.  </a:t>
            </a:r>
          </a:p>
        </p:txBody>
      </p:sp>
      <p:sp>
        <p:nvSpPr>
          <p:cNvPr id="9" name="CasellaDiTesto 8">
            <a:extLst>
              <a:ext uri="{FF2B5EF4-FFF2-40B4-BE49-F238E27FC236}">
                <a16:creationId xmlns:a16="http://schemas.microsoft.com/office/drawing/2014/main" id="{61997C27-0DA5-6F9A-E4C0-2398E23AD968}"/>
              </a:ext>
            </a:extLst>
          </p:cNvPr>
          <p:cNvSpPr txBox="1"/>
          <p:nvPr/>
        </p:nvSpPr>
        <p:spPr>
          <a:xfrm>
            <a:off x="2145351" y="1415567"/>
            <a:ext cx="1296507" cy="400110"/>
          </a:xfrm>
          <a:prstGeom prst="rect">
            <a:avLst/>
          </a:prstGeom>
          <a:noFill/>
        </p:spPr>
        <p:txBody>
          <a:bodyPr wrap="square" rtlCol="0">
            <a:spAutoFit/>
          </a:bodyPr>
          <a:lstStyle/>
          <a:p>
            <a:r>
              <a:rPr lang="it-IT" sz="2000" b="1" u="sng" dirty="0">
                <a:solidFill>
                  <a:srgbClr val="50B4C8"/>
                </a:solidFill>
              </a:rPr>
              <a:t>ESEMPIO 1</a:t>
            </a:r>
          </a:p>
        </p:txBody>
      </p:sp>
      <p:sp>
        <p:nvSpPr>
          <p:cNvPr id="10" name="CasellaDiTesto 9">
            <a:extLst>
              <a:ext uri="{FF2B5EF4-FFF2-40B4-BE49-F238E27FC236}">
                <a16:creationId xmlns:a16="http://schemas.microsoft.com/office/drawing/2014/main" id="{CC55C701-4A48-CAEA-86AF-0183167C3B1E}"/>
              </a:ext>
            </a:extLst>
          </p:cNvPr>
          <p:cNvSpPr txBox="1"/>
          <p:nvPr/>
        </p:nvSpPr>
        <p:spPr>
          <a:xfrm>
            <a:off x="2265205" y="4304419"/>
            <a:ext cx="1305300" cy="400110"/>
          </a:xfrm>
          <a:prstGeom prst="rect">
            <a:avLst/>
          </a:prstGeom>
          <a:noFill/>
        </p:spPr>
        <p:txBody>
          <a:bodyPr wrap="square" rtlCol="0">
            <a:spAutoFit/>
          </a:bodyPr>
          <a:lstStyle/>
          <a:p>
            <a:r>
              <a:rPr lang="it-IT" sz="2000" b="1" u="sng" dirty="0">
                <a:solidFill>
                  <a:srgbClr val="50B4C8"/>
                </a:solidFill>
              </a:rPr>
              <a:t>ESEMPIO 2</a:t>
            </a:r>
          </a:p>
        </p:txBody>
      </p:sp>
      <p:pic>
        <p:nvPicPr>
          <p:cNvPr id="12" name="Immagine 11">
            <a:extLst>
              <a:ext uri="{FF2B5EF4-FFF2-40B4-BE49-F238E27FC236}">
                <a16:creationId xmlns:a16="http://schemas.microsoft.com/office/drawing/2014/main" id="{D39978E4-458D-23D9-5AB0-5841FFD37B70}"/>
              </a:ext>
            </a:extLst>
          </p:cNvPr>
          <p:cNvPicPr>
            <a:picLocks noChangeAspect="1"/>
          </p:cNvPicPr>
          <p:nvPr/>
        </p:nvPicPr>
        <p:blipFill>
          <a:blip r:embed="rId4"/>
          <a:stretch>
            <a:fillRect/>
          </a:stretch>
        </p:blipFill>
        <p:spPr>
          <a:xfrm>
            <a:off x="2031499" y="4898823"/>
            <a:ext cx="1524213" cy="1114581"/>
          </a:xfrm>
          <a:prstGeom prst="rect">
            <a:avLst/>
          </a:prstGeom>
        </p:spPr>
      </p:pic>
      <p:pic>
        <p:nvPicPr>
          <p:cNvPr id="14" name="Immagine 13">
            <a:extLst>
              <a:ext uri="{FF2B5EF4-FFF2-40B4-BE49-F238E27FC236}">
                <a16:creationId xmlns:a16="http://schemas.microsoft.com/office/drawing/2014/main" id="{95348C5C-3AFC-8B61-088A-8CB1059E66B3}"/>
              </a:ext>
            </a:extLst>
          </p:cNvPr>
          <p:cNvPicPr>
            <a:picLocks noChangeAspect="1"/>
          </p:cNvPicPr>
          <p:nvPr/>
        </p:nvPicPr>
        <p:blipFill>
          <a:blip r:embed="rId5"/>
          <a:stretch>
            <a:fillRect/>
          </a:stretch>
        </p:blipFill>
        <p:spPr>
          <a:xfrm>
            <a:off x="3379979" y="5036956"/>
            <a:ext cx="381053" cy="838317"/>
          </a:xfrm>
          <a:prstGeom prst="rect">
            <a:avLst/>
          </a:prstGeom>
        </p:spPr>
      </p:pic>
      <p:cxnSp>
        <p:nvCxnSpPr>
          <p:cNvPr id="16" name="Connettore diritto 15">
            <a:extLst>
              <a:ext uri="{FF2B5EF4-FFF2-40B4-BE49-F238E27FC236}">
                <a16:creationId xmlns:a16="http://schemas.microsoft.com/office/drawing/2014/main" id="{6E0F4F41-5FF7-E8FD-AFED-1F4998E7A8F0}"/>
              </a:ext>
            </a:extLst>
          </p:cNvPr>
          <p:cNvCxnSpPr/>
          <p:nvPr/>
        </p:nvCxnSpPr>
        <p:spPr>
          <a:xfrm>
            <a:off x="3685188" y="4088293"/>
            <a:ext cx="484335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CasellaDiTesto 16">
            <a:extLst>
              <a:ext uri="{FF2B5EF4-FFF2-40B4-BE49-F238E27FC236}">
                <a16:creationId xmlns:a16="http://schemas.microsoft.com/office/drawing/2014/main" id="{25AF101E-6DAE-4281-75D5-C70C41FC9D89}"/>
              </a:ext>
            </a:extLst>
          </p:cNvPr>
          <p:cNvSpPr txBox="1"/>
          <p:nvPr/>
        </p:nvSpPr>
        <p:spPr>
          <a:xfrm>
            <a:off x="5930769" y="4717675"/>
            <a:ext cx="5820507" cy="1200329"/>
          </a:xfrm>
          <a:prstGeom prst="rect">
            <a:avLst/>
          </a:prstGeom>
          <a:noFill/>
        </p:spPr>
        <p:txBody>
          <a:bodyPr wrap="square" rtlCol="0">
            <a:spAutoFit/>
          </a:bodyPr>
          <a:lstStyle/>
          <a:p>
            <a:r>
              <a:rPr lang="it-IT" dirty="0"/>
              <a:t>In questo esempio si </a:t>
            </a:r>
            <a:r>
              <a:rPr lang="it-IT" dirty="0" err="1"/>
              <a:t>ciclano</a:t>
            </a:r>
            <a:r>
              <a:rPr lang="it-IT" dirty="0"/>
              <a:t> i numeri da 1 a 6. </a:t>
            </a:r>
          </a:p>
          <a:p>
            <a:r>
              <a:rPr lang="it-IT" dirty="0"/>
              <a:t>Il ciclo si interromperà quando i sarà uguale a 3. </a:t>
            </a:r>
          </a:p>
          <a:p>
            <a:r>
              <a:rPr lang="it-IT" dirty="0"/>
              <a:t>Tutti i numeri fino a «3» sono stampati. Arrivati a «3», il ciclo termina.  </a:t>
            </a:r>
          </a:p>
        </p:txBody>
      </p:sp>
    </p:spTree>
    <p:extLst>
      <p:ext uri="{BB962C8B-B14F-4D97-AF65-F5344CB8AC3E}">
        <p14:creationId xmlns:p14="http://schemas.microsoft.com/office/powerpoint/2010/main" val="691051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4D10C-DE2B-9958-D750-F82C694EA67B}"/>
              </a:ext>
            </a:extLst>
          </p:cNvPr>
          <p:cNvSpPr>
            <a:spLocks noGrp="1"/>
          </p:cNvSpPr>
          <p:nvPr>
            <p:ph type="title"/>
          </p:nvPr>
        </p:nvSpPr>
        <p:spPr/>
        <p:txBody>
          <a:bodyPr/>
          <a:lstStyle/>
          <a:p>
            <a:r>
              <a:rPr lang="it-IT" dirty="0"/>
              <a:t>PEP</a:t>
            </a:r>
          </a:p>
        </p:txBody>
      </p:sp>
      <p:sp>
        <p:nvSpPr>
          <p:cNvPr id="3" name="Segnaposto contenuto 2">
            <a:extLst>
              <a:ext uri="{FF2B5EF4-FFF2-40B4-BE49-F238E27FC236}">
                <a16:creationId xmlns:a16="http://schemas.microsoft.com/office/drawing/2014/main" id="{3FC728B0-04E2-1697-6EF2-EF93ACD48BFC}"/>
              </a:ext>
            </a:extLst>
          </p:cNvPr>
          <p:cNvSpPr>
            <a:spLocks noGrp="1"/>
          </p:cNvSpPr>
          <p:nvPr>
            <p:ph idx="1"/>
          </p:nvPr>
        </p:nvSpPr>
        <p:spPr/>
        <p:txBody>
          <a:bodyPr/>
          <a:lstStyle/>
          <a:p>
            <a:r>
              <a:rPr lang="it-IT" dirty="0"/>
              <a:t>le regole per la scrittura del codice </a:t>
            </a:r>
            <a:r>
              <a:rPr lang="it-IT" dirty="0" err="1"/>
              <a:t>python</a:t>
            </a:r>
            <a:r>
              <a:rPr lang="it-IT" dirty="0"/>
              <a:t> sono indicate nel PEP 8</a:t>
            </a:r>
          </a:p>
          <a:p>
            <a:endParaRPr lang="it-IT" dirty="0"/>
          </a:p>
          <a:p>
            <a:r>
              <a:rPr lang="it-IT" dirty="0">
                <a:hlinkClick r:id="rId2"/>
              </a:rPr>
              <a:t>https://www.python.it/doc/articoli/pep-8.html</a:t>
            </a:r>
            <a:endParaRPr lang="it-IT" dirty="0"/>
          </a:p>
          <a:p>
            <a:endParaRPr lang="it-IT" dirty="0"/>
          </a:p>
        </p:txBody>
      </p:sp>
    </p:spTree>
    <p:extLst>
      <p:ext uri="{BB962C8B-B14F-4D97-AF65-F5344CB8AC3E}">
        <p14:creationId xmlns:p14="http://schemas.microsoft.com/office/powerpoint/2010/main" val="5998219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continue</a:t>
            </a:r>
          </a:p>
        </p:txBody>
      </p:sp>
      <p:pic>
        <p:nvPicPr>
          <p:cNvPr id="4098" name="Picture 2" descr="Flowchart of continue statement in Python">
            <a:extLst>
              <a:ext uri="{FF2B5EF4-FFF2-40B4-BE49-F238E27FC236}">
                <a16:creationId xmlns:a16="http://schemas.microsoft.com/office/drawing/2014/main" id="{C8B43DF0-6D06-1B87-3F4B-D3321F997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107" y="2827051"/>
            <a:ext cx="3115408" cy="364502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w continue statement works in python">
            <a:extLst>
              <a:ext uri="{FF2B5EF4-FFF2-40B4-BE49-F238E27FC236}">
                <a16:creationId xmlns:a16="http://schemas.microsoft.com/office/drawing/2014/main" id="{7BD144A5-E451-AF42-06E7-C5FB37770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162" y="3225412"/>
            <a:ext cx="3048000" cy="3057525"/>
          </a:xfrm>
          <a:prstGeom prst="rect">
            <a:avLst/>
          </a:prstGeom>
          <a:noFill/>
          <a:extLst>
            <a:ext uri="{909E8E84-426E-40DD-AFC4-6F175D3DCCD1}">
              <a14:hiddenFill xmlns:a14="http://schemas.microsoft.com/office/drawing/2010/main">
                <a:solidFill>
                  <a:srgbClr val="FFFFFF"/>
                </a:solidFill>
              </a14:hiddenFill>
            </a:ext>
          </a:extLst>
        </p:spPr>
      </p:pic>
      <p:sp>
        <p:nvSpPr>
          <p:cNvPr id="6" name="Segnaposto contenuto 5">
            <a:extLst>
              <a:ext uri="{FF2B5EF4-FFF2-40B4-BE49-F238E27FC236}">
                <a16:creationId xmlns:a16="http://schemas.microsoft.com/office/drawing/2014/main" id="{C890BA46-7E6B-C26B-1D74-F871F88AB320}"/>
              </a:ext>
            </a:extLst>
          </p:cNvPr>
          <p:cNvSpPr>
            <a:spLocks noGrp="1"/>
          </p:cNvSpPr>
          <p:nvPr>
            <p:ph sz="half" idx="2"/>
          </p:nvPr>
        </p:nvSpPr>
        <p:spPr>
          <a:xfrm>
            <a:off x="424338" y="1402900"/>
            <a:ext cx="10821024" cy="1424151"/>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ISTRUZIONE continue</a:t>
            </a:r>
          </a:p>
          <a:p>
            <a:endParaRPr lang="it-IT" b="1" u="sng" dirty="0">
              <a:solidFill>
                <a:srgbClr val="50B4C8"/>
              </a:solidFill>
              <a:effectLst>
                <a:outerShdw blurRad="38100" dist="38100" dir="2700000" algn="tl">
                  <a:srgbClr val="000000">
                    <a:alpha val="43137"/>
                  </a:srgbClr>
                </a:outerShdw>
              </a:effectLst>
            </a:endParaRPr>
          </a:p>
          <a:p>
            <a:r>
              <a:rPr lang="it-IT" sz="2400" dirty="0"/>
              <a:t>L’istruzione «continue» salta il resto del codice all’interno di un’ciclo solamente per l’iterazione corrente. Il ciclo non termina ma continua con l’iterazione successiva. </a:t>
            </a:r>
            <a:endParaRPr lang="it-IT" dirty="0"/>
          </a:p>
        </p:txBody>
      </p:sp>
    </p:spTree>
    <p:extLst>
      <p:ext uri="{BB962C8B-B14F-4D97-AF65-F5344CB8AC3E}">
        <p14:creationId xmlns:p14="http://schemas.microsoft.com/office/powerpoint/2010/main" val="48618243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E79F6E-1894-42B9-89BB-97D6609D8DC7}"/>
              </a:ext>
            </a:extLst>
          </p:cNvPr>
          <p:cNvSpPr>
            <a:spLocks noGrp="1"/>
          </p:cNvSpPr>
          <p:nvPr>
            <p:ph type="title"/>
          </p:nvPr>
        </p:nvSpPr>
        <p:spPr/>
        <p:txBody>
          <a:bodyPr>
            <a:normAutofit/>
          </a:bodyPr>
          <a:lstStyle/>
          <a:p>
            <a:r>
              <a:rPr lang="it-IT" dirty="0"/>
              <a:t>CICLI PYTHON - istruzione continue </a:t>
            </a:r>
          </a:p>
        </p:txBody>
      </p:sp>
      <p:pic>
        <p:nvPicPr>
          <p:cNvPr id="12" name="Segnaposto contenuto 11">
            <a:extLst>
              <a:ext uri="{FF2B5EF4-FFF2-40B4-BE49-F238E27FC236}">
                <a16:creationId xmlns:a16="http://schemas.microsoft.com/office/drawing/2014/main" id="{36A3E02F-CE3E-C302-6F4B-4141A1EE20A3}"/>
              </a:ext>
            </a:extLst>
          </p:cNvPr>
          <p:cNvPicPr>
            <a:picLocks noGrp="1" noChangeAspect="1"/>
          </p:cNvPicPr>
          <p:nvPr>
            <p:ph sz="half" idx="2"/>
          </p:nvPr>
        </p:nvPicPr>
        <p:blipFill>
          <a:blip r:embed="rId2"/>
          <a:stretch>
            <a:fillRect/>
          </a:stretch>
        </p:blipFill>
        <p:spPr>
          <a:xfrm>
            <a:off x="1626416" y="1619103"/>
            <a:ext cx="6103594" cy="2143247"/>
          </a:xfrm>
        </p:spPr>
      </p:pic>
      <p:sp>
        <p:nvSpPr>
          <p:cNvPr id="7" name="Rectangle 3">
            <a:extLst>
              <a:ext uri="{FF2B5EF4-FFF2-40B4-BE49-F238E27FC236}">
                <a16:creationId xmlns:a16="http://schemas.microsoft.com/office/drawing/2014/main" id="{2AB28931-0DFA-44C7-8C70-BBEA5637B301}"/>
              </a:ext>
            </a:extLst>
          </p:cNvPr>
          <p:cNvSpPr>
            <a:spLocks noChangeArrowheads="1"/>
          </p:cNvSpPr>
          <p:nvPr/>
        </p:nvSpPr>
        <p:spPr bwMode="auto">
          <a:xfrm>
            <a:off x="0" y="-138499"/>
            <a:ext cx="65" cy="276999"/>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14" name="Immagine 13">
            <a:extLst>
              <a:ext uri="{FF2B5EF4-FFF2-40B4-BE49-F238E27FC236}">
                <a16:creationId xmlns:a16="http://schemas.microsoft.com/office/drawing/2014/main" id="{B7688EB5-2D4C-931D-1CA1-8B40938DC362}"/>
              </a:ext>
            </a:extLst>
          </p:cNvPr>
          <p:cNvPicPr>
            <a:picLocks noChangeAspect="1"/>
          </p:cNvPicPr>
          <p:nvPr/>
        </p:nvPicPr>
        <p:blipFill>
          <a:blip r:embed="rId3"/>
          <a:stretch>
            <a:fillRect/>
          </a:stretch>
        </p:blipFill>
        <p:spPr>
          <a:xfrm>
            <a:off x="8851222" y="2250924"/>
            <a:ext cx="1391816" cy="1511426"/>
          </a:xfrm>
          <a:prstGeom prst="rect">
            <a:avLst/>
          </a:prstGeom>
        </p:spPr>
      </p:pic>
      <p:sp>
        <p:nvSpPr>
          <p:cNvPr id="15" name="CasellaDiTesto 14">
            <a:extLst>
              <a:ext uri="{FF2B5EF4-FFF2-40B4-BE49-F238E27FC236}">
                <a16:creationId xmlns:a16="http://schemas.microsoft.com/office/drawing/2014/main" id="{C6EE5758-6679-D5EB-C451-FD5EC941C3EA}"/>
              </a:ext>
            </a:extLst>
          </p:cNvPr>
          <p:cNvSpPr txBox="1"/>
          <p:nvPr/>
        </p:nvSpPr>
        <p:spPr>
          <a:xfrm>
            <a:off x="4088423" y="2497016"/>
            <a:ext cx="3490546" cy="1015663"/>
          </a:xfrm>
          <a:prstGeom prst="rect">
            <a:avLst/>
          </a:prstGeom>
          <a:noFill/>
        </p:spPr>
        <p:txBody>
          <a:bodyPr wrap="square" rtlCol="0">
            <a:spAutoFit/>
          </a:bodyPr>
          <a:lstStyle/>
          <a:p>
            <a:r>
              <a:rPr lang="it-IT" sz="1200" dirty="0">
                <a:solidFill>
                  <a:schemeClr val="bg1">
                    <a:lumMod val="95000"/>
                  </a:schemeClr>
                </a:solidFill>
              </a:rPr>
              <a:t>Se val è «i» il codice dopo l’istruzione «continue» non viene eseguito e si passa all’iterazione successiva. Non si esce dal ciclo come succede con l’istruzione «break». Viene dunque bloccata solo la corrente iterazione. </a:t>
            </a:r>
          </a:p>
        </p:txBody>
      </p:sp>
      <p:cxnSp>
        <p:nvCxnSpPr>
          <p:cNvPr id="17" name="Connettore 2 16">
            <a:extLst>
              <a:ext uri="{FF2B5EF4-FFF2-40B4-BE49-F238E27FC236}">
                <a16:creationId xmlns:a16="http://schemas.microsoft.com/office/drawing/2014/main" id="{7D309225-2E40-C2E7-1B46-04DC3170AD7F}"/>
              </a:ext>
            </a:extLst>
          </p:cNvPr>
          <p:cNvCxnSpPr/>
          <p:nvPr/>
        </p:nvCxnSpPr>
        <p:spPr>
          <a:xfrm flipH="1">
            <a:off x="3112477" y="3006637"/>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828632D6-9107-6CA9-3278-BED8E3EDFCF6}"/>
              </a:ext>
            </a:extLst>
          </p:cNvPr>
          <p:cNvPicPr>
            <a:picLocks noChangeAspect="1"/>
          </p:cNvPicPr>
          <p:nvPr/>
        </p:nvPicPr>
        <p:blipFill>
          <a:blip r:embed="rId4"/>
          <a:stretch>
            <a:fillRect/>
          </a:stretch>
        </p:blipFill>
        <p:spPr>
          <a:xfrm>
            <a:off x="2635166" y="4514730"/>
            <a:ext cx="4706007" cy="1714739"/>
          </a:xfrm>
          <a:prstGeom prst="rect">
            <a:avLst/>
          </a:prstGeom>
        </p:spPr>
      </p:pic>
      <p:pic>
        <p:nvPicPr>
          <p:cNvPr id="21" name="Immagine 20">
            <a:extLst>
              <a:ext uri="{FF2B5EF4-FFF2-40B4-BE49-F238E27FC236}">
                <a16:creationId xmlns:a16="http://schemas.microsoft.com/office/drawing/2014/main" id="{F1B4363E-B4D7-1C10-0EBE-8D2EC5FBB6EF}"/>
              </a:ext>
            </a:extLst>
          </p:cNvPr>
          <p:cNvPicPr>
            <a:picLocks noChangeAspect="1"/>
          </p:cNvPicPr>
          <p:nvPr/>
        </p:nvPicPr>
        <p:blipFill>
          <a:blip r:embed="rId5"/>
          <a:stretch>
            <a:fillRect/>
          </a:stretch>
        </p:blipFill>
        <p:spPr>
          <a:xfrm>
            <a:off x="7341173" y="4614922"/>
            <a:ext cx="952633" cy="1247949"/>
          </a:xfrm>
          <a:prstGeom prst="rect">
            <a:avLst/>
          </a:prstGeom>
        </p:spPr>
      </p:pic>
      <p:cxnSp>
        <p:nvCxnSpPr>
          <p:cNvPr id="23" name="Connettore diritto 22">
            <a:extLst>
              <a:ext uri="{FF2B5EF4-FFF2-40B4-BE49-F238E27FC236}">
                <a16:creationId xmlns:a16="http://schemas.microsoft.com/office/drawing/2014/main" id="{7812CFE9-FB5E-B50F-874F-4576B70A56E2}"/>
              </a:ext>
            </a:extLst>
          </p:cNvPr>
          <p:cNvCxnSpPr/>
          <p:nvPr/>
        </p:nvCxnSpPr>
        <p:spPr>
          <a:xfrm>
            <a:off x="1107831" y="4149969"/>
            <a:ext cx="9829800"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5163397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3EECCB-65D3-8504-99A5-7A3579DC70AE}"/>
              </a:ext>
            </a:extLst>
          </p:cNvPr>
          <p:cNvSpPr>
            <a:spLocks noGrp="1"/>
          </p:cNvSpPr>
          <p:nvPr>
            <p:ph type="title"/>
          </p:nvPr>
        </p:nvSpPr>
        <p:spPr/>
        <p:txBody>
          <a:bodyPr/>
          <a:lstStyle/>
          <a:p>
            <a:r>
              <a:rPr lang="it-IT" dirty="0"/>
              <a:t>CICLI PYTHON – else STATEMENT</a:t>
            </a:r>
          </a:p>
        </p:txBody>
      </p:sp>
      <p:sp>
        <p:nvSpPr>
          <p:cNvPr id="3" name="Segnaposto contenuto 2">
            <a:extLst>
              <a:ext uri="{FF2B5EF4-FFF2-40B4-BE49-F238E27FC236}">
                <a16:creationId xmlns:a16="http://schemas.microsoft.com/office/drawing/2014/main" id="{9E19B011-6180-C9F0-2048-4515F53BCAA5}"/>
              </a:ext>
            </a:extLst>
          </p:cNvPr>
          <p:cNvSpPr>
            <a:spLocks noGrp="1"/>
          </p:cNvSpPr>
          <p:nvPr>
            <p:ph sz="half" idx="2"/>
          </p:nvPr>
        </p:nvSpPr>
        <p:spPr>
          <a:xfrm>
            <a:off x="328612" y="1271016"/>
            <a:ext cx="4885226" cy="5248655"/>
          </a:xfrm>
        </p:spPr>
        <p:txBody>
          <a:bodyPr anchor="ctr"/>
          <a:lstStyle/>
          <a:p>
            <a:r>
              <a:rPr lang="it-IT" dirty="0"/>
              <a:t>L’istruzione else permette di eseguire un blocco di codice una volta che la condizione del ciclo non è più vera. </a:t>
            </a:r>
          </a:p>
          <a:p>
            <a:endParaRPr lang="it-IT" dirty="0"/>
          </a:p>
          <a:p>
            <a:r>
              <a:rPr lang="it-IT" dirty="0"/>
              <a:t>Se il ciclo viene interrotto con un «break», </a:t>
            </a:r>
            <a:r>
              <a:rPr lang="it-IT" dirty="0" err="1"/>
              <a:t>l’else</a:t>
            </a:r>
            <a:r>
              <a:rPr lang="it-IT" dirty="0"/>
              <a:t> è ignorato. Infatti </a:t>
            </a:r>
            <a:r>
              <a:rPr lang="it-IT" dirty="0" err="1"/>
              <a:t>l’else</a:t>
            </a:r>
            <a:r>
              <a:rPr lang="it-IT" dirty="0"/>
              <a:t> all’interno di un ciclo è eseguito solo se non si ha un break e se la condizione del ciclo è falsa. </a:t>
            </a:r>
          </a:p>
        </p:txBody>
      </p:sp>
      <p:pic>
        <p:nvPicPr>
          <p:cNvPr id="6" name="Immagine 5">
            <a:extLst>
              <a:ext uri="{FF2B5EF4-FFF2-40B4-BE49-F238E27FC236}">
                <a16:creationId xmlns:a16="http://schemas.microsoft.com/office/drawing/2014/main" id="{80C8498E-644F-F0F1-554B-927F3940F6F5}"/>
              </a:ext>
            </a:extLst>
          </p:cNvPr>
          <p:cNvPicPr>
            <a:picLocks noChangeAspect="1"/>
          </p:cNvPicPr>
          <p:nvPr/>
        </p:nvPicPr>
        <p:blipFill>
          <a:blip r:embed="rId2"/>
          <a:stretch>
            <a:fillRect/>
          </a:stretch>
        </p:blipFill>
        <p:spPr>
          <a:xfrm>
            <a:off x="6223648" y="1418497"/>
            <a:ext cx="2962688" cy="2476846"/>
          </a:xfrm>
          <a:prstGeom prst="rect">
            <a:avLst/>
          </a:prstGeom>
        </p:spPr>
      </p:pic>
      <p:pic>
        <p:nvPicPr>
          <p:cNvPr id="8" name="Immagine 7">
            <a:extLst>
              <a:ext uri="{FF2B5EF4-FFF2-40B4-BE49-F238E27FC236}">
                <a16:creationId xmlns:a16="http://schemas.microsoft.com/office/drawing/2014/main" id="{EC9311AF-B6F5-7BC5-E494-8FAC46CE447B}"/>
              </a:ext>
            </a:extLst>
          </p:cNvPr>
          <p:cNvPicPr>
            <a:picLocks noChangeAspect="1"/>
          </p:cNvPicPr>
          <p:nvPr/>
        </p:nvPicPr>
        <p:blipFill>
          <a:blip r:embed="rId3"/>
          <a:stretch>
            <a:fillRect/>
          </a:stretch>
        </p:blipFill>
        <p:spPr>
          <a:xfrm>
            <a:off x="9820893" y="2156787"/>
            <a:ext cx="1762371" cy="1000265"/>
          </a:xfrm>
          <a:prstGeom prst="rect">
            <a:avLst/>
          </a:prstGeom>
        </p:spPr>
      </p:pic>
      <p:pic>
        <p:nvPicPr>
          <p:cNvPr id="10" name="Immagine 9">
            <a:extLst>
              <a:ext uri="{FF2B5EF4-FFF2-40B4-BE49-F238E27FC236}">
                <a16:creationId xmlns:a16="http://schemas.microsoft.com/office/drawing/2014/main" id="{FDCFAB43-E2B2-A814-B3D7-EA627897601C}"/>
              </a:ext>
            </a:extLst>
          </p:cNvPr>
          <p:cNvPicPr>
            <a:picLocks noChangeAspect="1"/>
          </p:cNvPicPr>
          <p:nvPr/>
        </p:nvPicPr>
        <p:blipFill>
          <a:blip r:embed="rId4"/>
          <a:stretch>
            <a:fillRect/>
          </a:stretch>
        </p:blipFill>
        <p:spPr>
          <a:xfrm>
            <a:off x="6291018" y="5024716"/>
            <a:ext cx="3229426" cy="1257475"/>
          </a:xfrm>
          <a:prstGeom prst="rect">
            <a:avLst/>
          </a:prstGeom>
        </p:spPr>
      </p:pic>
      <p:pic>
        <p:nvPicPr>
          <p:cNvPr id="12" name="Immagine 11">
            <a:extLst>
              <a:ext uri="{FF2B5EF4-FFF2-40B4-BE49-F238E27FC236}">
                <a16:creationId xmlns:a16="http://schemas.microsoft.com/office/drawing/2014/main" id="{23C86206-B44B-177E-467D-C9C15D269B72}"/>
              </a:ext>
            </a:extLst>
          </p:cNvPr>
          <p:cNvPicPr>
            <a:picLocks noChangeAspect="1"/>
          </p:cNvPicPr>
          <p:nvPr/>
        </p:nvPicPr>
        <p:blipFill>
          <a:blip r:embed="rId5"/>
          <a:stretch>
            <a:fillRect/>
          </a:stretch>
        </p:blipFill>
        <p:spPr>
          <a:xfrm>
            <a:off x="9689009" y="4881821"/>
            <a:ext cx="2372056" cy="1400370"/>
          </a:xfrm>
          <a:prstGeom prst="rect">
            <a:avLst/>
          </a:prstGeom>
        </p:spPr>
      </p:pic>
      <p:cxnSp>
        <p:nvCxnSpPr>
          <p:cNvPr id="14" name="Connettore diritto 13">
            <a:extLst>
              <a:ext uri="{FF2B5EF4-FFF2-40B4-BE49-F238E27FC236}">
                <a16:creationId xmlns:a16="http://schemas.microsoft.com/office/drawing/2014/main" id="{44FDE42F-B028-0DE9-0FDB-5C2BFAA16742}"/>
              </a:ext>
            </a:extLst>
          </p:cNvPr>
          <p:cNvCxnSpPr/>
          <p:nvPr/>
        </p:nvCxnSpPr>
        <p:spPr>
          <a:xfrm>
            <a:off x="6638192" y="4308231"/>
            <a:ext cx="4431323"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161619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2911A7-C242-4AE6-89E7-774D637B3BBC}"/>
              </a:ext>
            </a:extLst>
          </p:cNvPr>
          <p:cNvSpPr>
            <a:spLocks noGrp="1"/>
          </p:cNvSpPr>
          <p:nvPr>
            <p:ph type="title"/>
          </p:nvPr>
        </p:nvSpPr>
        <p:spPr>
          <a:xfrm>
            <a:off x="328612" y="119770"/>
            <a:ext cx="11534776" cy="912606"/>
          </a:xfrm>
        </p:spPr>
        <p:txBody>
          <a:bodyPr/>
          <a:lstStyle/>
          <a:p>
            <a:r>
              <a:rPr lang="it-IT" dirty="0"/>
              <a:t>PYTHON – CICLO FOR</a:t>
            </a:r>
          </a:p>
        </p:txBody>
      </p:sp>
      <p:sp>
        <p:nvSpPr>
          <p:cNvPr id="3" name="Segnaposto contenuto 2">
            <a:extLst>
              <a:ext uri="{FF2B5EF4-FFF2-40B4-BE49-F238E27FC236}">
                <a16:creationId xmlns:a16="http://schemas.microsoft.com/office/drawing/2014/main" id="{75AEF21C-2DDA-4305-9FA5-0E839D279D68}"/>
              </a:ext>
            </a:extLst>
          </p:cNvPr>
          <p:cNvSpPr>
            <a:spLocks noGrp="1"/>
          </p:cNvSpPr>
          <p:nvPr>
            <p:ph sz="half" idx="2"/>
          </p:nvPr>
        </p:nvSpPr>
        <p:spPr>
          <a:xfrm>
            <a:off x="328613" y="1271018"/>
            <a:ext cx="8112002" cy="3989272"/>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CICLO FOR</a:t>
            </a:r>
          </a:p>
          <a:p>
            <a:endParaRPr lang="it-IT" dirty="0"/>
          </a:p>
          <a:p>
            <a:r>
              <a:rPr lang="it-IT" sz="1800" dirty="0"/>
              <a:t>Il ciclo for è usato per </a:t>
            </a:r>
            <a:r>
              <a:rPr lang="it-IT" sz="1800" b="1" dirty="0" err="1"/>
              <a:t>ciclare</a:t>
            </a:r>
            <a:r>
              <a:rPr lang="it-IT" sz="1800" b="1" dirty="0"/>
              <a:t> delle sequenze</a:t>
            </a:r>
            <a:r>
              <a:rPr lang="it-IT" sz="1800" dirty="0"/>
              <a:t> (list, </a:t>
            </a:r>
            <a:r>
              <a:rPr lang="it-IT" sz="1800" dirty="0" err="1"/>
              <a:t>tuple</a:t>
            </a:r>
            <a:r>
              <a:rPr lang="it-IT" sz="1800" dirty="0"/>
              <a:t>, </a:t>
            </a:r>
            <a:r>
              <a:rPr lang="it-IT" sz="1800" dirty="0" err="1"/>
              <a:t>string</a:t>
            </a:r>
            <a:r>
              <a:rPr lang="it-IT" sz="1800" dirty="0"/>
              <a:t>) o altri oggetti iterabili. </a:t>
            </a:r>
          </a:p>
          <a:p>
            <a:r>
              <a:rPr lang="it-IT" sz="1800" dirty="0"/>
              <a:t>Con il ciclo for possiamo </a:t>
            </a:r>
            <a:r>
              <a:rPr lang="it-IT" sz="1800" b="1" dirty="0">
                <a:highlight>
                  <a:srgbClr val="00FFFF"/>
                </a:highlight>
              </a:rPr>
              <a:t>eseguire una serie di istruzioni</a:t>
            </a:r>
            <a:r>
              <a:rPr lang="it-IT" sz="1800" dirty="0"/>
              <a:t>, </a:t>
            </a:r>
            <a:r>
              <a:rPr lang="it-IT" sz="1800" b="1" dirty="0">
                <a:highlight>
                  <a:srgbClr val="00FFFF"/>
                </a:highlight>
              </a:rPr>
              <a:t>per ciascun elemento dell’oggetto iterabile</a:t>
            </a:r>
            <a:r>
              <a:rPr lang="it-IT" sz="1800" dirty="0"/>
              <a:t>. </a:t>
            </a:r>
          </a:p>
          <a:p>
            <a:endParaRPr lang="it-IT" dirty="0"/>
          </a:p>
          <a:p>
            <a:r>
              <a:rPr lang="it-IT" sz="2000" b="1" u="sng" dirty="0"/>
              <a:t>SINTASSI:</a:t>
            </a:r>
            <a:r>
              <a:rPr lang="it-IT" dirty="0"/>
              <a:t> </a:t>
            </a:r>
          </a:p>
          <a:p>
            <a:r>
              <a:rPr lang="it-IT" sz="2000" dirty="0">
                <a:solidFill>
                  <a:srgbClr val="FF5050"/>
                </a:solidFill>
                <a:latin typeface="Consolas" panose="020B0609020204030204" pitchFamily="49" charset="0"/>
              </a:rPr>
              <a:t>for </a:t>
            </a:r>
            <a:r>
              <a:rPr lang="it-IT" sz="2000" dirty="0">
                <a:latin typeface="Consolas" panose="020B0609020204030204" pitchFamily="49" charset="0"/>
              </a:rPr>
              <a:t>val </a:t>
            </a:r>
            <a:r>
              <a:rPr lang="it-IT" sz="2000" dirty="0">
                <a:solidFill>
                  <a:srgbClr val="FF5050"/>
                </a:solidFill>
                <a:latin typeface="Consolas" panose="020B0609020204030204" pitchFamily="49" charset="0"/>
              </a:rPr>
              <a:t>in</a:t>
            </a:r>
            <a:r>
              <a:rPr lang="it-IT" sz="2000" dirty="0">
                <a:latin typeface="Consolas" panose="020B0609020204030204" pitchFamily="49" charset="0"/>
              </a:rPr>
              <a:t> </a:t>
            </a:r>
            <a:r>
              <a:rPr lang="it-IT" sz="2000" dirty="0" err="1">
                <a:latin typeface="Consolas" panose="020B0609020204030204" pitchFamily="49" charset="0"/>
              </a:rPr>
              <a:t>sequence</a:t>
            </a:r>
            <a:r>
              <a:rPr lang="it-IT" sz="2000" dirty="0">
                <a:latin typeface="Consolas" panose="020B0609020204030204" pitchFamily="49" charset="0"/>
              </a:rPr>
              <a:t>:</a:t>
            </a:r>
          </a:p>
          <a:p>
            <a:pPr lvl="1"/>
            <a:r>
              <a:rPr lang="it-IT" dirty="0">
                <a:latin typeface="Consolas" panose="020B0609020204030204" pitchFamily="49" charset="0"/>
              </a:rPr>
              <a:t>body del for</a:t>
            </a:r>
          </a:p>
          <a:p>
            <a:pPr lvl="1"/>
            <a:endParaRPr lang="it-IT" dirty="0"/>
          </a:p>
          <a:p>
            <a:pPr marL="4572" lvl="1" indent="0">
              <a:buNone/>
            </a:pPr>
            <a:r>
              <a:rPr lang="it-IT" sz="1800" dirty="0"/>
              <a:t>Val è la variabile che prende il valore dell’elemento considerato dall’attuale iterazione. </a:t>
            </a:r>
          </a:p>
          <a:p>
            <a:pPr marL="4572" lvl="1" indent="0">
              <a:buNone/>
            </a:pPr>
            <a:r>
              <a:rPr lang="it-IT" sz="1800" dirty="0"/>
              <a:t>Il ciclo continua </a:t>
            </a:r>
            <a:r>
              <a:rPr lang="it-IT" sz="1800" dirty="0" err="1"/>
              <a:t>finchè</a:t>
            </a:r>
            <a:r>
              <a:rPr lang="it-IT" sz="1800" dirty="0"/>
              <a:t> non viene raggiunto l’ultimo elemento della sequenza. </a:t>
            </a:r>
          </a:p>
          <a:p>
            <a:pPr marL="4572" lvl="1" indent="0">
              <a:buNone/>
            </a:pPr>
            <a:r>
              <a:rPr lang="it-IT" sz="1800" dirty="0"/>
              <a:t>Il corpo del ciclo è separato dal resto del codice usando l’indentazione. </a:t>
            </a:r>
          </a:p>
          <a:p>
            <a:pPr marL="4572" lvl="1" indent="0">
              <a:buNone/>
            </a:pPr>
            <a:endParaRPr lang="it-IT" sz="1800" dirty="0"/>
          </a:p>
          <a:p>
            <a:pPr marL="4572" lvl="1" indent="0">
              <a:buNone/>
            </a:pPr>
            <a:r>
              <a:rPr lang="it-IT" sz="1800" dirty="0"/>
              <a:t>Il ciclo for </a:t>
            </a:r>
            <a:r>
              <a:rPr lang="it-IT" sz="1800" b="1" dirty="0">
                <a:highlight>
                  <a:srgbClr val="00FFFF"/>
                </a:highlight>
              </a:rPr>
              <a:t>non ha bisogno di una variabile d’indice</a:t>
            </a:r>
            <a:r>
              <a:rPr lang="it-IT" sz="1800" dirty="0"/>
              <a:t> da settare prima dell’inizio del ciclo. </a:t>
            </a:r>
          </a:p>
        </p:txBody>
      </p:sp>
      <p:sp>
        <p:nvSpPr>
          <p:cNvPr id="5" name="Simbolo &quot;Non consentito&quot; 4">
            <a:extLst>
              <a:ext uri="{FF2B5EF4-FFF2-40B4-BE49-F238E27FC236}">
                <a16:creationId xmlns:a16="http://schemas.microsoft.com/office/drawing/2014/main" id="{632B9675-FC68-4B7F-A378-14D6E0738D6F}"/>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5122" name="Picture 2" descr="Flowchart of for Loop in Python programming">
            <a:extLst>
              <a:ext uri="{FF2B5EF4-FFF2-40B4-BE49-F238E27FC236}">
                <a16:creationId xmlns:a16="http://schemas.microsoft.com/office/drawing/2014/main" id="{27D6BA42-91B0-9FBE-B828-FED071B0D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443" y="1406768"/>
            <a:ext cx="2197712" cy="3853522"/>
          </a:xfrm>
          <a:prstGeom prst="rect">
            <a:avLst/>
          </a:prstGeom>
          <a:noFill/>
          <a:extLst>
            <a:ext uri="{909E8E84-426E-40DD-AFC4-6F175D3DCCD1}">
              <a14:hiddenFill xmlns:a14="http://schemas.microsoft.com/office/drawing/2010/main">
                <a:solidFill>
                  <a:srgbClr val="FFFFFF"/>
                </a:solidFill>
              </a14:hiddenFill>
            </a:ext>
          </a:extLst>
        </p:spPr>
      </p:pic>
      <p:pic>
        <p:nvPicPr>
          <p:cNvPr id="7" name="Segnaposto contenuto 5">
            <a:extLst>
              <a:ext uri="{FF2B5EF4-FFF2-40B4-BE49-F238E27FC236}">
                <a16:creationId xmlns:a16="http://schemas.microsoft.com/office/drawing/2014/main" id="{2930D427-3BF6-484E-2471-F2E72455784A}"/>
              </a:ext>
            </a:extLst>
          </p:cNvPr>
          <p:cNvPicPr>
            <a:picLocks noGrp="1" noChangeAspect="1"/>
          </p:cNvPicPr>
          <p:nvPr>
            <p:ph sz="quarter" idx="4"/>
          </p:nvPr>
        </p:nvPicPr>
        <p:blipFill>
          <a:blip r:embed="rId3"/>
          <a:stretch>
            <a:fillRect/>
          </a:stretch>
        </p:blipFill>
        <p:spPr>
          <a:xfrm>
            <a:off x="478036" y="5498932"/>
            <a:ext cx="3267531" cy="752580"/>
          </a:xfrm>
        </p:spPr>
      </p:pic>
      <p:pic>
        <p:nvPicPr>
          <p:cNvPr id="8" name="Immagine 7">
            <a:extLst>
              <a:ext uri="{FF2B5EF4-FFF2-40B4-BE49-F238E27FC236}">
                <a16:creationId xmlns:a16="http://schemas.microsoft.com/office/drawing/2014/main" id="{41BC3925-F26D-31CF-20F3-5FF10FE9AA5F}"/>
              </a:ext>
            </a:extLst>
          </p:cNvPr>
          <p:cNvPicPr>
            <a:picLocks noChangeAspect="1"/>
          </p:cNvPicPr>
          <p:nvPr/>
        </p:nvPicPr>
        <p:blipFill>
          <a:blip r:embed="rId4"/>
          <a:stretch>
            <a:fillRect/>
          </a:stretch>
        </p:blipFill>
        <p:spPr>
          <a:xfrm>
            <a:off x="7147972" y="5548036"/>
            <a:ext cx="1126132" cy="724001"/>
          </a:xfrm>
          <a:prstGeom prst="rect">
            <a:avLst/>
          </a:prstGeom>
        </p:spPr>
      </p:pic>
      <p:sp>
        <p:nvSpPr>
          <p:cNvPr id="9" name="CasellaDiTesto 8">
            <a:extLst>
              <a:ext uri="{FF2B5EF4-FFF2-40B4-BE49-F238E27FC236}">
                <a16:creationId xmlns:a16="http://schemas.microsoft.com/office/drawing/2014/main" id="{35083D2B-B61A-71D1-DB16-B5E0902797B7}"/>
              </a:ext>
            </a:extLst>
          </p:cNvPr>
          <p:cNvSpPr txBox="1"/>
          <p:nvPr/>
        </p:nvSpPr>
        <p:spPr>
          <a:xfrm>
            <a:off x="3745567" y="5494539"/>
            <a:ext cx="3965471" cy="830997"/>
          </a:xfrm>
          <a:prstGeom prst="rect">
            <a:avLst/>
          </a:prstGeom>
          <a:noFill/>
        </p:spPr>
        <p:txBody>
          <a:bodyPr wrap="square" rtlCol="0">
            <a:spAutoFit/>
          </a:bodyPr>
          <a:lstStyle/>
          <a:p>
            <a:r>
              <a:rPr lang="it-IT" sz="1200" dirty="0"/>
              <a:t>Stampa ogni elemento (x) nella lista </a:t>
            </a:r>
            <a:r>
              <a:rPr lang="it-IT" sz="1200" dirty="0" err="1"/>
              <a:t>fruits</a:t>
            </a:r>
            <a:r>
              <a:rPr lang="it-IT" sz="1200" dirty="0"/>
              <a:t>.</a:t>
            </a:r>
          </a:p>
          <a:p>
            <a:r>
              <a:rPr lang="it-IT" sz="1200" dirty="0"/>
              <a:t>PRIMA ITERAZIONE: x = </a:t>
            </a:r>
            <a:r>
              <a:rPr lang="it-IT" sz="1200" dirty="0" err="1"/>
              <a:t>apple</a:t>
            </a:r>
            <a:endParaRPr lang="it-IT" sz="1200" dirty="0"/>
          </a:p>
          <a:p>
            <a:r>
              <a:rPr lang="it-IT" sz="1200" dirty="0"/>
              <a:t>SECONDA ITERAZIONE: 	x = banana</a:t>
            </a:r>
          </a:p>
          <a:p>
            <a:r>
              <a:rPr lang="it-IT" sz="1200" dirty="0"/>
              <a:t>TERZA ITERAZIONE: x = cherry</a:t>
            </a:r>
          </a:p>
        </p:txBody>
      </p:sp>
      <p:sp>
        <p:nvSpPr>
          <p:cNvPr id="6" name="Rettangolo 5">
            <a:extLst>
              <a:ext uri="{FF2B5EF4-FFF2-40B4-BE49-F238E27FC236}">
                <a16:creationId xmlns:a16="http://schemas.microsoft.com/office/drawing/2014/main" id="{87A3A236-50DE-B05B-D80B-A7A0B3351941}"/>
              </a:ext>
            </a:extLst>
          </p:cNvPr>
          <p:cNvSpPr/>
          <p:nvPr/>
        </p:nvSpPr>
        <p:spPr>
          <a:xfrm>
            <a:off x="413238" y="5414772"/>
            <a:ext cx="8112002" cy="990532"/>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822844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79F18B-63F0-4309-9A63-0A2873FC55AA}"/>
              </a:ext>
            </a:extLst>
          </p:cNvPr>
          <p:cNvSpPr>
            <a:spLocks noGrp="1"/>
          </p:cNvSpPr>
          <p:nvPr>
            <p:ph type="title"/>
          </p:nvPr>
        </p:nvSpPr>
        <p:spPr/>
        <p:txBody>
          <a:bodyPr/>
          <a:lstStyle/>
          <a:p>
            <a:r>
              <a:rPr lang="it-IT" dirty="0"/>
              <a:t>CICLI PYTHON – CICLO FOR</a:t>
            </a:r>
          </a:p>
        </p:txBody>
      </p:sp>
      <p:pic>
        <p:nvPicPr>
          <p:cNvPr id="10" name="Segnaposto contenuto 9">
            <a:extLst>
              <a:ext uri="{FF2B5EF4-FFF2-40B4-BE49-F238E27FC236}">
                <a16:creationId xmlns:a16="http://schemas.microsoft.com/office/drawing/2014/main" id="{82E1BD84-92B5-1C4D-9FB1-4608077D2E56}"/>
              </a:ext>
            </a:extLst>
          </p:cNvPr>
          <p:cNvPicPr>
            <a:picLocks noGrp="1" noChangeAspect="1"/>
          </p:cNvPicPr>
          <p:nvPr>
            <p:ph sz="half" idx="2"/>
          </p:nvPr>
        </p:nvPicPr>
        <p:blipFill>
          <a:blip r:embed="rId2"/>
          <a:stretch>
            <a:fillRect/>
          </a:stretch>
        </p:blipFill>
        <p:spPr>
          <a:xfrm>
            <a:off x="489791" y="2222007"/>
            <a:ext cx="4261854" cy="2116577"/>
          </a:xfrm>
        </p:spPr>
      </p:pic>
      <p:pic>
        <p:nvPicPr>
          <p:cNvPr id="12" name="Immagine 11">
            <a:extLst>
              <a:ext uri="{FF2B5EF4-FFF2-40B4-BE49-F238E27FC236}">
                <a16:creationId xmlns:a16="http://schemas.microsoft.com/office/drawing/2014/main" id="{B8A234FB-EF21-1BF6-C06A-340A934FF2B7}"/>
              </a:ext>
            </a:extLst>
          </p:cNvPr>
          <p:cNvPicPr>
            <a:picLocks noChangeAspect="1"/>
          </p:cNvPicPr>
          <p:nvPr/>
        </p:nvPicPr>
        <p:blipFill>
          <a:blip r:embed="rId3"/>
          <a:stretch>
            <a:fillRect/>
          </a:stretch>
        </p:blipFill>
        <p:spPr>
          <a:xfrm>
            <a:off x="489792" y="4635993"/>
            <a:ext cx="4261853" cy="476316"/>
          </a:xfrm>
          <a:prstGeom prst="rect">
            <a:avLst/>
          </a:prstGeom>
        </p:spPr>
      </p:pic>
      <p:sp>
        <p:nvSpPr>
          <p:cNvPr id="16" name="CasellaDiTesto 15">
            <a:extLst>
              <a:ext uri="{FF2B5EF4-FFF2-40B4-BE49-F238E27FC236}">
                <a16:creationId xmlns:a16="http://schemas.microsoft.com/office/drawing/2014/main" id="{856B016F-CEA1-8695-78A4-B7D4FA5A53B6}"/>
              </a:ext>
            </a:extLst>
          </p:cNvPr>
          <p:cNvSpPr txBox="1"/>
          <p:nvPr/>
        </p:nvSpPr>
        <p:spPr>
          <a:xfrm>
            <a:off x="489791" y="1471228"/>
            <a:ext cx="4261854" cy="369332"/>
          </a:xfrm>
          <a:prstGeom prst="rect">
            <a:avLst/>
          </a:prstGeom>
          <a:noFill/>
        </p:spPr>
        <p:txBody>
          <a:bodyPr wrap="square" rtlCol="0">
            <a:spAutoFit/>
          </a:bodyPr>
          <a:lstStyle/>
          <a:p>
            <a:r>
              <a:rPr lang="it-IT" b="1" dirty="0">
                <a:solidFill>
                  <a:srgbClr val="50B4C8"/>
                </a:solidFill>
              </a:rPr>
              <a:t>ESEMPI DI CICLI FOR </a:t>
            </a:r>
          </a:p>
        </p:txBody>
      </p:sp>
      <p:sp>
        <p:nvSpPr>
          <p:cNvPr id="17" name="CasellaDiTesto 16">
            <a:extLst>
              <a:ext uri="{FF2B5EF4-FFF2-40B4-BE49-F238E27FC236}">
                <a16:creationId xmlns:a16="http://schemas.microsoft.com/office/drawing/2014/main" id="{1D84DB10-B591-4939-C69E-2A8648738D13}"/>
              </a:ext>
            </a:extLst>
          </p:cNvPr>
          <p:cNvSpPr txBox="1"/>
          <p:nvPr/>
        </p:nvSpPr>
        <p:spPr>
          <a:xfrm>
            <a:off x="6726468" y="1471228"/>
            <a:ext cx="4261854" cy="369332"/>
          </a:xfrm>
          <a:prstGeom prst="rect">
            <a:avLst/>
          </a:prstGeom>
          <a:noFill/>
        </p:spPr>
        <p:txBody>
          <a:bodyPr wrap="square" rtlCol="0">
            <a:spAutoFit/>
          </a:bodyPr>
          <a:lstStyle/>
          <a:p>
            <a:r>
              <a:rPr lang="it-IT" b="1" dirty="0">
                <a:solidFill>
                  <a:srgbClr val="50B4C8"/>
                </a:solidFill>
              </a:rPr>
              <a:t>ESEMPI DI CICLI FOR CON UNA STRINGA </a:t>
            </a:r>
          </a:p>
        </p:txBody>
      </p:sp>
      <p:sp>
        <p:nvSpPr>
          <p:cNvPr id="18" name="CasellaDiTesto 17">
            <a:extLst>
              <a:ext uri="{FF2B5EF4-FFF2-40B4-BE49-F238E27FC236}">
                <a16:creationId xmlns:a16="http://schemas.microsoft.com/office/drawing/2014/main" id="{5F2F93C1-2DF6-E6F4-21C1-9A6D34F28E7B}"/>
              </a:ext>
            </a:extLst>
          </p:cNvPr>
          <p:cNvSpPr txBox="1"/>
          <p:nvPr/>
        </p:nvSpPr>
        <p:spPr>
          <a:xfrm>
            <a:off x="6866792" y="2222007"/>
            <a:ext cx="4607170" cy="1477328"/>
          </a:xfrm>
          <a:prstGeom prst="rect">
            <a:avLst/>
          </a:prstGeom>
          <a:noFill/>
        </p:spPr>
        <p:txBody>
          <a:bodyPr wrap="square" rtlCol="0">
            <a:spAutoFit/>
          </a:bodyPr>
          <a:lstStyle/>
          <a:p>
            <a:r>
              <a:rPr lang="it-IT" dirty="0"/>
              <a:t>Anche le stringhe sono oggetti iterabili contenenti una sequenza di caratteri. </a:t>
            </a:r>
          </a:p>
          <a:p>
            <a:endParaRPr lang="it-IT" dirty="0"/>
          </a:p>
          <a:p>
            <a:r>
              <a:rPr lang="it-IT" dirty="0"/>
              <a:t>E’ dunque possibile eseguire un ciclo sulle lettere che compongono una stringa: </a:t>
            </a:r>
          </a:p>
        </p:txBody>
      </p:sp>
      <p:pic>
        <p:nvPicPr>
          <p:cNvPr id="20" name="Immagine 19">
            <a:extLst>
              <a:ext uri="{FF2B5EF4-FFF2-40B4-BE49-F238E27FC236}">
                <a16:creationId xmlns:a16="http://schemas.microsoft.com/office/drawing/2014/main" id="{C22F6638-A8A6-3B6A-3E3D-85906351565C}"/>
              </a:ext>
            </a:extLst>
          </p:cNvPr>
          <p:cNvPicPr>
            <a:picLocks noChangeAspect="1"/>
          </p:cNvPicPr>
          <p:nvPr/>
        </p:nvPicPr>
        <p:blipFill>
          <a:blip r:embed="rId4"/>
          <a:stretch>
            <a:fillRect/>
          </a:stretch>
        </p:blipFill>
        <p:spPr>
          <a:xfrm>
            <a:off x="7225317" y="4080782"/>
            <a:ext cx="1838582" cy="952633"/>
          </a:xfrm>
          <a:prstGeom prst="rect">
            <a:avLst/>
          </a:prstGeom>
        </p:spPr>
      </p:pic>
      <p:pic>
        <p:nvPicPr>
          <p:cNvPr id="22" name="Immagine 21">
            <a:extLst>
              <a:ext uri="{FF2B5EF4-FFF2-40B4-BE49-F238E27FC236}">
                <a16:creationId xmlns:a16="http://schemas.microsoft.com/office/drawing/2014/main" id="{0B713874-7E72-6C09-091B-E1AC3A24C71F}"/>
              </a:ext>
            </a:extLst>
          </p:cNvPr>
          <p:cNvPicPr>
            <a:picLocks noChangeAspect="1"/>
          </p:cNvPicPr>
          <p:nvPr/>
        </p:nvPicPr>
        <p:blipFill>
          <a:blip r:embed="rId5"/>
          <a:stretch>
            <a:fillRect/>
          </a:stretch>
        </p:blipFill>
        <p:spPr>
          <a:xfrm>
            <a:off x="9478054" y="3815391"/>
            <a:ext cx="762106" cy="1495634"/>
          </a:xfrm>
          <a:prstGeom prst="rect">
            <a:avLst/>
          </a:prstGeom>
        </p:spPr>
      </p:pic>
    </p:spTree>
    <p:extLst>
      <p:ext uri="{BB962C8B-B14F-4D97-AF65-F5344CB8AC3E}">
        <p14:creationId xmlns:p14="http://schemas.microsoft.com/office/powerpoint/2010/main" val="1656402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D1EEB2-B750-4D5D-A55D-21A0DD53B372}"/>
              </a:ext>
            </a:extLst>
          </p:cNvPr>
          <p:cNvSpPr>
            <a:spLocks noGrp="1"/>
          </p:cNvSpPr>
          <p:nvPr>
            <p:ph type="title"/>
          </p:nvPr>
        </p:nvSpPr>
        <p:spPr/>
        <p:txBody>
          <a:bodyPr/>
          <a:lstStyle/>
          <a:p>
            <a:r>
              <a:rPr lang="it-IT" dirty="0"/>
              <a:t>CICLI PYTHON – ciclo for - break</a:t>
            </a:r>
          </a:p>
        </p:txBody>
      </p:sp>
      <p:sp>
        <p:nvSpPr>
          <p:cNvPr id="3" name="Segnaposto contenuto 2">
            <a:extLst>
              <a:ext uri="{FF2B5EF4-FFF2-40B4-BE49-F238E27FC236}">
                <a16:creationId xmlns:a16="http://schemas.microsoft.com/office/drawing/2014/main" id="{85EE24FB-FCAB-44D7-A93A-CF6538AB10E4}"/>
              </a:ext>
            </a:extLst>
          </p:cNvPr>
          <p:cNvSpPr>
            <a:spLocks noGrp="1"/>
          </p:cNvSpPr>
          <p:nvPr>
            <p:ph sz="half" idx="2"/>
          </p:nvPr>
        </p:nvSpPr>
        <p:spPr>
          <a:xfrm>
            <a:off x="328611" y="1271016"/>
            <a:ext cx="5518273" cy="5248655"/>
          </a:xfrm>
        </p:spPr>
        <p:txBody>
          <a:bodyPr>
            <a:normAutofit/>
          </a:bodyPr>
          <a:lstStyle/>
          <a:p>
            <a:r>
              <a:rPr lang="it-IT" sz="2000" b="1" u="sng" dirty="0">
                <a:solidFill>
                  <a:srgbClr val="50B4C8"/>
                </a:solidFill>
              </a:rPr>
              <a:t>L’ISTRUZIONE BREAK</a:t>
            </a:r>
          </a:p>
          <a:p>
            <a:endParaRPr lang="it-IT" sz="2000" dirty="0"/>
          </a:p>
          <a:p>
            <a:r>
              <a:rPr lang="it-IT" sz="1600" dirty="0"/>
              <a:t>Con l’istruzione break possiamo interrompere il ciclo prima che abbia </a:t>
            </a:r>
            <a:r>
              <a:rPr lang="it-IT" sz="1600" dirty="0" err="1"/>
              <a:t>ciclato</a:t>
            </a:r>
            <a:r>
              <a:rPr lang="it-IT" sz="1600" dirty="0"/>
              <a:t> tutti gli elementi. </a:t>
            </a:r>
          </a:p>
          <a:p>
            <a:endParaRPr lang="it-IT" sz="2000" dirty="0"/>
          </a:p>
          <a:p>
            <a:r>
              <a:rPr lang="it-IT" sz="1600" b="1" dirty="0"/>
              <a:t>ESEMPIO 1 </a:t>
            </a:r>
          </a:p>
          <a:p>
            <a:endParaRPr lang="it-IT" sz="2000" dirty="0"/>
          </a:p>
          <a:p>
            <a:endParaRPr lang="it-IT" sz="2000" dirty="0"/>
          </a:p>
          <a:p>
            <a:endParaRPr lang="it-IT" sz="2000" dirty="0"/>
          </a:p>
          <a:p>
            <a:endParaRPr lang="it-IT" sz="2000" dirty="0"/>
          </a:p>
          <a:p>
            <a:endParaRPr lang="it-IT" sz="2000" dirty="0"/>
          </a:p>
          <a:p>
            <a:pPr marL="0" indent="0">
              <a:buNone/>
            </a:pPr>
            <a:endParaRPr lang="it-IT" sz="2000" dirty="0"/>
          </a:p>
          <a:p>
            <a:r>
              <a:rPr lang="it-IT" sz="1600" b="1" dirty="0"/>
              <a:t>ESEMPIO 2</a:t>
            </a:r>
          </a:p>
          <a:p>
            <a:endParaRPr lang="it-IT" sz="2000" dirty="0"/>
          </a:p>
        </p:txBody>
      </p:sp>
      <p:sp>
        <p:nvSpPr>
          <p:cNvPr id="5" name="Segnaposto contenuto 4">
            <a:extLst>
              <a:ext uri="{FF2B5EF4-FFF2-40B4-BE49-F238E27FC236}">
                <a16:creationId xmlns:a16="http://schemas.microsoft.com/office/drawing/2014/main" id="{54656D03-DF80-5EC7-36F3-F4F9ACB04847}"/>
              </a:ext>
            </a:extLst>
          </p:cNvPr>
          <p:cNvSpPr>
            <a:spLocks noGrp="1"/>
          </p:cNvSpPr>
          <p:nvPr>
            <p:ph sz="quarter" idx="4"/>
          </p:nvPr>
        </p:nvSpPr>
        <p:spPr>
          <a:xfrm>
            <a:off x="6088680" y="1271016"/>
            <a:ext cx="5678996" cy="5263586"/>
          </a:xfrm>
        </p:spPr>
        <p:txBody>
          <a:bodyPr/>
          <a:lstStyle/>
          <a:p>
            <a:r>
              <a:rPr lang="it-IT" sz="2000" b="1" u="sng" dirty="0">
                <a:solidFill>
                  <a:srgbClr val="50B4C8"/>
                </a:solidFill>
              </a:rPr>
              <a:t>L’ISTRUZIONE CONTINUE</a:t>
            </a:r>
          </a:p>
          <a:p>
            <a:endParaRPr lang="it-IT" dirty="0"/>
          </a:p>
          <a:p>
            <a:r>
              <a:rPr lang="it-IT" sz="1600" dirty="0"/>
              <a:t>Con l’istruzione continue possiamo fermare la corrente iterazione del ciclo ed andare alla prossima. Non esce completamente dal ciclo. </a:t>
            </a:r>
          </a:p>
        </p:txBody>
      </p:sp>
      <p:pic>
        <p:nvPicPr>
          <p:cNvPr id="6" name="Immagine 5">
            <a:extLst>
              <a:ext uri="{FF2B5EF4-FFF2-40B4-BE49-F238E27FC236}">
                <a16:creationId xmlns:a16="http://schemas.microsoft.com/office/drawing/2014/main" id="{D9394A89-7E87-3C5A-D694-B7FB56EA4B4D}"/>
              </a:ext>
            </a:extLst>
          </p:cNvPr>
          <p:cNvPicPr>
            <a:picLocks noChangeAspect="1"/>
          </p:cNvPicPr>
          <p:nvPr/>
        </p:nvPicPr>
        <p:blipFill>
          <a:blip r:embed="rId2"/>
          <a:stretch>
            <a:fillRect/>
          </a:stretch>
        </p:blipFill>
        <p:spPr>
          <a:xfrm>
            <a:off x="1265482" y="2951044"/>
            <a:ext cx="3644528" cy="1130780"/>
          </a:xfrm>
          <a:prstGeom prst="rect">
            <a:avLst/>
          </a:prstGeom>
        </p:spPr>
      </p:pic>
      <p:pic>
        <p:nvPicPr>
          <p:cNvPr id="8" name="Immagine 7">
            <a:extLst>
              <a:ext uri="{FF2B5EF4-FFF2-40B4-BE49-F238E27FC236}">
                <a16:creationId xmlns:a16="http://schemas.microsoft.com/office/drawing/2014/main" id="{47FD2565-320A-ED6E-4BEF-41E2256C1776}"/>
              </a:ext>
            </a:extLst>
          </p:cNvPr>
          <p:cNvPicPr>
            <a:picLocks noChangeAspect="1"/>
          </p:cNvPicPr>
          <p:nvPr/>
        </p:nvPicPr>
        <p:blipFill>
          <a:blip r:embed="rId3"/>
          <a:stretch>
            <a:fillRect/>
          </a:stretch>
        </p:blipFill>
        <p:spPr>
          <a:xfrm>
            <a:off x="2730508" y="4081824"/>
            <a:ext cx="714475" cy="514422"/>
          </a:xfrm>
          <a:prstGeom prst="rect">
            <a:avLst/>
          </a:prstGeom>
        </p:spPr>
      </p:pic>
      <p:pic>
        <p:nvPicPr>
          <p:cNvPr id="10" name="Immagine 9">
            <a:extLst>
              <a:ext uri="{FF2B5EF4-FFF2-40B4-BE49-F238E27FC236}">
                <a16:creationId xmlns:a16="http://schemas.microsoft.com/office/drawing/2014/main" id="{A0498C39-AC28-E727-DB1F-E68C5670B8AD}"/>
              </a:ext>
            </a:extLst>
          </p:cNvPr>
          <p:cNvPicPr>
            <a:picLocks noChangeAspect="1"/>
          </p:cNvPicPr>
          <p:nvPr/>
        </p:nvPicPr>
        <p:blipFill>
          <a:blip r:embed="rId4"/>
          <a:stretch>
            <a:fillRect/>
          </a:stretch>
        </p:blipFill>
        <p:spPr>
          <a:xfrm>
            <a:off x="1265481" y="5212604"/>
            <a:ext cx="3644528" cy="1197163"/>
          </a:xfrm>
          <a:prstGeom prst="rect">
            <a:avLst/>
          </a:prstGeom>
        </p:spPr>
      </p:pic>
      <p:pic>
        <p:nvPicPr>
          <p:cNvPr id="12" name="Immagine 11">
            <a:extLst>
              <a:ext uri="{FF2B5EF4-FFF2-40B4-BE49-F238E27FC236}">
                <a16:creationId xmlns:a16="http://schemas.microsoft.com/office/drawing/2014/main" id="{2F7000AA-6C57-793B-557C-4A5BB17CCBE7}"/>
              </a:ext>
            </a:extLst>
          </p:cNvPr>
          <p:cNvPicPr>
            <a:picLocks noChangeAspect="1"/>
          </p:cNvPicPr>
          <p:nvPr/>
        </p:nvPicPr>
        <p:blipFill>
          <a:blip r:embed="rId5"/>
          <a:stretch>
            <a:fillRect/>
          </a:stretch>
        </p:blipFill>
        <p:spPr>
          <a:xfrm>
            <a:off x="2692402" y="6173094"/>
            <a:ext cx="790685" cy="342948"/>
          </a:xfrm>
          <a:prstGeom prst="rect">
            <a:avLst/>
          </a:prstGeom>
        </p:spPr>
      </p:pic>
      <p:pic>
        <p:nvPicPr>
          <p:cNvPr id="14" name="Immagine 13">
            <a:extLst>
              <a:ext uri="{FF2B5EF4-FFF2-40B4-BE49-F238E27FC236}">
                <a16:creationId xmlns:a16="http://schemas.microsoft.com/office/drawing/2014/main" id="{D85D5A85-8992-4BE7-4AD3-860F1C1C722B}"/>
              </a:ext>
            </a:extLst>
          </p:cNvPr>
          <p:cNvPicPr>
            <a:picLocks noChangeAspect="1"/>
          </p:cNvPicPr>
          <p:nvPr/>
        </p:nvPicPr>
        <p:blipFill>
          <a:blip r:embed="rId6"/>
          <a:stretch>
            <a:fillRect/>
          </a:stretch>
        </p:blipFill>
        <p:spPr>
          <a:xfrm>
            <a:off x="6460857" y="2951044"/>
            <a:ext cx="4934639" cy="1562318"/>
          </a:xfrm>
          <a:prstGeom prst="rect">
            <a:avLst/>
          </a:prstGeom>
        </p:spPr>
      </p:pic>
      <p:pic>
        <p:nvPicPr>
          <p:cNvPr id="16" name="Immagine 15">
            <a:extLst>
              <a:ext uri="{FF2B5EF4-FFF2-40B4-BE49-F238E27FC236}">
                <a16:creationId xmlns:a16="http://schemas.microsoft.com/office/drawing/2014/main" id="{4728B6BC-70B1-DBCC-747F-728FE46B49E4}"/>
              </a:ext>
            </a:extLst>
          </p:cNvPr>
          <p:cNvPicPr>
            <a:picLocks noChangeAspect="1"/>
          </p:cNvPicPr>
          <p:nvPr/>
        </p:nvPicPr>
        <p:blipFill>
          <a:blip r:embed="rId7"/>
          <a:stretch>
            <a:fillRect/>
          </a:stretch>
        </p:blipFill>
        <p:spPr>
          <a:xfrm>
            <a:off x="8580465" y="4596246"/>
            <a:ext cx="695422" cy="619211"/>
          </a:xfrm>
          <a:prstGeom prst="rect">
            <a:avLst/>
          </a:prstGeom>
        </p:spPr>
      </p:pic>
    </p:spTree>
    <p:extLst>
      <p:ext uri="{BB962C8B-B14F-4D97-AF65-F5344CB8AC3E}">
        <p14:creationId xmlns:p14="http://schemas.microsoft.com/office/powerpoint/2010/main" val="4022239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solidFill>
              <a:srgbClr val="50B4C8"/>
            </a:solidFill>
          </a:ln>
        </p:spPr>
        <p:txBody>
          <a:bodyPr>
            <a:normAutofit/>
          </a:bodyPr>
          <a:lstStyle/>
          <a:p>
            <a:pPr marL="0" indent="0">
              <a:buNone/>
            </a:pPr>
            <a:r>
              <a:rPr lang="it-IT" b="1" u="sng" dirty="0">
                <a:solidFill>
                  <a:srgbClr val="50B4C8"/>
                </a:solidFill>
              </a:rPr>
              <a:t>FUNZIONE range()</a:t>
            </a:r>
          </a:p>
          <a:p>
            <a:r>
              <a:rPr lang="it-IT" sz="1800" dirty="0"/>
              <a:t>Si usa per </a:t>
            </a:r>
            <a:r>
              <a:rPr lang="it-IT" sz="1800" dirty="0" err="1"/>
              <a:t>ciclare</a:t>
            </a:r>
            <a:r>
              <a:rPr lang="it-IT" sz="1800" dirty="0"/>
              <a:t> un pezzo di codice per un determinato numero di volte. </a:t>
            </a:r>
          </a:p>
          <a:p>
            <a:r>
              <a:rPr lang="it-IT" sz="1800" b="0" i="0" dirty="0">
                <a:effectLst/>
              </a:rPr>
              <a:t>La funzione range() ritorna una sequenza di numeri che, di default, parte da 0, sempre di default, incrementa di 1 e finisce al numero specificato. </a:t>
            </a:r>
          </a:p>
          <a:p>
            <a:endParaRPr lang="it-IT" dirty="0"/>
          </a:p>
          <a:p>
            <a:r>
              <a:rPr lang="it-IT" u="sng" dirty="0"/>
              <a:t>SINTASSI: </a:t>
            </a:r>
          </a:p>
          <a:p>
            <a:r>
              <a:rPr lang="it-IT" sz="1800" dirty="0">
                <a:latin typeface="Consolas" panose="020B0609020204030204" pitchFamily="49" charset="0"/>
              </a:rPr>
              <a:t>Range (</a:t>
            </a:r>
            <a:r>
              <a:rPr lang="it-IT" sz="1800" dirty="0">
                <a:solidFill>
                  <a:srgbClr val="FF5050"/>
                </a:solidFill>
                <a:latin typeface="Consolas" panose="020B0609020204030204" pitchFamily="49" charset="0"/>
              </a:rPr>
              <a:t>start</a:t>
            </a:r>
            <a:r>
              <a:rPr lang="it-IT" sz="1800" dirty="0">
                <a:latin typeface="Consolas" panose="020B0609020204030204" pitchFamily="49" charset="0"/>
              </a:rPr>
              <a:t>, </a:t>
            </a:r>
            <a:r>
              <a:rPr lang="it-IT" sz="1800" dirty="0">
                <a:solidFill>
                  <a:srgbClr val="0000CD"/>
                </a:solidFill>
                <a:latin typeface="Consolas" panose="020B0609020204030204" pitchFamily="49" charset="0"/>
              </a:rPr>
              <a:t>stop</a:t>
            </a:r>
            <a:r>
              <a:rPr lang="it-IT" sz="1800" dirty="0">
                <a:latin typeface="Consolas" panose="020B0609020204030204" pitchFamily="49" charset="0"/>
              </a:rPr>
              <a:t>, </a:t>
            </a:r>
            <a:r>
              <a:rPr lang="it-IT" sz="1800" dirty="0" err="1">
                <a:solidFill>
                  <a:srgbClr val="D543B6"/>
                </a:solidFill>
                <a:latin typeface="Consolas" panose="020B0609020204030204" pitchFamily="49" charset="0"/>
              </a:rPr>
              <a:t>step_size</a:t>
            </a:r>
            <a:r>
              <a:rPr lang="it-IT" sz="1800" dirty="0">
                <a:latin typeface="Consolas" panose="020B0609020204030204" pitchFamily="49" charset="0"/>
              </a:rPr>
              <a:t>)</a:t>
            </a:r>
            <a:endParaRPr lang="it-IT" sz="1800" b="0" i="0" dirty="0">
              <a:effectLst/>
              <a:latin typeface="Consolas" panose="020B0609020204030204" pitchFamily="49" charset="0"/>
            </a:endParaRPr>
          </a:p>
        </p:txBody>
      </p:sp>
      <p:pic>
        <p:nvPicPr>
          <p:cNvPr id="18" name="Segnaposto contenuto 17">
            <a:extLst>
              <a:ext uri="{FF2B5EF4-FFF2-40B4-BE49-F238E27FC236}">
                <a16:creationId xmlns:a16="http://schemas.microsoft.com/office/drawing/2014/main" id="{4C9C0B1B-3259-C7F0-9213-707AFCBCA84F}"/>
              </a:ext>
            </a:extLst>
          </p:cNvPr>
          <p:cNvPicPr>
            <a:picLocks noGrp="1" noChangeAspect="1"/>
          </p:cNvPicPr>
          <p:nvPr>
            <p:ph sz="quarter" idx="4"/>
          </p:nvPr>
        </p:nvPicPr>
        <p:blipFill>
          <a:blip r:embed="rId2"/>
          <a:stretch>
            <a:fillRect/>
          </a:stretch>
        </p:blipFill>
        <p:spPr>
          <a:xfrm>
            <a:off x="9109362" y="1936412"/>
            <a:ext cx="2010056" cy="476316"/>
          </a:xfrm>
        </p:spPr>
      </p:pic>
      <p:sp>
        <p:nvSpPr>
          <p:cNvPr id="6" name="CasellaDiTesto 5">
            <a:extLst>
              <a:ext uri="{FF2B5EF4-FFF2-40B4-BE49-F238E27FC236}">
                <a16:creationId xmlns:a16="http://schemas.microsoft.com/office/drawing/2014/main" id="{72DAD057-E805-36CE-5D2B-9294834D2489}"/>
              </a:ext>
            </a:extLst>
          </p:cNvPr>
          <p:cNvSpPr txBox="1"/>
          <p:nvPr/>
        </p:nvSpPr>
        <p:spPr>
          <a:xfrm>
            <a:off x="450657" y="4694455"/>
            <a:ext cx="1477108" cy="646331"/>
          </a:xfrm>
          <a:prstGeom prst="rect">
            <a:avLst/>
          </a:prstGeom>
          <a:noFill/>
        </p:spPr>
        <p:txBody>
          <a:bodyPr wrap="square" rtlCol="0">
            <a:spAutoFit/>
          </a:bodyPr>
          <a:lstStyle/>
          <a:p>
            <a:r>
              <a:rPr lang="it-IT" sz="1200" b="1" dirty="0">
                <a:solidFill>
                  <a:srgbClr val="FF5050"/>
                </a:solidFill>
              </a:rPr>
              <a:t>Facoltativo. </a:t>
            </a:r>
            <a:r>
              <a:rPr lang="it-IT" sz="1200" b="1" dirty="0"/>
              <a:t>Valore di partenza. Se non specificato è 0. </a:t>
            </a:r>
          </a:p>
        </p:txBody>
      </p:sp>
      <p:cxnSp>
        <p:nvCxnSpPr>
          <p:cNvPr id="8" name="Connettore 2 7">
            <a:extLst>
              <a:ext uri="{FF2B5EF4-FFF2-40B4-BE49-F238E27FC236}">
                <a16:creationId xmlns:a16="http://schemas.microsoft.com/office/drawing/2014/main" id="{A8B6D03D-ED4D-224F-2222-27475368465F}"/>
              </a:ext>
            </a:extLst>
          </p:cNvPr>
          <p:cNvCxnSpPr/>
          <p:nvPr/>
        </p:nvCxnSpPr>
        <p:spPr>
          <a:xfrm flipV="1">
            <a:off x="1573823" y="4169015"/>
            <a:ext cx="105508" cy="307731"/>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6CDFBB59-2F9C-8C11-9C6C-A461AEFD8237}"/>
              </a:ext>
            </a:extLst>
          </p:cNvPr>
          <p:cNvSpPr txBox="1"/>
          <p:nvPr/>
        </p:nvSpPr>
        <p:spPr>
          <a:xfrm>
            <a:off x="1873834" y="5237731"/>
            <a:ext cx="1477108" cy="461665"/>
          </a:xfrm>
          <a:prstGeom prst="rect">
            <a:avLst/>
          </a:prstGeom>
          <a:noFill/>
        </p:spPr>
        <p:txBody>
          <a:bodyPr wrap="square" rtlCol="0">
            <a:spAutoFit/>
          </a:bodyPr>
          <a:lstStyle/>
          <a:p>
            <a:r>
              <a:rPr lang="it-IT" sz="1200" b="1" dirty="0">
                <a:solidFill>
                  <a:srgbClr val="0000CD"/>
                </a:solidFill>
              </a:rPr>
              <a:t>Obbligatorio</a:t>
            </a:r>
            <a:r>
              <a:rPr lang="it-IT" sz="1200" b="1" dirty="0">
                <a:solidFill>
                  <a:srgbClr val="FF5050"/>
                </a:solidFill>
              </a:rPr>
              <a:t>. </a:t>
            </a:r>
            <a:r>
              <a:rPr lang="it-IT" sz="1200" b="1" dirty="0"/>
              <a:t>Valore finale, escluso. </a:t>
            </a:r>
          </a:p>
        </p:txBody>
      </p:sp>
      <p:cxnSp>
        <p:nvCxnSpPr>
          <p:cNvPr id="11" name="Connettore 2 10">
            <a:extLst>
              <a:ext uri="{FF2B5EF4-FFF2-40B4-BE49-F238E27FC236}">
                <a16:creationId xmlns:a16="http://schemas.microsoft.com/office/drawing/2014/main" id="{507E8DE4-1294-5421-AA3F-F073E0AE62A1}"/>
              </a:ext>
            </a:extLst>
          </p:cNvPr>
          <p:cNvCxnSpPr>
            <a:cxnSpLocks/>
          </p:cNvCxnSpPr>
          <p:nvPr/>
        </p:nvCxnSpPr>
        <p:spPr>
          <a:xfrm flipV="1">
            <a:off x="2498520" y="4169015"/>
            <a:ext cx="21002" cy="1068716"/>
          </a:xfrm>
          <a:prstGeom prst="straightConnector1">
            <a:avLst/>
          </a:prstGeom>
          <a:ln>
            <a:solidFill>
              <a:srgbClr val="0000CD"/>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C8C7044F-37D8-46D6-F9AE-6E3324E8174A}"/>
              </a:ext>
            </a:extLst>
          </p:cNvPr>
          <p:cNvSpPr txBox="1"/>
          <p:nvPr/>
        </p:nvSpPr>
        <p:spPr>
          <a:xfrm>
            <a:off x="3436474" y="4684613"/>
            <a:ext cx="1477108" cy="646331"/>
          </a:xfrm>
          <a:prstGeom prst="rect">
            <a:avLst/>
          </a:prstGeom>
          <a:noFill/>
        </p:spPr>
        <p:txBody>
          <a:bodyPr wrap="square" rtlCol="0">
            <a:spAutoFit/>
          </a:bodyPr>
          <a:lstStyle/>
          <a:p>
            <a:r>
              <a:rPr lang="it-IT" sz="1200" b="1" dirty="0">
                <a:solidFill>
                  <a:srgbClr val="D543B6"/>
                </a:solidFill>
              </a:rPr>
              <a:t>Facoltativo</a:t>
            </a:r>
            <a:r>
              <a:rPr lang="it-IT" sz="1200" b="1" dirty="0">
                <a:solidFill>
                  <a:srgbClr val="0000CD"/>
                </a:solidFill>
              </a:rPr>
              <a:t>. </a:t>
            </a:r>
            <a:r>
              <a:rPr lang="it-IT" sz="1200" b="1" dirty="0">
                <a:solidFill>
                  <a:schemeClr val="tx1">
                    <a:lumMod val="85000"/>
                    <a:lumOff val="15000"/>
                  </a:schemeClr>
                </a:solidFill>
              </a:rPr>
              <a:t>Step di incremento. Se </a:t>
            </a:r>
            <a:r>
              <a:rPr lang="it-IT" sz="1200" b="1" dirty="0"/>
              <a:t>non specificato è 1. </a:t>
            </a:r>
          </a:p>
        </p:txBody>
      </p:sp>
      <p:cxnSp>
        <p:nvCxnSpPr>
          <p:cNvPr id="15" name="Connettore 2 14">
            <a:extLst>
              <a:ext uri="{FF2B5EF4-FFF2-40B4-BE49-F238E27FC236}">
                <a16:creationId xmlns:a16="http://schemas.microsoft.com/office/drawing/2014/main" id="{6CF8ED8C-735B-AF97-A8D6-314DD4616E60}"/>
              </a:ext>
            </a:extLst>
          </p:cNvPr>
          <p:cNvCxnSpPr/>
          <p:nvPr/>
        </p:nvCxnSpPr>
        <p:spPr>
          <a:xfrm flipH="1" flipV="1">
            <a:off x="3736668" y="4164619"/>
            <a:ext cx="219456" cy="307731"/>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D8D79B46-CF76-8D2C-EF5A-9F25B5572BB9}"/>
              </a:ext>
            </a:extLst>
          </p:cNvPr>
          <p:cNvPicPr>
            <a:picLocks noChangeAspect="1"/>
          </p:cNvPicPr>
          <p:nvPr/>
        </p:nvPicPr>
        <p:blipFill>
          <a:blip r:embed="rId3"/>
          <a:stretch>
            <a:fillRect/>
          </a:stretch>
        </p:blipFill>
        <p:spPr>
          <a:xfrm>
            <a:off x="10952707" y="1375534"/>
            <a:ext cx="333422" cy="1381318"/>
          </a:xfrm>
          <a:prstGeom prst="rect">
            <a:avLst/>
          </a:prstGeom>
        </p:spPr>
      </p:pic>
      <p:sp>
        <p:nvSpPr>
          <p:cNvPr id="21" name="CasellaDiTesto 20">
            <a:extLst>
              <a:ext uri="{FF2B5EF4-FFF2-40B4-BE49-F238E27FC236}">
                <a16:creationId xmlns:a16="http://schemas.microsoft.com/office/drawing/2014/main" id="{49B11EC7-5E3D-5CE6-903D-7C652FE56E67}"/>
              </a:ext>
            </a:extLst>
          </p:cNvPr>
          <p:cNvSpPr txBox="1"/>
          <p:nvPr/>
        </p:nvSpPr>
        <p:spPr>
          <a:xfrm>
            <a:off x="6483312" y="1642567"/>
            <a:ext cx="2559436" cy="1231106"/>
          </a:xfrm>
          <a:prstGeom prst="rect">
            <a:avLst/>
          </a:prstGeom>
          <a:noFill/>
        </p:spPr>
        <p:txBody>
          <a:bodyPr wrap="square" rtlCol="0">
            <a:spAutoFit/>
          </a:bodyPr>
          <a:lstStyle/>
          <a:p>
            <a:r>
              <a:rPr lang="it-IT" sz="1400" b="1" dirty="0"/>
              <a:t>Stampa tutti gli elementi nel range. Notare che il valore finale è escluso</a:t>
            </a:r>
            <a:r>
              <a:rPr lang="it-IT" dirty="0"/>
              <a:t>. </a:t>
            </a:r>
            <a:br>
              <a:rPr lang="it-IT" dirty="0"/>
            </a:br>
            <a:r>
              <a:rPr lang="it-IT" sz="1400" b="1" dirty="0"/>
              <a:t>Quindi range(6) non sono i valori da 0 a 6 ma da 0 a 5. </a:t>
            </a:r>
          </a:p>
        </p:txBody>
      </p:sp>
      <p:pic>
        <p:nvPicPr>
          <p:cNvPr id="23" name="Immagine 22">
            <a:extLst>
              <a:ext uri="{FF2B5EF4-FFF2-40B4-BE49-F238E27FC236}">
                <a16:creationId xmlns:a16="http://schemas.microsoft.com/office/drawing/2014/main" id="{2A61F3D5-19F6-CF45-B32B-05E21E4D12A3}"/>
              </a:ext>
            </a:extLst>
          </p:cNvPr>
          <p:cNvPicPr>
            <a:picLocks noChangeAspect="1"/>
          </p:cNvPicPr>
          <p:nvPr/>
        </p:nvPicPr>
        <p:blipFill>
          <a:blip r:embed="rId4"/>
          <a:stretch>
            <a:fillRect/>
          </a:stretch>
        </p:blipFill>
        <p:spPr>
          <a:xfrm>
            <a:off x="6477901" y="3760459"/>
            <a:ext cx="1933845" cy="447737"/>
          </a:xfrm>
          <a:prstGeom prst="rect">
            <a:avLst/>
          </a:prstGeom>
        </p:spPr>
      </p:pic>
      <p:pic>
        <p:nvPicPr>
          <p:cNvPr id="25" name="Immagine 24">
            <a:extLst>
              <a:ext uri="{FF2B5EF4-FFF2-40B4-BE49-F238E27FC236}">
                <a16:creationId xmlns:a16="http://schemas.microsoft.com/office/drawing/2014/main" id="{78766CC1-A9B9-9DBF-265D-D37A162A0250}"/>
              </a:ext>
            </a:extLst>
          </p:cNvPr>
          <p:cNvPicPr>
            <a:picLocks noChangeAspect="1"/>
          </p:cNvPicPr>
          <p:nvPr/>
        </p:nvPicPr>
        <p:blipFill>
          <a:blip r:embed="rId5"/>
          <a:stretch>
            <a:fillRect/>
          </a:stretch>
        </p:blipFill>
        <p:spPr>
          <a:xfrm>
            <a:off x="8411746" y="3390447"/>
            <a:ext cx="400106" cy="1009791"/>
          </a:xfrm>
          <a:prstGeom prst="rect">
            <a:avLst/>
          </a:prstGeom>
        </p:spPr>
      </p:pic>
      <p:sp>
        <p:nvSpPr>
          <p:cNvPr id="26" name="CasellaDiTesto 25">
            <a:extLst>
              <a:ext uri="{FF2B5EF4-FFF2-40B4-BE49-F238E27FC236}">
                <a16:creationId xmlns:a16="http://schemas.microsoft.com/office/drawing/2014/main" id="{48B0B99D-E355-FD66-D260-6A9314CAE250}"/>
              </a:ext>
            </a:extLst>
          </p:cNvPr>
          <p:cNvSpPr txBox="1"/>
          <p:nvPr/>
        </p:nvSpPr>
        <p:spPr>
          <a:xfrm>
            <a:off x="9318620" y="3368774"/>
            <a:ext cx="2559436" cy="954107"/>
          </a:xfrm>
          <a:prstGeom prst="rect">
            <a:avLst/>
          </a:prstGeom>
          <a:noFill/>
        </p:spPr>
        <p:txBody>
          <a:bodyPr wrap="square" rtlCol="0">
            <a:spAutoFit/>
          </a:bodyPr>
          <a:lstStyle/>
          <a:p>
            <a:r>
              <a:rPr lang="it-IT" sz="1400" b="1" dirty="0"/>
              <a:t>Aggiungiamo il parametro del valore di partenza. </a:t>
            </a:r>
            <a:br>
              <a:rPr lang="it-IT" sz="1400" b="1" dirty="0"/>
            </a:br>
            <a:r>
              <a:rPr lang="it-IT" sz="1400" b="1" dirty="0"/>
              <a:t>Stamperà tutti gli elementi da 2 a 6 (escluso)</a:t>
            </a:r>
          </a:p>
        </p:txBody>
      </p:sp>
      <p:pic>
        <p:nvPicPr>
          <p:cNvPr id="28" name="Immagine 27">
            <a:extLst>
              <a:ext uri="{FF2B5EF4-FFF2-40B4-BE49-F238E27FC236}">
                <a16:creationId xmlns:a16="http://schemas.microsoft.com/office/drawing/2014/main" id="{CEEFA39B-18B0-D49C-37C3-93024CCB6AF0}"/>
              </a:ext>
            </a:extLst>
          </p:cNvPr>
          <p:cNvPicPr>
            <a:picLocks noChangeAspect="1"/>
          </p:cNvPicPr>
          <p:nvPr/>
        </p:nvPicPr>
        <p:blipFill>
          <a:blip r:embed="rId6"/>
          <a:stretch>
            <a:fillRect/>
          </a:stretch>
        </p:blipFill>
        <p:spPr>
          <a:xfrm>
            <a:off x="8842625" y="5386637"/>
            <a:ext cx="2276793" cy="495369"/>
          </a:xfrm>
          <a:prstGeom prst="rect">
            <a:avLst/>
          </a:prstGeom>
        </p:spPr>
      </p:pic>
      <p:pic>
        <p:nvPicPr>
          <p:cNvPr id="30" name="Immagine 29">
            <a:extLst>
              <a:ext uri="{FF2B5EF4-FFF2-40B4-BE49-F238E27FC236}">
                <a16:creationId xmlns:a16="http://schemas.microsoft.com/office/drawing/2014/main" id="{42983BE6-1571-741C-E8A7-6F2E54E4108D}"/>
              </a:ext>
            </a:extLst>
          </p:cNvPr>
          <p:cNvPicPr>
            <a:picLocks noChangeAspect="1"/>
          </p:cNvPicPr>
          <p:nvPr/>
        </p:nvPicPr>
        <p:blipFill>
          <a:blip r:embed="rId7"/>
          <a:stretch>
            <a:fillRect/>
          </a:stretch>
        </p:blipFill>
        <p:spPr>
          <a:xfrm>
            <a:off x="11119418" y="4400238"/>
            <a:ext cx="323895" cy="2248214"/>
          </a:xfrm>
          <a:prstGeom prst="rect">
            <a:avLst/>
          </a:prstGeom>
        </p:spPr>
      </p:pic>
      <p:sp>
        <p:nvSpPr>
          <p:cNvPr id="31" name="CasellaDiTesto 30">
            <a:extLst>
              <a:ext uri="{FF2B5EF4-FFF2-40B4-BE49-F238E27FC236}">
                <a16:creationId xmlns:a16="http://schemas.microsoft.com/office/drawing/2014/main" id="{5CB7386F-F1EE-A0B5-FCB7-2CABE589F668}"/>
              </a:ext>
            </a:extLst>
          </p:cNvPr>
          <p:cNvSpPr txBox="1"/>
          <p:nvPr/>
        </p:nvSpPr>
        <p:spPr>
          <a:xfrm>
            <a:off x="6347314" y="5157267"/>
            <a:ext cx="2495311" cy="1169551"/>
          </a:xfrm>
          <a:prstGeom prst="rect">
            <a:avLst/>
          </a:prstGeom>
          <a:noFill/>
        </p:spPr>
        <p:txBody>
          <a:bodyPr wrap="square" rtlCol="0">
            <a:spAutoFit/>
          </a:bodyPr>
          <a:lstStyle/>
          <a:p>
            <a:r>
              <a:rPr lang="it-IT" sz="1400" b="1" dirty="0"/>
              <a:t>Aggiungiamo il parametro </a:t>
            </a:r>
            <a:r>
              <a:rPr lang="it-IT" sz="1400" b="1" dirty="0" err="1"/>
              <a:t>step_size</a:t>
            </a:r>
            <a:r>
              <a:rPr lang="it-IT" sz="1400" b="1" dirty="0"/>
              <a:t>. </a:t>
            </a:r>
            <a:br>
              <a:rPr lang="it-IT" sz="1400" b="1" dirty="0"/>
            </a:br>
            <a:r>
              <a:rPr lang="it-IT" sz="1400" b="1" dirty="0"/>
              <a:t>Stamperà tutti gli elementi da 2 a 30 (escluso) con un intervallo di 3. </a:t>
            </a:r>
          </a:p>
        </p:txBody>
      </p:sp>
      <p:cxnSp>
        <p:nvCxnSpPr>
          <p:cNvPr id="33" name="Connettore diritto 32">
            <a:extLst>
              <a:ext uri="{FF2B5EF4-FFF2-40B4-BE49-F238E27FC236}">
                <a16:creationId xmlns:a16="http://schemas.microsoft.com/office/drawing/2014/main" id="{B52876F7-B66E-9ADE-D1D0-1ACB42881D28}"/>
              </a:ext>
            </a:extLst>
          </p:cNvPr>
          <p:cNvCxnSpPr/>
          <p:nvPr/>
        </p:nvCxnSpPr>
        <p:spPr>
          <a:xfrm>
            <a:off x="7296912" y="3097541"/>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Connettore diritto 33">
            <a:extLst>
              <a:ext uri="{FF2B5EF4-FFF2-40B4-BE49-F238E27FC236}">
                <a16:creationId xmlns:a16="http://schemas.microsoft.com/office/drawing/2014/main" id="{796F87A7-C1D0-0D68-1B2F-38F418DE3B8E}"/>
              </a:ext>
            </a:extLst>
          </p:cNvPr>
          <p:cNvCxnSpPr/>
          <p:nvPr/>
        </p:nvCxnSpPr>
        <p:spPr>
          <a:xfrm>
            <a:off x="7323500" y="4914900"/>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064312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noFill/>
          </a:ln>
        </p:spPr>
        <p:txBody>
          <a:bodyPr>
            <a:normAutofit/>
          </a:bodyPr>
          <a:lstStyle/>
          <a:p>
            <a:r>
              <a:rPr lang="it-IT" dirty="0"/>
              <a:t>L’oggetto range è «pigro» nel senso che non genera tutti i valori che «contiene» quando lo creiamo. </a:t>
            </a:r>
            <a:r>
              <a:rPr lang="it-IT" b="1" dirty="0"/>
              <a:t>Non salva tutti i valori in memoria</a:t>
            </a:r>
            <a:r>
              <a:rPr lang="it-IT" dirty="0"/>
              <a:t>, salva l’inizio, la fine e lo step del range e genera il numero successivo </a:t>
            </a:r>
            <a:r>
              <a:rPr lang="it-IT" dirty="0" err="1"/>
              <a:t>runtime</a:t>
            </a:r>
            <a:r>
              <a:rPr lang="it-IT" dirty="0"/>
              <a:t>. </a:t>
            </a:r>
          </a:p>
          <a:p>
            <a:r>
              <a:rPr lang="it-IT" dirty="0"/>
              <a:t>Per forzare la funzione range() a ritornare tutti gli elementi, si usa la </a:t>
            </a:r>
            <a:r>
              <a:rPr lang="it-IT" b="1" dirty="0">
                <a:highlight>
                  <a:srgbClr val="50B4C8"/>
                </a:highlight>
              </a:rPr>
              <a:t>funzione list()</a:t>
            </a:r>
          </a:p>
          <a:p>
            <a:endParaRPr lang="it-IT" dirty="0"/>
          </a:p>
          <a:p>
            <a:r>
              <a:rPr lang="it-IT" u="sng" dirty="0"/>
              <a:t>SINTASSI: </a:t>
            </a:r>
          </a:p>
          <a:p>
            <a:endParaRPr lang="it-IT" u="sng" dirty="0"/>
          </a:p>
          <a:p>
            <a:r>
              <a:rPr lang="it-IT" sz="1800" dirty="0">
                <a:latin typeface="Consolas" panose="020B0609020204030204" pitchFamily="49" charset="0"/>
              </a:rPr>
              <a:t>Range (</a:t>
            </a:r>
            <a:r>
              <a:rPr lang="it-IT" sz="1800" dirty="0">
                <a:solidFill>
                  <a:srgbClr val="FF0000"/>
                </a:solidFill>
                <a:latin typeface="Consolas" panose="020B0609020204030204" pitchFamily="49" charset="0"/>
              </a:rPr>
              <a:t>list</a:t>
            </a:r>
            <a:r>
              <a:rPr lang="it-IT" sz="1800" dirty="0">
                <a:latin typeface="Consolas" panose="020B0609020204030204" pitchFamily="49" charset="0"/>
              </a:rPr>
              <a:t>(range(x)))</a:t>
            </a:r>
            <a:endParaRPr lang="it-IT" sz="1800" b="0" i="0" dirty="0">
              <a:effectLst/>
              <a:latin typeface="Consolas" panose="020B0609020204030204" pitchFamily="49" charset="0"/>
            </a:endParaRPr>
          </a:p>
        </p:txBody>
      </p:sp>
      <p:pic>
        <p:nvPicPr>
          <p:cNvPr id="10" name="Segnaposto contenuto 9">
            <a:extLst>
              <a:ext uri="{FF2B5EF4-FFF2-40B4-BE49-F238E27FC236}">
                <a16:creationId xmlns:a16="http://schemas.microsoft.com/office/drawing/2014/main" id="{B0883EFD-071C-1BAB-3A21-268F546C2F51}"/>
              </a:ext>
            </a:extLst>
          </p:cNvPr>
          <p:cNvPicPr>
            <a:picLocks noGrp="1" noChangeAspect="1"/>
          </p:cNvPicPr>
          <p:nvPr>
            <p:ph sz="quarter" idx="4"/>
          </p:nvPr>
        </p:nvPicPr>
        <p:blipFill>
          <a:blip r:embed="rId3"/>
          <a:stretch>
            <a:fillRect/>
          </a:stretch>
        </p:blipFill>
        <p:spPr>
          <a:xfrm>
            <a:off x="7437261" y="1950672"/>
            <a:ext cx="3419952" cy="1743318"/>
          </a:xfrm>
        </p:spPr>
      </p:pic>
      <p:pic>
        <p:nvPicPr>
          <p:cNvPr id="14" name="Immagine 13">
            <a:extLst>
              <a:ext uri="{FF2B5EF4-FFF2-40B4-BE49-F238E27FC236}">
                <a16:creationId xmlns:a16="http://schemas.microsoft.com/office/drawing/2014/main" id="{3550BC89-C8AF-7024-4A34-D1A23A757A86}"/>
              </a:ext>
            </a:extLst>
          </p:cNvPr>
          <p:cNvPicPr>
            <a:picLocks noChangeAspect="1"/>
          </p:cNvPicPr>
          <p:nvPr/>
        </p:nvPicPr>
        <p:blipFill rotWithShape="1">
          <a:blip r:embed="rId4"/>
          <a:srcRect t="-3386" r="28770" b="1"/>
          <a:stretch/>
        </p:blipFill>
        <p:spPr>
          <a:xfrm>
            <a:off x="7437261" y="4035669"/>
            <a:ext cx="3419952" cy="1004590"/>
          </a:xfrm>
          <a:prstGeom prst="rect">
            <a:avLst/>
          </a:prstGeom>
        </p:spPr>
      </p:pic>
    </p:spTree>
    <p:extLst>
      <p:ext uri="{BB962C8B-B14F-4D97-AF65-F5344CB8AC3E}">
        <p14:creationId xmlns:p14="http://schemas.microsoft.com/office/powerpoint/2010/main" val="1096075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ciclo for – combinare </a:t>
            </a:r>
            <a:r>
              <a:rPr lang="it-IT" dirty="0" err="1"/>
              <a:t>len</a:t>
            </a:r>
            <a:r>
              <a:rPr lang="it-IT" dirty="0"/>
              <a:t>() e range()</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solidFill>
                  <a:srgbClr val="50B4C8"/>
                </a:solidFill>
              </a:rPr>
              <a:t>COMBINARE RANGE() E LEN()</a:t>
            </a:r>
          </a:p>
          <a:p>
            <a:endParaRPr lang="it-IT" sz="2200" b="1" dirty="0"/>
          </a:p>
          <a:p>
            <a:r>
              <a:rPr lang="it-IT" sz="1800" dirty="0"/>
              <a:t>La funzione </a:t>
            </a:r>
            <a:r>
              <a:rPr lang="it-IT" sz="1800" b="1" dirty="0"/>
              <a:t>range() </a:t>
            </a:r>
            <a:r>
              <a:rPr lang="it-IT" sz="1800" dirty="0"/>
              <a:t>può essere combinata con la </a:t>
            </a:r>
            <a:r>
              <a:rPr lang="it-IT" sz="1800" b="1" dirty="0"/>
              <a:t>funzione </a:t>
            </a:r>
            <a:r>
              <a:rPr lang="it-IT" sz="1800" b="1" dirty="0" err="1"/>
              <a:t>len</a:t>
            </a:r>
            <a:r>
              <a:rPr lang="it-IT" sz="1800" b="1" dirty="0"/>
              <a:t>() </a:t>
            </a:r>
            <a:r>
              <a:rPr lang="it-IT" sz="1800" dirty="0"/>
              <a:t>per </a:t>
            </a:r>
            <a:r>
              <a:rPr lang="it-IT" sz="1800" dirty="0" err="1"/>
              <a:t>ciclare</a:t>
            </a:r>
            <a:r>
              <a:rPr lang="it-IT" sz="1800" dirty="0"/>
              <a:t> una sequenza usando gli indici.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endParaRPr lang="it-IT" sz="1800" dirty="0"/>
          </a:p>
          <a:p>
            <a:r>
              <a:rPr lang="it-IT" sz="1800" b="1" dirty="0" err="1"/>
              <a:t>len</a:t>
            </a:r>
            <a:r>
              <a:rPr lang="it-IT" sz="1800" b="1" dirty="0"/>
              <a:t>() misura la lunghezza dell’oggetto iterabile</a:t>
            </a:r>
            <a:r>
              <a:rPr lang="it-IT" sz="1800" dirty="0"/>
              <a:t>, vale a dire il numero di elementi contenuti in quell’oggetto. Nel nostro caso misura la lunghezza della list </a:t>
            </a:r>
            <a:r>
              <a:rPr lang="it-IT" sz="1800" dirty="0" err="1"/>
              <a:t>genre</a:t>
            </a:r>
            <a:r>
              <a:rPr lang="it-IT" sz="1800" dirty="0"/>
              <a:t>. </a:t>
            </a:r>
          </a:p>
          <a:p>
            <a:endParaRPr lang="it-IT" sz="1800" dirty="0"/>
          </a:p>
          <a:p>
            <a:r>
              <a:rPr lang="it-IT" sz="1800" b="1" i="1" dirty="0" err="1"/>
              <a:t>Len</a:t>
            </a:r>
            <a:r>
              <a:rPr lang="it-IT" sz="1800" b="1" i="1" dirty="0"/>
              <a:t>(</a:t>
            </a:r>
            <a:r>
              <a:rPr lang="it-IT" sz="1800" b="1" i="1" dirty="0" err="1"/>
              <a:t>genre</a:t>
            </a:r>
            <a:r>
              <a:rPr lang="it-IT" sz="1800" b="1" i="1" dirty="0"/>
              <a:t>) = 3</a:t>
            </a:r>
          </a:p>
          <a:p>
            <a:endParaRPr lang="it-IT" sz="1800" dirty="0"/>
          </a:p>
          <a:p>
            <a:r>
              <a:rPr lang="it-IT" sz="1800" b="1" dirty="0"/>
              <a:t>Range(</a:t>
            </a:r>
            <a:r>
              <a:rPr lang="it-IT" sz="1800" b="1" dirty="0" err="1"/>
              <a:t>len</a:t>
            </a:r>
            <a:r>
              <a:rPr lang="it-IT" sz="1800" b="1" dirty="0"/>
              <a:t>(</a:t>
            </a:r>
            <a:r>
              <a:rPr lang="it-IT" sz="1800" b="1" dirty="0" err="1"/>
              <a:t>genre</a:t>
            </a:r>
            <a:r>
              <a:rPr lang="it-IT" sz="1800" b="1" dirty="0"/>
              <a:t>)) </a:t>
            </a:r>
            <a:r>
              <a:rPr lang="it-IT" sz="1800" dirty="0"/>
              <a:t>crea una sequenza di numeri da 0 a 3 (escluso) </a:t>
            </a:r>
          </a:p>
          <a:p>
            <a:endParaRPr lang="it-IT" sz="1800" dirty="0"/>
          </a:p>
          <a:p>
            <a:r>
              <a:rPr lang="it-IT" sz="1800" dirty="0"/>
              <a:t>Gli elementi del range ci serviranno per accedere agli elementi della list attraverso il loro indice. </a:t>
            </a:r>
          </a:p>
        </p:txBody>
      </p:sp>
      <p:pic>
        <p:nvPicPr>
          <p:cNvPr id="6" name="Immagine 5">
            <a:extLst>
              <a:ext uri="{FF2B5EF4-FFF2-40B4-BE49-F238E27FC236}">
                <a16:creationId xmlns:a16="http://schemas.microsoft.com/office/drawing/2014/main" id="{12F5945F-FE37-A5DF-DC96-1E332D347927}"/>
              </a:ext>
            </a:extLst>
          </p:cNvPr>
          <p:cNvPicPr>
            <a:picLocks noChangeAspect="1"/>
          </p:cNvPicPr>
          <p:nvPr/>
        </p:nvPicPr>
        <p:blipFill>
          <a:blip r:embed="rId2"/>
          <a:stretch>
            <a:fillRect/>
          </a:stretch>
        </p:blipFill>
        <p:spPr>
          <a:xfrm>
            <a:off x="1345995" y="2970220"/>
            <a:ext cx="4220164" cy="1638529"/>
          </a:xfrm>
          <a:prstGeom prst="rect">
            <a:avLst/>
          </a:prstGeom>
        </p:spPr>
      </p:pic>
      <p:pic>
        <p:nvPicPr>
          <p:cNvPr id="8" name="Immagine 7">
            <a:extLst>
              <a:ext uri="{FF2B5EF4-FFF2-40B4-BE49-F238E27FC236}">
                <a16:creationId xmlns:a16="http://schemas.microsoft.com/office/drawing/2014/main" id="{957F4A56-AC71-C356-8F1E-3C557277E849}"/>
              </a:ext>
            </a:extLst>
          </p:cNvPr>
          <p:cNvPicPr>
            <a:picLocks noChangeAspect="1"/>
          </p:cNvPicPr>
          <p:nvPr/>
        </p:nvPicPr>
        <p:blipFill>
          <a:blip r:embed="rId3"/>
          <a:stretch>
            <a:fillRect/>
          </a:stretch>
        </p:blipFill>
        <p:spPr>
          <a:xfrm>
            <a:off x="1350636" y="4979274"/>
            <a:ext cx="4215523" cy="904028"/>
          </a:xfrm>
          <a:prstGeom prst="rect">
            <a:avLst/>
          </a:prstGeom>
        </p:spPr>
      </p:pic>
    </p:spTree>
    <p:extLst>
      <p:ext uri="{BB962C8B-B14F-4D97-AF65-F5344CB8AC3E}">
        <p14:creationId xmlns:p14="http://schemas.microsoft.com/office/powerpoint/2010/main" val="13873700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else nel ciclo for</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t>KEYWORD else</a:t>
            </a:r>
          </a:p>
          <a:p>
            <a:endParaRPr lang="it-IT" sz="2200" b="1" dirty="0"/>
          </a:p>
          <a:p>
            <a:r>
              <a:rPr lang="it-IT" sz="1800" dirty="0"/>
              <a:t>La keyword else in un ciclo for specifica un </a:t>
            </a:r>
            <a:r>
              <a:rPr lang="it-IT" sz="1800" b="1" dirty="0">
                <a:highlight>
                  <a:srgbClr val="50B4C8"/>
                </a:highlight>
              </a:rPr>
              <a:t>blocco di codice da eseguire quando il ciclo è finito</a:t>
            </a:r>
            <a:r>
              <a:rPr lang="it-IT" sz="1800" dirty="0"/>
              <a:t>. Viene cioè eseguito </a:t>
            </a:r>
            <a:r>
              <a:rPr lang="it-IT" sz="1800" b="1" dirty="0">
                <a:highlight>
                  <a:srgbClr val="50B4C8"/>
                </a:highlight>
              </a:rPr>
              <a:t>quando non ci sono più elementi su cui </a:t>
            </a:r>
            <a:r>
              <a:rPr lang="it-IT" sz="1800" b="1" dirty="0" err="1">
                <a:highlight>
                  <a:srgbClr val="50B4C8"/>
                </a:highlight>
              </a:rPr>
              <a:t>ciclare</a:t>
            </a:r>
            <a:r>
              <a:rPr lang="it-IT" sz="1800" dirty="0"/>
              <a:t>.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r>
              <a:rPr lang="it-IT" sz="1600" b="1" dirty="0">
                <a:solidFill>
                  <a:srgbClr val="000000"/>
                </a:solidFill>
                <a:latin typeface="+mj-lt"/>
              </a:rPr>
              <a:t>Il blocco else NON verrà eseguito se il ciclo è interrotto da un break. </a:t>
            </a:r>
          </a:p>
          <a:p>
            <a:endParaRPr lang="it-IT" sz="1600" b="1" dirty="0">
              <a:solidFill>
                <a:srgbClr val="000000"/>
              </a:solidFill>
              <a:effectLst/>
              <a:latin typeface="+mj-lt"/>
            </a:endParaRPr>
          </a:p>
          <a:p>
            <a:endParaRPr lang="it-IT" sz="1600" b="1" dirty="0">
              <a:solidFill>
                <a:srgbClr val="000000"/>
              </a:solidFill>
              <a:latin typeface="+mj-lt"/>
            </a:endParaRPr>
          </a:p>
          <a:p>
            <a:endParaRPr lang="it-IT" sz="1600" b="1" dirty="0">
              <a:solidFill>
                <a:srgbClr val="000000"/>
              </a:solidFill>
              <a:effectLst/>
              <a:latin typeface="+mj-lt"/>
            </a:endParaRPr>
          </a:p>
          <a:p>
            <a:endParaRPr lang="it-IT" sz="1600" b="1" dirty="0">
              <a:solidFill>
                <a:srgbClr val="000000"/>
              </a:solidFill>
              <a:effectLst/>
              <a:latin typeface="+mj-lt"/>
            </a:endParaRPr>
          </a:p>
        </p:txBody>
      </p:sp>
      <p:pic>
        <p:nvPicPr>
          <p:cNvPr id="7" name="Immagine 6">
            <a:extLst>
              <a:ext uri="{FF2B5EF4-FFF2-40B4-BE49-F238E27FC236}">
                <a16:creationId xmlns:a16="http://schemas.microsoft.com/office/drawing/2014/main" id="{154446E0-7FB6-21B2-068F-2886018B37F3}"/>
              </a:ext>
            </a:extLst>
          </p:cNvPr>
          <p:cNvPicPr>
            <a:picLocks noChangeAspect="1"/>
          </p:cNvPicPr>
          <p:nvPr/>
        </p:nvPicPr>
        <p:blipFill>
          <a:blip r:embed="rId2"/>
          <a:stretch>
            <a:fillRect/>
          </a:stretch>
        </p:blipFill>
        <p:spPr>
          <a:xfrm>
            <a:off x="689808" y="3429000"/>
            <a:ext cx="3343742" cy="1390844"/>
          </a:xfrm>
          <a:prstGeom prst="rect">
            <a:avLst/>
          </a:prstGeom>
        </p:spPr>
      </p:pic>
      <p:pic>
        <p:nvPicPr>
          <p:cNvPr id="9" name="Immagine 8">
            <a:extLst>
              <a:ext uri="{FF2B5EF4-FFF2-40B4-BE49-F238E27FC236}">
                <a16:creationId xmlns:a16="http://schemas.microsoft.com/office/drawing/2014/main" id="{E69CD55F-93BA-9F0A-8A48-EC8C126C5624}"/>
              </a:ext>
            </a:extLst>
          </p:cNvPr>
          <p:cNvPicPr>
            <a:picLocks noChangeAspect="1"/>
          </p:cNvPicPr>
          <p:nvPr/>
        </p:nvPicPr>
        <p:blipFill>
          <a:blip r:embed="rId3"/>
          <a:stretch>
            <a:fillRect/>
          </a:stretch>
        </p:blipFill>
        <p:spPr>
          <a:xfrm>
            <a:off x="4394746" y="3286105"/>
            <a:ext cx="1590897" cy="1676634"/>
          </a:xfrm>
          <a:prstGeom prst="rect">
            <a:avLst/>
          </a:prstGeom>
        </p:spPr>
      </p:pic>
      <p:pic>
        <p:nvPicPr>
          <p:cNvPr id="15" name="Immagine 14">
            <a:extLst>
              <a:ext uri="{FF2B5EF4-FFF2-40B4-BE49-F238E27FC236}">
                <a16:creationId xmlns:a16="http://schemas.microsoft.com/office/drawing/2014/main" id="{F0F50DAC-20D8-ABB0-A4EE-5C1B40C74EFE}"/>
              </a:ext>
            </a:extLst>
          </p:cNvPr>
          <p:cNvPicPr>
            <a:picLocks noChangeAspect="1"/>
          </p:cNvPicPr>
          <p:nvPr/>
        </p:nvPicPr>
        <p:blipFill>
          <a:blip r:embed="rId4"/>
          <a:stretch>
            <a:fillRect/>
          </a:stretch>
        </p:blipFill>
        <p:spPr>
          <a:xfrm>
            <a:off x="7716637" y="3795550"/>
            <a:ext cx="3324689" cy="1552792"/>
          </a:xfrm>
          <a:prstGeom prst="rect">
            <a:avLst/>
          </a:prstGeom>
        </p:spPr>
      </p:pic>
      <p:pic>
        <p:nvPicPr>
          <p:cNvPr id="13" name="Immagine 12">
            <a:extLst>
              <a:ext uri="{FF2B5EF4-FFF2-40B4-BE49-F238E27FC236}">
                <a16:creationId xmlns:a16="http://schemas.microsoft.com/office/drawing/2014/main" id="{FDFBB5A0-B50B-81D0-57B2-678D4F46362B}"/>
              </a:ext>
            </a:extLst>
          </p:cNvPr>
          <p:cNvPicPr>
            <a:picLocks noChangeAspect="1"/>
          </p:cNvPicPr>
          <p:nvPr/>
        </p:nvPicPr>
        <p:blipFill>
          <a:blip r:embed="rId5"/>
          <a:stretch>
            <a:fillRect/>
          </a:stretch>
        </p:blipFill>
        <p:spPr>
          <a:xfrm>
            <a:off x="10599206" y="3994317"/>
            <a:ext cx="409632" cy="752580"/>
          </a:xfrm>
          <a:prstGeom prst="rect">
            <a:avLst/>
          </a:prstGeom>
        </p:spPr>
      </p:pic>
    </p:spTree>
    <p:extLst>
      <p:ext uri="{BB962C8B-B14F-4D97-AF65-F5344CB8AC3E}">
        <p14:creationId xmlns:p14="http://schemas.microsoft.com/office/powerpoint/2010/main" val="1160353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2400" b="1" u="sng" dirty="0"/>
              <a:t>LE VARIABILI</a:t>
            </a:r>
          </a:p>
          <a:p>
            <a:pPr marL="0" indent="0">
              <a:buNone/>
            </a:pPr>
            <a:r>
              <a:rPr lang="it-IT" sz="1800" dirty="0"/>
              <a:t>In Python le variabili vengono create quando </a:t>
            </a:r>
            <a:r>
              <a:rPr lang="it-IT" sz="1800" b="1" dirty="0">
                <a:highlight>
                  <a:srgbClr val="FFFF00"/>
                </a:highlight>
              </a:rPr>
              <a:t>viene assegnato loro un valore per la prima volta</a:t>
            </a:r>
            <a:r>
              <a:rPr lang="it-IT" sz="1800" dirty="0"/>
              <a:t>, non esiste un’istruzione apposita per dichiarare una variabile:</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Non serve dichiarare il tipo di dato contenuto nella variabile e questo può anche cambiare dopo che la variabile è stata dichiarata. </a:t>
            </a:r>
          </a:p>
          <a:p>
            <a:pPr marL="0" indent="0">
              <a:buNone/>
            </a:pPr>
            <a:endParaRPr lang="it-IT" sz="1800" dirty="0"/>
          </a:p>
          <a:p>
            <a:pPr marL="0" indent="0">
              <a:buNone/>
            </a:pPr>
            <a:endParaRPr lang="it-IT" sz="1800" dirty="0"/>
          </a:p>
          <a:p>
            <a:pPr marL="0" indent="0">
              <a:buNone/>
            </a:pPr>
            <a:endParaRPr lang="it-IT" sz="1800" dirty="0"/>
          </a:p>
          <a:p>
            <a:pPr marL="0" indent="0">
              <a:buNone/>
            </a:pPr>
            <a:r>
              <a:rPr lang="it-IT" b="1" u="sng" dirty="0"/>
              <a:t>CASTING</a:t>
            </a:r>
          </a:p>
          <a:p>
            <a:pPr marL="0" indent="0">
              <a:buNone/>
            </a:pPr>
            <a:r>
              <a:rPr lang="it-IT" sz="1800" dirty="0"/>
              <a:t>Il casting serve nel caso si voglia specificare o cambiare il tipo di dato di una variabile: </a:t>
            </a:r>
          </a:p>
          <a:p>
            <a:pPr marL="0" indent="0">
              <a:buNone/>
            </a:pPr>
            <a:endParaRPr lang="it-IT" sz="1800" dirty="0"/>
          </a:p>
          <a:p>
            <a:pPr marL="0" indent="0">
              <a:buNone/>
            </a:pPr>
            <a:endParaRPr lang="it-IT" sz="1800" dirty="0"/>
          </a:p>
          <a:p>
            <a:pPr marL="0" indent="0">
              <a:buNone/>
            </a:pPr>
            <a:endParaRPr lang="it-IT" dirty="0"/>
          </a:p>
          <a:p>
            <a:pPr marL="0" indent="0">
              <a:buNone/>
            </a:pPr>
            <a:endParaRPr lang="it-IT" sz="2400" dirty="0"/>
          </a:p>
        </p:txBody>
      </p:sp>
      <p:pic>
        <p:nvPicPr>
          <p:cNvPr id="6" name="Immagine 5">
            <a:extLst>
              <a:ext uri="{FF2B5EF4-FFF2-40B4-BE49-F238E27FC236}">
                <a16:creationId xmlns:a16="http://schemas.microsoft.com/office/drawing/2014/main" id="{2E5899B1-EF9E-52F8-6138-E650046EE09E}"/>
              </a:ext>
            </a:extLst>
          </p:cNvPr>
          <p:cNvPicPr>
            <a:picLocks noChangeAspect="1"/>
          </p:cNvPicPr>
          <p:nvPr/>
        </p:nvPicPr>
        <p:blipFill>
          <a:blip r:embed="rId2"/>
          <a:stretch>
            <a:fillRect/>
          </a:stretch>
        </p:blipFill>
        <p:spPr>
          <a:xfrm>
            <a:off x="5105325" y="2221094"/>
            <a:ext cx="1066949" cy="885949"/>
          </a:xfrm>
          <a:prstGeom prst="rect">
            <a:avLst/>
          </a:prstGeom>
        </p:spPr>
      </p:pic>
      <p:pic>
        <p:nvPicPr>
          <p:cNvPr id="10" name="Immagine 9">
            <a:extLst>
              <a:ext uri="{FF2B5EF4-FFF2-40B4-BE49-F238E27FC236}">
                <a16:creationId xmlns:a16="http://schemas.microsoft.com/office/drawing/2014/main" id="{931E8CBF-AB96-D7C0-7D46-0E0D1FF3A5E5}"/>
              </a:ext>
            </a:extLst>
          </p:cNvPr>
          <p:cNvPicPr>
            <a:picLocks noChangeAspect="1"/>
          </p:cNvPicPr>
          <p:nvPr/>
        </p:nvPicPr>
        <p:blipFill>
          <a:blip r:embed="rId3"/>
          <a:stretch>
            <a:fillRect/>
          </a:stretch>
        </p:blipFill>
        <p:spPr>
          <a:xfrm>
            <a:off x="4372844" y="4055398"/>
            <a:ext cx="3305636" cy="695422"/>
          </a:xfrm>
          <a:prstGeom prst="rect">
            <a:avLst/>
          </a:prstGeom>
        </p:spPr>
      </p:pic>
      <p:pic>
        <p:nvPicPr>
          <p:cNvPr id="13" name="Immagine 12">
            <a:extLst>
              <a:ext uri="{FF2B5EF4-FFF2-40B4-BE49-F238E27FC236}">
                <a16:creationId xmlns:a16="http://schemas.microsoft.com/office/drawing/2014/main" id="{95730A23-37C5-D96E-8FE0-81E9F20EECD9}"/>
              </a:ext>
            </a:extLst>
          </p:cNvPr>
          <p:cNvPicPr>
            <a:picLocks noChangeAspect="1"/>
          </p:cNvPicPr>
          <p:nvPr/>
        </p:nvPicPr>
        <p:blipFill>
          <a:blip r:embed="rId4"/>
          <a:stretch>
            <a:fillRect/>
          </a:stretch>
        </p:blipFill>
        <p:spPr>
          <a:xfrm>
            <a:off x="4441760" y="5592842"/>
            <a:ext cx="2657846" cy="676369"/>
          </a:xfrm>
          <a:prstGeom prst="rect">
            <a:avLst/>
          </a:prstGeom>
        </p:spPr>
      </p:pic>
    </p:spTree>
    <p:extLst>
      <p:ext uri="{BB962C8B-B14F-4D97-AF65-F5344CB8AC3E}">
        <p14:creationId xmlns:p14="http://schemas.microsoft.com/office/powerpoint/2010/main" val="18736811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6C157B-4667-4644-A0D0-02E219DE7789}"/>
              </a:ext>
            </a:extLst>
          </p:cNvPr>
          <p:cNvSpPr>
            <a:spLocks noGrp="1"/>
          </p:cNvSpPr>
          <p:nvPr>
            <p:ph type="title"/>
          </p:nvPr>
        </p:nvSpPr>
        <p:spPr/>
        <p:txBody>
          <a:bodyPr/>
          <a:lstStyle/>
          <a:p>
            <a:r>
              <a:rPr lang="it-IT" dirty="0"/>
              <a:t>CICLI PYTHON – ciclo for – CICLI ANNIDATI</a:t>
            </a:r>
          </a:p>
        </p:txBody>
      </p:sp>
      <p:sp>
        <p:nvSpPr>
          <p:cNvPr id="3" name="Segnaposto contenuto 2">
            <a:extLst>
              <a:ext uri="{FF2B5EF4-FFF2-40B4-BE49-F238E27FC236}">
                <a16:creationId xmlns:a16="http://schemas.microsoft.com/office/drawing/2014/main" id="{522A352B-C07E-42E3-AC17-DDDF5D336B6D}"/>
              </a:ext>
            </a:extLst>
          </p:cNvPr>
          <p:cNvSpPr>
            <a:spLocks noGrp="1"/>
          </p:cNvSpPr>
          <p:nvPr>
            <p:ph sz="half" idx="2"/>
          </p:nvPr>
        </p:nvSpPr>
        <p:spPr/>
        <p:txBody>
          <a:bodyPr>
            <a:normAutofit fontScale="92500" lnSpcReduction="10000"/>
          </a:bodyPr>
          <a:lstStyle/>
          <a:p>
            <a:r>
              <a:rPr lang="en-US" sz="2000" dirty="0"/>
              <a:t>Un </a:t>
            </a:r>
            <a:r>
              <a:rPr lang="en-US" sz="2000" dirty="0" err="1"/>
              <a:t>ciclo</a:t>
            </a:r>
            <a:r>
              <a:rPr lang="en-US" sz="2000" dirty="0"/>
              <a:t> </a:t>
            </a:r>
            <a:r>
              <a:rPr lang="en-US" sz="2000" dirty="0" err="1"/>
              <a:t>annidato</a:t>
            </a:r>
            <a:r>
              <a:rPr lang="en-US" sz="2000" dirty="0"/>
              <a:t> è un </a:t>
            </a:r>
            <a:r>
              <a:rPr lang="en-US" sz="2000" b="1" dirty="0" err="1">
                <a:highlight>
                  <a:srgbClr val="50B4C8"/>
                </a:highlight>
              </a:rPr>
              <a:t>ciclo</a:t>
            </a:r>
            <a:r>
              <a:rPr lang="en-US" sz="2000" b="1" dirty="0">
                <a:highlight>
                  <a:srgbClr val="50B4C8"/>
                </a:highlight>
              </a:rPr>
              <a:t> </a:t>
            </a:r>
            <a:r>
              <a:rPr lang="en-US" sz="2000" b="1" dirty="0" err="1">
                <a:highlight>
                  <a:srgbClr val="50B4C8"/>
                </a:highlight>
              </a:rPr>
              <a:t>dentro</a:t>
            </a:r>
            <a:r>
              <a:rPr lang="en-US" sz="2000" b="1" dirty="0">
                <a:highlight>
                  <a:srgbClr val="50B4C8"/>
                </a:highlight>
              </a:rPr>
              <a:t> un </a:t>
            </a:r>
            <a:r>
              <a:rPr lang="en-US" sz="2000" b="1" dirty="0" err="1">
                <a:highlight>
                  <a:srgbClr val="50B4C8"/>
                </a:highlight>
              </a:rPr>
              <a:t>ciclo</a:t>
            </a:r>
            <a:r>
              <a:rPr lang="en-US" sz="2000" dirty="0"/>
              <a:t>. </a:t>
            </a:r>
          </a:p>
          <a:p>
            <a:endParaRPr lang="en-US" sz="2000" dirty="0"/>
          </a:p>
          <a:p>
            <a:r>
              <a:rPr lang="en-US" sz="2000" dirty="0"/>
              <a:t>Il </a:t>
            </a:r>
            <a:r>
              <a:rPr lang="en-US" sz="2000" dirty="0" err="1"/>
              <a:t>ciclo</a:t>
            </a:r>
            <a:r>
              <a:rPr lang="en-US" sz="2000" dirty="0"/>
              <a:t> </a:t>
            </a:r>
            <a:r>
              <a:rPr lang="en-US" sz="2000" dirty="0" err="1"/>
              <a:t>interno</a:t>
            </a:r>
            <a:r>
              <a:rPr lang="en-US" sz="2000" dirty="0"/>
              <a:t> </a:t>
            </a:r>
            <a:r>
              <a:rPr lang="en-US" sz="2000" dirty="0" err="1"/>
              <a:t>sarà</a:t>
            </a:r>
            <a:r>
              <a:rPr lang="en-US" sz="2000" dirty="0"/>
              <a:t> </a:t>
            </a:r>
            <a:r>
              <a:rPr lang="en-US" sz="2000" dirty="0" err="1"/>
              <a:t>eseguito</a:t>
            </a:r>
            <a:r>
              <a:rPr lang="en-US" sz="2000" dirty="0"/>
              <a:t> </a:t>
            </a:r>
            <a:r>
              <a:rPr lang="en-US" sz="2000" dirty="0" err="1"/>
              <a:t>una</a:t>
            </a:r>
            <a:r>
              <a:rPr lang="en-US" sz="2000" dirty="0"/>
              <a:t> volta per </a:t>
            </a:r>
            <a:r>
              <a:rPr lang="en-US" sz="2000" dirty="0" err="1"/>
              <a:t>ogni</a:t>
            </a:r>
            <a:r>
              <a:rPr lang="en-US" sz="2000" dirty="0"/>
              <a:t> </a:t>
            </a:r>
            <a:r>
              <a:rPr lang="en-US" sz="2000" dirty="0" err="1"/>
              <a:t>iterazione</a:t>
            </a:r>
            <a:r>
              <a:rPr lang="en-US" sz="2000" dirty="0"/>
              <a:t> del </a:t>
            </a:r>
            <a:r>
              <a:rPr lang="en-US" sz="2000" dirty="0" err="1"/>
              <a:t>ciclo</a:t>
            </a:r>
            <a:r>
              <a:rPr lang="en-US" sz="2000" dirty="0"/>
              <a:t> </a:t>
            </a:r>
            <a:r>
              <a:rPr lang="en-US" sz="2000" dirty="0" err="1"/>
              <a:t>esterno</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eseguirà</a:t>
            </a:r>
            <a:r>
              <a:rPr lang="en-US" sz="2000" b="1" dirty="0">
                <a:highlight>
                  <a:srgbClr val="FFFF00"/>
                </a:highlight>
              </a:rPr>
              <a:t> </a:t>
            </a:r>
            <a:r>
              <a:rPr lang="en-US" sz="2000" b="1" dirty="0" err="1">
                <a:highlight>
                  <a:srgbClr val="FFFF00"/>
                </a:highlight>
              </a:rPr>
              <a:t>tutte</a:t>
            </a:r>
            <a:r>
              <a:rPr lang="en-US" sz="2000" b="1" dirty="0">
                <a:highlight>
                  <a:srgbClr val="FFFF00"/>
                </a:highlight>
              </a:rPr>
              <a:t> le sue </a:t>
            </a:r>
            <a:r>
              <a:rPr lang="en-US" sz="2000" b="1" dirty="0" err="1">
                <a:highlight>
                  <a:srgbClr val="FFFF00"/>
                </a:highlight>
              </a:rPr>
              <a:t>iterazioni</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ricomincia</a:t>
            </a:r>
            <a:r>
              <a:rPr lang="en-US" sz="2000" b="1" dirty="0">
                <a:highlight>
                  <a:srgbClr val="FFFF00"/>
                </a:highlight>
              </a:rPr>
              <a:t> e </a:t>
            </a:r>
            <a:r>
              <a:rPr lang="en-US" sz="2000" b="1" dirty="0" err="1">
                <a:highlight>
                  <a:srgbClr val="FFFF00"/>
                </a:highlight>
              </a:rPr>
              <a:t>completa</a:t>
            </a:r>
            <a:r>
              <a:rPr lang="en-US" sz="2000" b="1" dirty="0">
                <a:highlight>
                  <a:srgbClr val="FFFF00"/>
                </a:highlight>
              </a:rPr>
              <a:t> la </a:t>
            </a:r>
            <a:r>
              <a:rPr lang="en-US" sz="2000" b="1" dirty="0" err="1">
                <a:highlight>
                  <a:srgbClr val="FFFF00"/>
                </a:highlight>
              </a:rPr>
              <a:t>sua</a:t>
            </a:r>
            <a:r>
              <a:rPr lang="en-US" sz="2000" b="1" dirty="0">
                <a:highlight>
                  <a:srgbClr val="FFFF00"/>
                </a:highlight>
              </a:rPr>
              <a:t> </a:t>
            </a:r>
            <a:r>
              <a:rPr lang="en-US" sz="2000" b="1" dirty="0" err="1">
                <a:highlight>
                  <a:srgbClr val="FFFF00"/>
                </a:highlight>
              </a:rPr>
              <a:t>esecuzione</a:t>
            </a:r>
            <a:r>
              <a:rPr lang="en-US" sz="2000" b="1" dirty="0">
                <a:highlight>
                  <a:srgbClr val="FFFF00"/>
                </a:highlight>
              </a:rPr>
              <a:t> prima </a:t>
            </a:r>
            <a:r>
              <a:rPr lang="en-US" sz="2000" b="1" dirty="0" err="1">
                <a:highlight>
                  <a:srgbClr val="FFFF00"/>
                </a:highlight>
              </a:rPr>
              <a:t>che</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a:t>
            </a:r>
            <a:r>
              <a:rPr lang="en-US" sz="2000" b="1" dirty="0" err="1">
                <a:highlight>
                  <a:srgbClr val="FFFF00"/>
                </a:highlight>
              </a:rPr>
              <a:t>possa</a:t>
            </a:r>
            <a:r>
              <a:rPr lang="en-US" sz="2000" b="1" dirty="0">
                <a:highlight>
                  <a:srgbClr val="FFFF00"/>
                </a:highlight>
              </a:rPr>
              <a:t> </a:t>
            </a:r>
            <a:r>
              <a:rPr lang="en-US" sz="2000" b="1" dirty="0" err="1">
                <a:highlight>
                  <a:srgbClr val="FFFF00"/>
                </a:highlight>
              </a:rPr>
              <a:t>passare</a:t>
            </a:r>
            <a:r>
              <a:rPr lang="en-US" sz="2000" b="1" dirty="0">
                <a:highlight>
                  <a:srgbClr val="FFFF00"/>
                </a:highlight>
              </a:rPr>
              <a:t> </a:t>
            </a:r>
            <a:r>
              <a:rPr lang="en-US" sz="2000" b="1" dirty="0" err="1">
                <a:highlight>
                  <a:srgbClr val="FFFF00"/>
                </a:highlight>
              </a:rPr>
              <a:t>alla</a:t>
            </a:r>
            <a:r>
              <a:rPr lang="en-US" sz="2000" b="1" dirty="0">
                <a:highlight>
                  <a:srgbClr val="FFFF00"/>
                </a:highlight>
              </a:rPr>
              <a:t> </a:t>
            </a:r>
            <a:r>
              <a:rPr lang="en-US" sz="2000" b="1" dirty="0" err="1">
                <a:highlight>
                  <a:srgbClr val="FFFF00"/>
                </a:highlight>
              </a:rPr>
              <a:t>prossima</a:t>
            </a:r>
            <a:r>
              <a:rPr lang="en-US" sz="2000" b="1" dirty="0">
                <a:highlight>
                  <a:srgbClr val="FFFF00"/>
                </a:highlight>
              </a:rPr>
              <a:t> </a:t>
            </a:r>
            <a:r>
              <a:rPr lang="en-US" sz="2000" b="1" dirty="0" err="1">
                <a:highlight>
                  <a:srgbClr val="FFFF00"/>
                </a:highlight>
              </a:rPr>
              <a:t>iterazione</a:t>
            </a:r>
            <a:r>
              <a:rPr lang="en-US" sz="2000" dirty="0"/>
              <a:t>. </a:t>
            </a:r>
          </a:p>
          <a:p>
            <a:endParaRPr lang="en-US" sz="2000" dirty="0"/>
          </a:p>
          <a:p>
            <a:r>
              <a:rPr lang="en-US" sz="2000" dirty="0"/>
              <a:t>Il </a:t>
            </a:r>
            <a:r>
              <a:rPr lang="en-US" sz="2000" dirty="0" err="1"/>
              <a:t>ciclo</a:t>
            </a:r>
            <a:r>
              <a:rPr lang="en-US" sz="2000" dirty="0"/>
              <a:t> </a:t>
            </a:r>
            <a:r>
              <a:rPr lang="en-US" sz="2000" dirty="0" err="1"/>
              <a:t>esterno</a:t>
            </a:r>
            <a:r>
              <a:rPr lang="en-US" sz="2000" dirty="0"/>
              <a:t> e </a:t>
            </a:r>
            <a:r>
              <a:rPr lang="en-US" sz="2000" dirty="0" err="1"/>
              <a:t>quello</a:t>
            </a:r>
            <a:r>
              <a:rPr lang="en-US" sz="2000" dirty="0"/>
              <a:t> </a:t>
            </a:r>
            <a:r>
              <a:rPr lang="en-US" sz="2000" dirty="0" err="1"/>
              <a:t>interno</a:t>
            </a:r>
            <a:r>
              <a:rPr lang="en-US" sz="2000" dirty="0"/>
              <a:t> </a:t>
            </a:r>
            <a:r>
              <a:rPr lang="en-US" sz="2000" dirty="0" err="1"/>
              <a:t>possono</a:t>
            </a:r>
            <a:r>
              <a:rPr lang="en-US" sz="2000" dirty="0"/>
              <a:t> </a:t>
            </a:r>
            <a:r>
              <a:rPr lang="en-US" sz="2000" dirty="0" err="1"/>
              <a:t>essere</a:t>
            </a:r>
            <a:r>
              <a:rPr lang="en-US" sz="2000" dirty="0"/>
              <a:t> </a:t>
            </a:r>
            <a:r>
              <a:rPr lang="en-US" sz="2000" b="1" dirty="0"/>
              <a:t>di </a:t>
            </a:r>
            <a:r>
              <a:rPr lang="en-US" sz="2000" b="1" dirty="0" err="1"/>
              <a:t>qualsiasi</a:t>
            </a:r>
            <a:r>
              <a:rPr lang="en-US" sz="2000" b="1" dirty="0"/>
              <a:t> </a:t>
            </a:r>
            <a:r>
              <a:rPr lang="en-US" sz="2000" b="1" dirty="0" err="1"/>
              <a:t>tipo</a:t>
            </a:r>
            <a:r>
              <a:rPr lang="en-US" sz="2000" dirty="0"/>
              <a:t>: il </a:t>
            </a:r>
            <a:r>
              <a:rPr lang="en-US" sz="2000" dirty="0" err="1"/>
              <a:t>ciclo</a:t>
            </a:r>
            <a:r>
              <a:rPr lang="en-US" sz="2000" dirty="0"/>
              <a:t> </a:t>
            </a:r>
            <a:r>
              <a:rPr lang="en-US" sz="2000" dirty="0" err="1"/>
              <a:t>esterno</a:t>
            </a:r>
            <a:r>
              <a:rPr lang="en-US" sz="2000" dirty="0"/>
              <a:t> </a:t>
            </a:r>
            <a:r>
              <a:rPr lang="en-US" sz="2000" dirty="0" err="1"/>
              <a:t>può</a:t>
            </a:r>
            <a:r>
              <a:rPr lang="en-US" sz="2000" dirty="0"/>
              <a:t> </a:t>
            </a:r>
            <a:r>
              <a:rPr lang="en-US" sz="2000" dirty="0" err="1"/>
              <a:t>essere</a:t>
            </a:r>
            <a:r>
              <a:rPr lang="en-US" sz="2000" dirty="0"/>
              <a:t> un for e </a:t>
            </a:r>
            <a:r>
              <a:rPr lang="en-US" sz="2000" dirty="0" err="1"/>
              <a:t>contenere</a:t>
            </a:r>
            <a:r>
              <a:rPr lang="en-US" sz="2000" dirty="0"/>
              <a:t> al </a:t>
            </a:r>
            <a:r>
              <a:rPr lang="en-US" sz="2000" dirty="0" err="1"/>
              <a:t>suo</a:t>
            </a:r>
            <a:r>
              <a:rPr lang="en-US" sz="2000" dirty="0"/>
              <a:t> </a:t>
            </a:r>
            <a:r>
              <a:rPr lang="en-US" sz="2000" dirty="0" err="1"/>
              <a:t>interno</a:t>
            </a:r>
            <a:r>
              <a:rPr lang="en-US" sz="2000" dirty="0"/>
              <a:t> un </a:t>
            </a:r>
            <a:r>
              <a:rPr lang="en-US" sz="2000" dirty="0" err="1"/>
              <a:t>ciclo</a:t>
            </a:r>
            <a:r>
              <a:rPr lang="en-US" sz="2000" dirty="0"/>
              <a:t> while e vice versa. </a:t>
            </a:r>
          </a:p>
          <a:p>
            <a:endParaRPr lang="en-US" sz="2000" dirty="0"/>
          </a:p>
          <a:p>
            <a:r>
              <a:rPr lang="en-US" sz="2000" b="1" dirty="0"/>
              <a:t>Il </a:t>
            </a:r>
            <a:r>
              <a:rPr lang="en-US" sz="2000" b="1" dirty="0" err="1"/>
              <a:t>ciclo</a:t>
            </a:r>
            <a:r>
              <a:rPr lang="en-US" sz="2000" b="1" dirty="0"/>
              <a:t> </a:t>
            </a:r>
            <a:r>
              <a:rPr lang="en-US" sz="2000" b="1" dirty="0" err="1"/>
              <a:t>esterno</a:t>
            </a:r>
            <a:r>
              <a:rPr lang="en-US" sz="2000" b="1" dirty="0"/>
              <a:t> </a:t>
            </a:r>
            <a:r>
              <a:rPr lang="en-US" sz="2000" b="1" dirty="0" err="1"/>
              <a:t>può</a:t>
            </a:r>
            <a:r>
              <a:rPr lang="en-US" sz="2000" b="1" dirty="0"/>
              <a:t> </a:t>
            </a:r>
            <a:r>
              <a:rPr lang="en-US" sz="2000" b="1" dirty="0" err="1"/>
              <a:t>contenere</a:t>
            </a:r>
            <a:r>
              <a:rPr lang="en-US" sz="2000" b="1" dirty="0"/>
              <a:t> </a:t>
            </a:r>
            <a:r>
              <a:rPr lang="en-US" sz="2000" b="1" dirty="0" err="1"/>
              <a:t>più</a:t>
            </a:r>
            <a:r>
              <a:rPr lang="en-US" sz="2000" b="1" dirty="0"/>
              <a:t> di un </a:t>
            </a:r>
            <a:r>
              <a:rPr lang="en-US" sz="2000" b="1" dirty="0" err="1"/>
              <a:t>ciclo</a:t>
            </a:r>
            <a:r>
              <a:rPr lang="en-US" sz="2000" b="1" dirty="0"/>
              <a:t> </a:t>
            </a:r>
            <a:r>
              <a:rPr lang="en-US" sz="2000" b="1" dirty="0" err="1"/>
              <a:t>interno</a:t>
            </a:r>
            <a:r>
              <a:rPr lang="en-US" sz="2000" dirty="0"/>
              <a:t>. </a:t>
            </a:r>
            <a:br>
              <a:rPr lang="en-US" sz="2000" dirty="0"/>
            </a:br>
            <a:endParaRPr lang="en-US" sz="2000" dirty="0"/>
          </a:p>
          <a:p>
            <a:r>
              <a:rPr lang="en-US" sz="2000" dirty="0"/>
              <a:t>I </a:t>
            </a:r>
            <a:r>
              <a:rPr lang="en-US" sz="2000" dirty="0" err="1"/>
              <a:t>cicli</a:t>
            </a:r>
            <a:r>
              <a:rPr lang="en-US" sz="2000" dirty="0"/>
              <a:t> </a:t>
            </a:r>
            <a:r>
              <a:rPr lang="en-US" sz="2000" dirty="0" err="1"/>
              <a:t>innestati</a:t>
            </a:r>
            <a:r>
              <a:rPr lang="en-US" sz="2000" dirty="0"/>
              <a:t> </a:t>
            </a:r>
            <a:r>
              <a:rPr lang="en-US" sz="2000" dirty="0" err="1"/>
              <a:t>sono</a:t>
            </a:r>
            <a:r>
              <a:rPr lang="en-US" sz="2000" dirty="0"/>
              <a:t> di </a:t>
            </a:r>
            <a:r>
              <a:rPr lang="en-US" sz="2000" dirty="0" err="1"/>
              <a:t>solito</a:t>
            </a:r>
            <a:r>
              <a:rPr lang="en-US" sz="2000" dirty="0"/>
              <a:t> </a:t>
            </a:r>
            <a:r>
              <a:rPr lang="en-US" sz="2000" dirty="0" err="1"/>
              <a:t>usati</a:t>
            </a:r>
            <a:r>
              <a:rPr lang="en-US" sz="2000" dirty="0"/>
              <a:t> per </a:t>
            </a:r>
            <a:r>
              <a:rPr lang="en-US" sz="2000" dirty="0" err="1"/>
              <a:t>lavorare</a:t>
            </a:r>
            <a:r>
              <a:rPr lang="en-US" sz="2000" dirty="0"/>
              <a:t> con </a:t>
            </a:r>
            <a:r>
              <a:rPr lang="en-US" sz="2000" b="1" dirty="0" err="1"/>
              <a:t>strutture</a:t>
            </a:r>
            <a:r>
              <a:rPr lang="en-US" sz="2000" b="1" dirty="0"/>
              <a:t> di </a:t>
            </a:r>
            <a:r>
              <a:rPr lang="en-US" sz="2000" b="1" dirty="0" err="1"/>
              <a:t>dati</a:t>
            </a:r>
            <a:r>
              <a:rPr lang="en-US" sz="2000" b="1" dirty="0"/>
              <a:t> </a:t>
            </a:r>
            <a:r>
              <a:rPr lang="en-US" sz="2000" b="1" dirty="0" err="1"/>
              <a:t>multidimensionali</a:t>
            </a:r>
            <a:r>
              <a:rPr lang="en-US" sz="2000" b="1" dirty="0"/>
              <a:t> </a:t>
            </a:r>
            <a:r>
              <a:rPr lang="en-US" sz="2000" dirty="0"/>
              <a:t>come, ad </a:t>
            </a:r>
            <a:r>
              <a:rPr lang="en-US" sz="2000" dirty="0" err="1"/>
              <a:t>esempio</a:t>
            </a:r>
            <a:r>
              <a:rPr lang="en-US" sz="2000" dirty="0"/>
              <a:t>, </a:t>
            </a:r>
            <a:r>
              <a:rPr lang="en-US" sz="2000" dirty="0" err="1"/>
              <a:t>una</a:t>
            </a:r>
            <a:r>
              <a:rPr lang="en-US" sz="2000" dirty="0"/>
              <a:t> </a:t>
            </a:r>
            <a:r>
              <a:rPr lang="en-US" sz="2000" dirty="0" err="1"/>
              <a:t>lista</a:t>
            </a:r>
            <a:r>
              <a:rPr lang="en-US" sz="2000" dirty="0"/>
              <a:t> </a:t>
            </a:r>
            <a:r>
              <a:rPr lang="en-US" sz="2000" dirty="0" err="1"/>
              <a:t>contenente</a:t>
            </a:r>
            <a:r>
              <a:rPr lang="en-US" sz="2000" dirty="0"/>
              <a:t> </a:t>
            </a:r>
            <a:r>
              <a:rPr lang="en-US" sz="2000" dirty="0" err="1"/>
              <a:t>un’altra</a:t>
            </a:r>
            <a:r>
              <a:rPr lang="en-US" sz="2000" dirty="0"/>
              <a:t> </a:t>
            </a:r>
            <a:r>
              <a:rPr lang="en-US" sz="2000" dirty="0" err="1"/>
              <a:t>lista</a:t>
            </a:r>
            <a:r>
              <a:rPr lang="en-US" sz="2000" dirty="0"/>
              <a:t>. </a:t>
            </a:r>
          </a:p>
          <a:p>
            <a:r>
              <a:rPr lang="en-US" sz="2000" dirty="0"/>
              <a:t> </a:t>
            </a:r>
          </a:p>
        </p:txBody>
      </p:sp>
      <p:pic>
        <p:nvPicPr>
          <p:cNvPr id="9" name="Segnaposto contenuto 8">
            <a:extLst>
              <a:ext uri="{FF2B5EF4-FFF2-40B4-BE49-F238E27FC236}">
                <a16:creationId xmlns:a16="http://schemas.microsoft.com/office/drawing/2014/main" id="{74506B01-49B4-71F6-E775-61D6DF5D2FF2}"/>
              </a:ext>
            </a:extLst>
          </p:cNvPr>
          <p:cNvPicPr>
            <a:picLocks noGrp="1" noChangeAspect="1"/>
          </p:cNvPicPr>
          <p:nvPr>
            <p:ph sz="quarter" idx="4"/>
          </p:nvPr>
        </p:nvPicPr>
        <p:blipFill>
          <a:blip r:embed="rId2"/>
          <a:stretch>
            <a:fillRect/>
          </a:stretch>
        </p:blipFill>
        <p:spPr>
          <a:xfrm>
            <a:off x="8208202" y="4012247"/>
            <a:ext cx="2152950" cy="2305372"/>
          </a:xfrm>
        </p:spPr>
      </p:pic>
      <p:pic>
        <p:nvPicPr>
          <p:cNvPr id="6" name="Immagine 5">
            <a:extLst>
              <a:ext uri="{FF2B5EF4-FFF2-40B4-BE49-F238E27FC236}">
                <a16:creationId xmlns:a16="http://schemas.microsoft.com/office/drawing/2014/main" id="{B9345C91-D737-41C6-DF29-5B2AF317CC7F}"/>
              </a:ext>
            </a:extLst>
          </p:cNvPr>
          <p:cNvPicPr>
            <a:picLocks noChangeAspect="1"/>
          </p:cNvPicPr>
          <p:nvPr/>
        </p:nvPicPr>
        <p:blipFill>
          <a:blip r:embed="rId3"/>
          <a:stretch>
            <a:fillRect/>
          </a:stretch>
        </p:blipFill>
        <p:spPr>
          <a:xfrm>
            <a:off x="7433980" y="1874521"/>
            <a:ext cx="3105583" cy="1295581"/>
          </a:xfrm>
          <a:prstGeom prst="rect">
            <a:avLst/>
          </a:prstGeom>
        </p:spPr>
      </p:pic>
      <p:sp>
        <p:nvSpPr>
          <p:cNvPr id="7" name="CasellaDiTesto 6">
            <a:extLst>
              <a:ext uri="{FF2B5EF4-FFF2-40B4-BE49-F238E27FC236}">
                <a16:creationId xmlns:a16="http://schemas.microsoft.com/office/drawing/2014/main" id="{3E1FBD55-2D70-A325-4E48-2C0AC82391F3}"/>
              </a:ext>
            </a:extLst>
          </p:cNvPr>
          <p:cNvSpPr txBox="1"/>
          <p:nvPr/>
        </p:nvSpPr>
        <p:spPr>
          <a:xfrm>
            <a:off x="7192108" y="3170102"/>
            <a:ext cx="4185138" cy="523220"/>
          </a:xfrm>
          <a:prstGeom prst="rect">
            <a:avLst/>
          </a:prstGeom>
          <a:noFill/>
        </p:spPr>
        <p:txBody>
          <a:bodyPr wrap="square" rtlCol="0">
            <a:spAutoFit/>
          </a:bodyPr>
          <a:lstStyle/>
          <a:p>
            <a:r>
              <a:rPr lang="it-IT" sz="1400" b="1" dirty="0"/>
              <a:t>Per ogni elemento della list </a:t>
            </a:r>
            <a:r>
              <a:rPr lang="it-IT" sz="1400" b="1" dirty="0" err="1"/>
              <a:t>adj</a:t>
            </a:r>
            <a:r>
              <a:rPr lang="it-IT" sz="1400" b="1" dirty="0"/>
              <a:t>, viene eseguito un ciclo sugli elementi della list </a:t>
            </a:r>
            <a:r>
              <a:rPr lang="it-IT" sz="1400" b="1" dirty="0" err="1"/>
              <a:t>fruits</a:t>
            </a:r>
            <a:r>
              <a:rPr lang="it-IT" sz="1400" b="1" dirty="0"/>
              <a:t>. </a:t>
            </a:r>
          </a:p>
        </p:txBody>
      </p:sp>
    </p:spTree>
    <p:extLst>
      <p:ext uri="{BB962C8B-B14F-4D97-AF65-F5344CB8AC3E}">
        <p14:creationId xmlns:p14="http://schemas.microsoft.com/office/powerpoint/2010/main" val="107450891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F6572C1B-F6B6-053D-2495-82B1D40005CF}"/>
              </a:ext>
            </a:extLst>
          </p:cNvPr>
          <p:cNvSpPr/>
          <p:nvPr/>
        </p:nvSpPr>
        <p:spPr>
          <a:xfrm>
            <a:off x="6103334" y="1143000"/>
            <a:ext cx="6088666"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lstStyle/>
          <a:p>
            <a:r>
              <a:rPr lang="it-IT" dirty="0"/>
              <a:t>CICLI PYTHON – ciclo for – istruzione pass</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p:txBody>
          <a:bodyPr anchor="ctr">
            <a:normAutofit/>
          </a:bodyPr>
          <a:lstStyle/>
          <a:p>
            <a:pPr marL="0" indent="0">
              <a:buNone/>
            </a:pPr>
            <a:r>
              <a:rPr lang="it-IT" sz="2000" dirty="0"/>
              <a:t>Il body del ciclo for non può essere vuoto. </a:t>
            </a:r>
          </a:p>
          <a:p>
            <a:pPr marL="0" indent="0">
              <a:buNone/>
            </a:pPr>
            <a:endParaRPr lang="it-IT" sz="2000" dirty="0"/>
          </a:p>
          <a:p>
            <a:pPr marL="0" indent="0">
              <a:buNone/>
            </a:pPr>
            <a:r>
              <a:rPr lang="it-IT" sz="2000" dirty="0"/>
              <a:t>Come visto per </a:t>
            </a:r>
            <a:r>
              <a:rPr lang="it-IT" sz="2000" dirty="0" err="1"/>
              <a:t>l’if</a:t>
            </a:r>
            <a:r>
              <a:rPr lang="it-IT" sz="2000" dirty="0"/>
              <a:t> </a:t>
            </a:r>
            <a:r>
              <a:rPr lang="it-IT" sz="2000" dirty="0" err="1"/>
              <a:t>statement</a:t>
            </a:r>
            <a:r>
              <a:rPr lang="it-IT" sz="2000" dirty="0"/>
              <a:t>, per evitare di incorrere in un errore qualora avessimo l’esigenza di lasciare vuoto il corpo del for (magari perché abbiamo intenzione di implementare il ciclo successivamente), possiamo ricorrere all’istruzione «pass». </a:t>
            </a:r>
          </a:p>
        </p:txBody>
      </p:sp>
      <p:pic>
        <p:nvPicPr>
          <p:cNvPr id="7" name="Segnaposto contenuto 6">
            <a:extLst>
              <a:ext uri="{FF2B5EF4-FFF2-40B4-BE49-F238E27FC236}">
                <a16:creationId xmlns:a16="http://schemas.microsoft.com/office/drawing/2014/main" id="{5ED775B4-EA66-7221-EE0C-6398E83993AD}"/>
              </a:ext>
            </a:extLst>
          </p:cNvPr>
          <p:cNvPicPr>
            <a:picLocks noGrp="1" noChangeAspect="1"/>
          </p:cNvPicPr>
          <p:nvPr>
            <p:ph sz="quarter" idx="4"/>
          </p:nvPr>
        </p:nvPicPr>
        <p:blipFill>
          <a:blip r:embed="rId2"/>
          <a:stretch>
            <a:fillRect/>
          </a:stretch>
        </p:blipFill>
        <p:spPr>
          <a:xfrm>
            <a:off x="6912593" y="3204543"/>
            <a:ext cx="4258269" cy="1009791"/>
          </a:xfrm>
        </p:spPr>
      </p:pic>
    </p:spTree>
    <p:extLst>
      <p:ext uri="{BB962C8B-B14F-4D97-AF65-F5344CB8AC3E}">
        <p14:creationId xmlns:p14="http://schemas.microsoft.com/office/powerpoint/2010/main" val="21889365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3C12C2DB-51AE-CCEB-A399-32B892FDF7E8}"/>
              </a:ext>
            </a:extLst>
          </p:cNvPr>
          <p:cNvSpPr>
            <a:spLocks noGrp="1"/>
          </p:cNvSpPr>
          <p:nvPr>
            <p:ph type="ctrTitle"/>
          </p:nvPr>
        </p:nvSpPr>
        <p:spPr/>
        <p:txBody>
          <a:bodyPr/>
          <a:lstStyle/>
          <a:p>
            <a:r>
              <a:rPr lang="it-IT" dirty="0"/>
              <a:t>FUNZIONI</a:t>
            </a:r>
          </a:p>
        </p:txBody>
      </p:sp>
    </p:spTree>
    <p:extLst>
      <p:ext uri="{BB962C8B-B14F-4D97-AF65-F5344CB8AC3E}">
        <p14:creationId xmlns:p14="http://schemas.microsoft.com/office/powerpoint/2010/main" val="1519471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a:xfrm>
            <a:off x="756872" y="1525993"/>
            <a:ext cx="5846151" cy="5024276"/>
          </a:xfrm>
        </p:spPr>
        <p:txBody>
          <a:bodyPr anchor="ctr">
            <a:noAutofit/>
          </a:bodyPr>
          <a:lstStyle/>
          <a:p>
            <a:r>
              <a:rPr lang="it-IT" sz="1400" dirty="0"/>
              <a:t>In Python una funzione è un blocco di codice definito con un nome. </a:t>
            </a:r>
          </a:p>
          <a:p>
            <a:r>
              <a:rPr lang="it-IT" sz="1400" dirty="0"/>
              <a:t>Si usano le funzioni quando si ha la necessità di </a:t>
            </a:r>
            <a:r>
              <a:rPr lang="it-IT" sz="1400" b="1" dirty="0">
                <a:highlight>
                  <a:srgbClr val="FFFF00"/>
                </a:highlight>
              </a:rPr>
              <a:t>eseguire la stessa operazione più volte senza riscrivere lo stesso codice. </a:t>
            </a:r>
          </a:p>
          <a:p>
            <a:r>
              <a:rPr lang="it-IT" sz="1400" dirty="0"/>
              <a:t>Una funzione può accettare argomenti e ritornare un valore. </a:t>
            </a:r>
          </a:p>
          <a:p>
            <a:endParaRPr lang="it-IT" sz="1400" dirty="0"/>
          </a:p>
          <a:p>
            <a:r>
              <a:rPr lang="it-IT" sz="1400" dirty="0"/>
              <a:t>Python, come altri linguaggi di programmazione, fa suo il principio </a:t>
            </a:r>
            <a:r>
              <a:rPr lang="it-IT" sz="1400" b="1" dirty="0">
                <a:highlight>
                  <a:srgbClr val="FFFF00"/>
                </a:highlight>
              </a:rPr>
              <a:t>DRY (</a:t>
            </a:r>
            <a:r>
              <a:rPr lang="it-IT" sz="1400" b="1" dirty="0" err="1">
                <a:highlight>
                  <a:srgbClr val="FFFF00"/>
                </a:highlight>
              </a:rPr>
              <a:t>Don’t</a:t>
            </a:r>
            <a:r>
              <a:rPr lang="it-IT" sz="1400" b="1" dirty="0">
                <a:highlight>
                  <a:srgbClr val="FFFF00"/>
                </a:highlight>
              </a:rPr>
              <a:t> </a:t>
            </a:r>
            <a:r>
              <a:rPr lang="it-IT" sz="1400" b="1" dirty="0" err="1">
                <a:highlight>
                  <a:srgbClr val="FFFF00"/>
                </a:highlight>
              </a:rPr>
              <a:t>Repeat</a:t>
            </a:r>
            <a:r>
              <a:rPr lang="it-IT" sz="1400" b="1" dirty="0">
                <a:highlight>
                  <a:srgbClr val="FFFF00"/>
                </a:highlight>
              </a:rPr>
              <a:t> </a:t>
            </a:r>
            <a:r>
              <a:rPr lang="it-IT" sz="1400" b="1" dirty="0" err="1">
                <a:highlight>
                  <a:srgbClr val="FFFF00"/>
                </a:highlight>
              </a:rPr>
              <a:t>Yourself</a:t>
            </a:r>
            <a:r>
              <a:rPr lang="it-IT" sz="1400" b="1" dirty="0">
                <a:highlight>
                  <a:srgbClr val="FFFF00"/>
                </a:highlight>
              </a:rPr>
              <a:t>). </a:t>
            </a:r>
          </a:p>
          <a:p>
            <a:r>
              <a:rPr lang="it-IT" sz="1400" dirty="0"/>
              <a:t>Consideriamo il caso in cui si abbia la necessità di ripetere la stessa azione o operazione molte volte. </a:t>
            </a:r>
            <a:br>
              <a:rPr lang="it-IT" sz="1400" dirty="0"/>
            </a:br>
            <a:r>
              <a:rPr lang="it-IT" sz="1400" dirty="0"/>
              <a:t>Possiamo definire quell’azione una volta sola usando una funzione e chiamando quella funzione ogni volta che viene richiesto di eseguire la medesima attività. </a:t>
            </a:r>
          </a:p>
          <a:p>
            <a:endParaRPr lang="it-IT" sz="1400" dirty="0"/>
          </a:p>
          <a:p>
            <a:r>
              <a:rPr lang="it-IT" sz="1400" dirty="0"/>
              <a:t>Le funzioni </a:t>
            </a:r>
            <a:r>
              <a:rPr lang="it-IT" sz="1400" b="1" dirty="0">
                <a:highlight>
                  <a:srgbClr val="FFFF00"/>
                </a:highlight>
              </a:rPr>
              <a:t>migliorano l’efficienza </a:t>
            </a:r>
            <a:r>
              <a:rPr lang="it-IT" sz="1400" dirty="0"/>
              <a:t>e </a:t>
            </a:r>
            <a:r>
              <a:rPr lang="it-IT" sz="1400" b="1" dirty="0">
                <a:highlight>
                  <a:srgbClr val="FFFF00"/>
                </a:highlight>
              </a:rPr>
              <a:t>riducono gli errori </a:t>
            </a:r>
            <a:r>
              <a:rPr lang="it-IT" sz="1400" dirty="0"/>
              <a:t>grazie alla riusabilità del codice. Una volta creata una funzione, possiamo chiamarla ovunque e ogni volta che serve. </a:t>
            </a:r>
          </a:p>
          <a:p>
            <a:endParaRPr lang="it-IT" sz="1400" dirty="0"/>
          </a:p>
          <a:p>
            <a:r>
              <a:rPr lang="it-IT" sz="1400" dirty="0"/>
              <a:t>Il beneficio nell’usare le funzioni sta nel rendere riusabile e modulabile il codice</a:t>
            </a:r>
          </a:p>
        </p:txBody>
      </p:sp>
      <p:sp>
        <p:nvSpPr>
          <p:cNvPr id="8" name="Segnaposto contenuto 3">
            <a:extLst>
              <a:ext uri="{FF2B5EF4-FFF2-40B4-BE49-F238E27FC236}">
                <a16:creationId xmlns:a16="http://schemas.microsoft.com/office/drawing/2014/main" id="{EDC65717-02F6-FC65-B527-AF0575979B56}"/>
              </a:ext>
            </a:extLst>
          </p:cNvPr>
          <p:cNvSpPr>
            <a:spLocks noGrp="1"/>
          </p:cNvSpPr>
          <p:nvPr>
            <p:ph sz="quarter" idx="4"/>
          </p:nvPr>
        </p:nvSpPr>
        <p:spPr>
          <a:xfrm>
            <a:off x="7499838" y="1271017"/>
            <a:ext cx="4363549" cy="5263586"/>
          </a:xfrm>
        </p:spPr>
        <p:txBody>
          <a:bodyPr anchor="ctr">
            <a:normAutofit/>
          </a:bodyPr>
          <a:lstStyle/>
          <a:p>
            <a:pPr marL="0" indent="0">
              <a:buNone/>
            </a:pPr>
            <a:r>
              <a:rPr lang="it-IT" sz="2000" b="1" u="sng" dirty="0">
                <a:solidFill>
                  <a:srgbClr val="50B4C8"/>
                </a:solidFill>
              </a:rPr>
              <a:t>TIPI DI FUNZIONI</a:t>
            </a:r>
          </a:p>
          <a:p>
            <a:endParaRPr lang="it-IT" sz="1800" dirty="0"/>
          </a:p>
          <a:p>
            <a:pPr marL="0" indent="0">
              <a:buNone/>
            </a:pPr>
            <a:r>
              <a:rPr lang="it-IT" sz="1600" dirty="0"/>
              <a:t>Python supporta </a:t>
            </a:r>
            <a:r>
              <a:rPr lang="it-IT" sz="1600" b="1" u="sng" dirty="0"/>
              <a:t>due tipi di funzioni</a:t>
            </a:r>
            <a:r>
              <a:rPr lang="it-IT" sz="1600" dirty="0"/>
              <a:t>: </a:t>
            </a:r>
          </a:p>
          <a:p>
            <a:pPr marL="0" indent="0">
              <a:buNone/>
            </a:pPr>
            <a:endParaRPr lang="it-IT" sz="1600" dirty="0"/>
          </a:p>
          <a:p>
            <a:pPr marL="228600" indent="-228600">
              <a:buFont typeface="+mj-lt"/>
              <a:buAutoNum type="arabicPeriod"/>
            </a:pPr>
            <a:r>
              <a:rPr lang="it-IT" sz="1600" b="1" u="sng" dirty="0">
                <a:highlight>
                  <a:srgbClr val="00FFFF"/>
                </a:highlight>
              </a:rPr>
              <a:t>FUNZIONI BUILT-IN </a:t>
            </a:r>
            <a:r>
              <a:rPr lang="it-IT" sz="1600" b="1" u="sng" dirty="0"/>
              <a:t>o </a:t>
            </a:r>
            <a:r>
              <a:rPr lang="it-IT" sz="1600" b="1" u="sng" dirty="0">
                <a:highlight>
                  <a:srgbClr val="00FFFF"/>
                </a:highlight>
              </a:rPr>
              <a:t>FUNZIONI PREDEFINITE</a:t>
            </a:r>
            <a:r>
              <a:rPr lang="it-IT" sz="1600" dirty="0"/>
              <a:t>: sono funzioni native di Python. </a:t>
            </a:r>
            <a:br>
              <a:rPr lang="it-IT" sz="1600" dirty="0"/>
            </a:br>
            <a:r>
              <a:rPr lang="it-IT" sz="1600" dirty="0"/>
              <a:t>Alcuni esempi di  funzioni </a:t>
            </a:r>
            <a:r>
              <a:rPr lang="it-IT" sz="1600" dirty="0" err="1"/>
              <a:t>built</a:t>
            </a:r>
            <a:r>
              <a:rPr lang="it-IT" sz="1600" dirty="0"/>
              <a:t>-in sono: range(), </a:t>
            </a:r>
            <a:r>
              <a:rPr lang="it-IT" sz="1600" dirty="0" err="1"/>
              <a:t>type</a:t>
            </a:r>
            <a:r>
              <a:rPr lang="it-IT" sz="1600" dirty="0"/>
              <a:t>(), id(), ecc.</a:t>
            </a:r>
          </a:p>
          <a:p>
            <a:pPr marL="228600" indent="-228600">
              <a:buFont typeface="+mj-lt"/>
              <a:buAutoNum type="arabicPeriod"/>
            </a:pPr>
            <a:endParaRPr lang="it-IT" sz="1600" dirty="0"/>
          </a:p>
          <a:p>
            <a:pPr marL="228600" indent="-228600">
              <a:buFont typeface="+mj-lt"/>
              <a:buAutoNum type="arabicPeriod"/>
            </a:pPr>
            <a:r>
              <a:rPr lang="it-IT" sz="1600" b="1" u="sng" dirty="0">
                <a:highlight>
                  <a:srgbClr val="00FFFF"/>
                </a:highlight>
              </a:rPr>
              <a:t>FUNZIONI DEFINITE DALL’UTENTE</a:t>
            </a:r>
            <a:r>
              <a:rPr lang="it-IT" sz="1600" dirty="0"/>
              <a:t>: </a:t>
            </a:r>
            <a:br>
              <a:rPr lang="it-IT" sz="1600" dirty="0"/>
            </a:br>
            <a:r>
              <a:rPr lang="it-IT" sz="1600" dirty="0"/>
              <a:t>Sono funzioni create appositamente dai programmatori per rispondere a delle specifiche esigenze di programmazione. </a:t>
            </a:r>
          </a:p>
        </p:txBody>
      </p:sp>
    </p:spTree>
    <p:extLst>
      <p:ext uri="{BB962C8B-B14F-4D97-AF65-F5344CB8AC3E}">
        <p14:creationId xmlns:p14="http://schemas.microsoft.com/office/powerpoint/2010/main" val="30731994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pic>
        <p:nvPicPr>
          <p:cNvPr id="1026" name="Picture 2" descr="Python Functions">
            <a:extLst>
              <a:ext uri="{FF2B5EF4-FFF2-40B4-BE49-F238E27FC236}">
                <a16:creationId xmlns:a16="http://schemas.microsoft.com/office/drawing/2014/main" id="{8D5C67E6-E82C-D8BF-0234-FF201B7B880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6874" y="2036006"/>
            <a:ext cx="7162433" cy="3733608"/>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contenuto 3">
            <a:extLst>
              <a:ext uri="{FF2B5EF4-FFF2-40B4-BE49-F238E27FC236}">
                <a16:creationId xmlns:a16="http://schemas.microsoft.com/office/drawing/2014/main" id="{9A645AF7-C243-74BF-D0C4-7D784F2CA774}"/>
              </a:ext>
            </a:extLst>
          </p:cNvPr>
          <p:cNvSpPr>
            <a:spLocks noGrp="1"/>
          </p:cNvSpPr>
          <p:nvPr>
            <p:ph sz="quarter" idx="4"/>
          </p:nvPr>
        </p:nvSpPr>
        <p:spPr>
          <a:xfrm>
            <a:off x="7780460" y="1271529"/>
            <a:ext cx="4214813" cy="5262562"/>
          </a:xfrm>
        </p:spPr>
        <p:txBody>
          <a:bodyPr anchor="ctr">
            <a:normAutofit/>
          </a:bodyPr>
          <a:lstStyle/>
          <a:p>
            <a:r>
              <a:rPr lang="it-IT" sz="1800" dirty="0"/>
              <a:t>Step da seguire per creare una funzione in Python:</a:t>
            </a:r>
          </a:p>
          <a:p>
            <a:pPr marL="457200" indent="-457200">
              <a:buFont typeface="+mj-lt"/>
              <a:buAutoNum type="arabicPeriod"/>
            </a:pPr>
            <a:r>
              <a:rPr lang="it-IT" sz="1800" dirty="0"/>
              <a:t> usare la </a:t>
            </a:r>
            <a:r>
              <a:rPr lang="it-IT" sz="1800" b="1" dirty="0">
                <a:highlight>
                  <a:srgbClr val="FFFF00"/>
                </a:highlight>
              </a:rPr>
              <a:t>keyword </a:t>
            </a:r>
            <a:r>
              <a:rPr lang="it-IT" sz="1800" b="1" dirty="0" err="1">
                <a:solidFill>
                  <a:srgbClr val="FF0000"/>
                </a:solidFill>
                <a:highlight>
                  <a:srgbClr val="FFFF00"/>
                </a:highlight>
                <a:latin typeface="Consolas" panose="020B0609020204030204" pitchFamily="49" charset="0"/>
              </a:rPr>
              <a:t>def</a:t>
            </a:r>
            <a:r>
              <a:rPr lang="it-IT" sz="1800" b="1" dirty="0">
                <a:highlight>
                  <a:srgbClr val="FFFF00"/>
                </a:highlight>
              </a:rPr>
              <a:t> con il nome della funzione </a:t>
            </a:r>
            <a:r>
              <a:rPr lang="it-IT" sz="1800" dirty="0"/>
              <a:t>per definire una funzione</a:t>
            </a:r>
          </a:p>
          <a:p>
            <a:pPr marL="457200" indent="-457200">
              <a:buFont typeface="+mj-lt"/>
              <a:buAutoNum type="arabicPeriod"/>
            </a:pPr>
            <a:endParaRPr lang="it-IT" sz="1800" dirty="0"/>
          </a:p>
          <a:p>
            <a:pPr marL="457200" indent="-457200">
              <a:buFont typeface="+mj-lt"/>
              <a:buAutoNum type="arabicPeriod"/>
            </a:pPr>
            <a:r>
              <a:rPr lang="it-IT" sz="1800" dirty="0"/>
              <a:t>Passare i </a:t>
            </a:r>
            <a:r>
              <a:rPr lang="it-IT" sz="1800" b="1" dirty="0"/>
              <a:t>parametri</a:t>
            </a:r>
            <a:r>
              <a:rPr lang="it-IT" sz="1800" dirty="0"/>
              <a:t> a seconda delle proprie esigenze</a:t>
            </a:r>
          </a:p>
          <a:p>
            <a:pPr marL="457200" indent="-457200">
              <a:buFont typeface="+mj-lt"/>
              <a:buAutoNum type="arabicPeriod"/>
            </a:pPr>
            <a:endParaRPr lang="it-IT" sz="1800" dirty="0"/>
          </a:p>
          <a:p>
            <a:pPr marL="457200" indent="-457200">
              <a:buFont typeface="+mj-lt"/>
              <a:buAutoNum type="arabicPeriod"/>
            </a:pPr>
            <a:r>
              <a:rPr lang="it-IT" sz="1800" b="1" dirty="0"/>
              <a:t>Definire il corpo della funzione </a:t>
            </a:r>
            <a:r>
              <a:rPr lang="it-IT" sz="1800" dirty="0"/>
              <a:t>con un blocco di codice che conterrà le azioni che vogliamo intraprendere. </a:t>
            </a:r>
          </a:p>
          <a:p>
            <a:pPr marL="457200" indent="-457200">
              <a:buFont typeface="+mj-lt"/>
              <a:buAutoNum type="arabicPeriod"/>
            </a:pPr>
            <a:endParaRPr lang="it-IT" sz="1800" dirty="0"/>
          </a:p>
          <a:p>
            <a:pPr marL="0" indent="0">
              <a:buNone/>
            </a:pPr>
            <a:r>
              <a:rPr lang="it-IT" sz="1800" dirty="0"/>
              <a:t>In Python </a:t>
            </a:r>
            <a:r>
              <a:rPr lang="it-IT" sz="1800" b="1" dirty="0">
                <a:highlight>
                  <a:srgbClr val="00FFFF"/>
                </a:highlight>
              </a:rPr>
              <a:t>non servono le parentesi graffe</a:t>
            </a:r>
            <a:r>
              <a:rPr lang="it-IT" sz="1800" dirty="0"/>
              <a:t> per definire il corpo della funzione. La sua definizione viene affidata all’</a:t>
            </a:r>
            <a:r>
              <a:rPr lang="it-IT" sz="1800" b="1" dirty="0">
                <a:highlight>
                  <a:srgbClr val="FFFF00"/>
                </a:highlight>
              </a:rPr>
              <a:t>INDENTAZIONE</a:t>
            </a:r>
            <a:r>
              <a:rPr lang="it-IT" sz="1800" dirty="0"/>
              <a:t>. </a:t>
            </a:r>
          </a:p>
        </p:txBody>
      </p:sp>
    </p:spTree>
    <p:extLst>
      <p:ext uri="{BB962C8B-B14F-4D97-AF65-F5344CB8AC3E}">
        <p14:creationId xmlns:p14="http://schemas.microsoft.com/office/powerpoint/2010/main" val="427605424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2E49D1-1C17-4311-91BA-4D022C3E0519}"/>
              </a:ext>
            </a:extLst>
          </p:cNvPr>
          <p:cNvSpPr>
            <a:spLocks noGrp="1"/>
          </p:cNvSpPr>
          <p:nvPr>
            <p:ph type="title"/>
          </p:nvPr>
        </p:nvSpPr>
        <p:spPr/>
        <p:txBody>
          <a:bodyPr/>
          <a:lstStyle/>
          <a:p>
            <a:r>
              <a:rPr lang="it-IT" dirty="0"/>
              <a:t>FUNZIONI IN PYTHON – CREARE UNA FUNZIONE</a:t>
            </a:r>
          </a:p>
        </p:txBody>
      </p:sp>
      <p:pic>
        <p:nvPicPr>
          <p:cNvPr id="7" name="Segnaposto contenuto 6">
            <a:extLst>
              <a:ext uri="{FF2B5EF4-FFF2-40B4-BE49-F238E27FC236}">
                <a16:creationId xmlns:a16="http://schemas.microsoft.com/office/drawing/2014/main" id="{8B89917F-E84C-F4FA-2099-D85F178DBEEE}"/>
              </a:ext>
            </a:extLst>
          </p:cNvPr>
          <p:cNvPicPr>
            <a:picLocks noGrp="1" noChangeAspect="1"/>
          </p:cNvPicPr>
          <p:nvPr>
            <p:ph sz="half" idx="2"/>
          </p:nvPr>
        </p:nvPicPr>
        <p:blipFill>
          <a:blip r:embed="rId2"/>
          <a:stretch>
            <a:fillRect/>
          </a:stretch>
        </p:blipFill>
        <p:spPr>
          <a:xfrm>
            <a:off x="815494" y="1616611"/>
            <a:ext cx="4277322" cy="1076475"/>
          </a:xfrm>
        </p:spPr>
      </p:pic>
      <p:sp>
        <p:nvSpPr>
          <p:cNvPr id="9" name="CasellaDiTesto 8">
            <a:extLst>
              <a:ext uri="{FF2B5EF4-FFF2-40B4-BE49-F238E27FC236}">
                <a16:creationId xmlns:a16="http://schemas.microsoft.com/office/drawing/2014/main" id="{A52D4B23-7F4B-C044-2216-05BC284AD318}"/>
              </a:ext>
            </a:extLst>
          </p:cNvPr>
          <p:cNvSpPr txBox="1"/>
          <p:nvPr/>
        </p:nvSpPr>
        <p:spPr>
          <a:xfrm>
            <a:off x="745154" y="3121269"/>
            <a:ext cx="4277322" cy="3046988"/>
          </a:xfrm>
          <a:prstGeom prst="rect">
            <a:avLst/>
          </a:prstGeom>
          <a:noFill/>
        </p:spPr>
        <p:txBody>
          <a:bodyPr wrap="square" rtlCol="0">
            <a:spAutoFit/>
          </a:bodyPr>
          <a:lstStyle/>
          <a:p>
            <a:pPr marL="285750" indent="-285750">
              <a:buFont typeface="Arial" panose="020B0604020202020204" pitchFamily="34" charset="0"/>
              <a:buChar char="•"/>
            </a:pPr>
            <a:r>
              <a:rPr lang="it-IT" sz="1600" b="1" dirty="0" err="1">
                <a:solidFill>
                  <a:srgbClr val="FF0000"/>
                </a:solidFill>
              </a:rPr>
              <a:t>Function_name</a:t>
            </a:r>
            <a:r>
              <a:rPr lang="it-IT" sz="1600" dirty="0"/>
              <a:t>: è il nome della funzione. Possiamo dare alla funzione qualsiasi nome</a:t>
            </a:r>
          </a:p>
          <a:p>
            <a:pPr marL="285750" indent="-285750">
              <a:buFont typeface="Arial" panose="020B0604020202020204" pitchFamily="34" charset="0"/>
              <a:buChar char="•"/>
            </a:pPr>
            <a:r>
              <a:rPr lang="it-IT" sz="1600" b="1" dirty="0" err="1">
                <a:solidFill>
                  <a:srgbClr val="FF0000"/>
                </a:solidFill>
              </a:rPr>
              <a:t>Parameter</a:t>
            </a:r>
            <a:r>
              <a:rPr lang="it-IT" sz="1600" dirty="0"/>
              <a:t>: i parametri sono i </a:t>
            </a:r>
            <a:r>
              <a:rPr lang="it-IT" sz="1600" b="1" dirty="0">
                <a:highlight>
                  <a:srgbClr val="00FFFF"/>
                </a:highlight>
              </a:rPr>
              <a:t>valori passati alla funzione</a:t>
            </a:r>
            <a:r>
              <a:rPr lang="it-IT" sz="1600" dirty="0"/>
              <a:t>. Possiamo passare </a:t>
            </a:r>
            <a:r>
              <a:rPr lang="it-IT" sz="1600" b="1" dirty="0"/>
              <a:t>qualsiasi numero di parametri </a:t>
            </a:r>
            <a:r>
              <a:rPr lang="it-IT" sz="1600" dirty="0"/>
              <a:t>alla funzione, anche nessuno. La funzione usa i valori dei parametri per eseguire un’azione su di essi. </a:t>
            </a:r>
          </a:p>
          <a:p>
            <a:pPr marL="285750" indent="-285750">
              <a:buFont typeface="Arial" panose="020B0604020202020204" pitchFamily="34" charset="0"/>
              <a:buChar char="•"/>
            </a:pPr>
            <a:r>
              <a:rPr lang="it-IT" sz="1600" b="1" dirty="0" err="1">
                <a:solidFill>
                  <a:srgbClr val="FF0000"/>
                </a:solidFill>
              </a:rPr>
              <a:t>Function_body</a:t>
            </a:r>
            <a:r>
              <a:rPr lang="it-IT" sz="1600" dirty="0"/>
              <a:t>: blocco di codice che esegue alcune azioni. Non è altro che l’azione che vogliamo compiere. </a:t>
            </a:r>
          </a:p>
          <a:p>
            <a:pPr marL="285750" indent="-285750">
              <a:buFont typeface="Arial" panose="020B0604020202020204" pitchFamily="34" charset="0"/>
              <a:buChar char="•"/>
            </a:pPr>
            <a:r>
              <a:rPr lang="it-IT" sz="1600" b="1" dirty="0">
                <a:solidFill>
                  <a:srgbClr val="FF0000"/>
                </a:solidFill>
              </a:rPr>
              <a:t>Return </a:t>
            </a:r>
            <a:r>
              <a:rPr lang="it-IT" sz="1600" b="1" dirty="0" err="1">
                <a:solidFill>
                  <a:srgbClr val="FF0000"/>
                </a:solidFill>
              </a:rPr>
              <a:t>value</a:t>
            </a:r>
            <a:r>
              <a:rPr lang="it-IT" sz="1600" dirty="0"/>
              <a:t>: è l’output della funzione. </a:t>
            </a:r>
            <a:r>
              <a:rPr lang="it-IT" sz="1600" b="1" u="sng" dirty="0">
                <a:highlight>
                  <a:srgbClr val="00FFFF"/>
                </a:highlight>
              </a:rPr>
              <a:t>E’ opzionale</a:t>
            </a:r>
          </a:p>
        </p:txBody>
      </p:sp>
      <p:sp>
        <p:nvSpPr>
          <p:cNvPr id="11" name="Segnaposto contenuto 10">
            <a:extLst>
              <a:ext uri="{FF2B5EF4-FFF2-40B4-BE49-F238E27FC236}">
                <a16:creationId xmlns:a16="http://schemas.microsoft.com/office/drawing/2014/main" id="{77B963B7-8FEC-6995-9379-3DD862E17ACD}"/>
              </a:ext>
            </a:extLst>
          </p:cNvPr>
          <p:cNvSpPr>
            <a:spLocks noGrp="1"/>
          </p:cNvSpPr>
          <p:nvPr>
            <p:ph sz="quarter" idx="4"/>
          </p:nvPr>
        </p:nvSpPr>
        <p:spPr>
          <a:xfrm>
            <a:off x="5990962" y="1262224"/>
            <a:ext cx="5678996" cy="5263586"/>
          </a:xfrm>
        </p:spPr>
        <p:txBody>
          <a:bodyPr anchor="ctr">
            <a:normAutofit fontScale="85000" lnSpcReduction="10000"/>
          </a:bodyPr>
          <a:lstStyle/>
          <a:p>
            <a:pPr marL="0" indent="0">
              <a:buNone/>
            </a:pPr>
            <a:r>
              <a:rPr lang="it-IT" sz="2000" b="1" u="sng" dirty="0">
                <a:solidFill>
                  <a:srgbClr val="50B4C8"/>
                </a:solidFill>
              </a:rPr>
              <a:t>ARGOMENTI</a:t>
            </a:r>
          </a:p>
          <a:p>
            <a:pPr marL="0" indent="0">
              <a:buNone/>
            </a:pPr>
            <a:endParaRPr lang="it-IT" dirty="0"/>
          </a:p>
          <a:p>
            <a:pPr marL="0" indent="0">
              <a:buNone/>
            </a:pPr>
            <a:r>
              <a:rPr lang="it-IT" sz="1900" dirty="0"/>
              <a:t>Sono </a:t>
            </a:r>
            <a:r>
              <a:rPr lang="it-IT" sz="1900" dirty="0">
                <a:highlight>
                  <a:srgbClr val="00FFFF"/>
                </a:highlight>
              </a:rPr>
              <a:t>le informazioni che possono essere passate alla funzione</a:t>
            </a:r>
            <a:r>
              <a:rPr lang="it-IT" sz="1900" dirty="0"/>
              <a:t>. </a:t>
            </a:r>
          </a:p>
          <a:p>
            <a:pPr marL="0" indent="0">
              <a:buNone/>
            </a:pPr>
            <a:r>
              <a:rPr lang="it-IT" sz="1900" dirty="0"/>
              <a:t>Possono essere un valore, una variabile o un oggetto. </a:t>
            </a:r>
          </a:p>
          <a:p>
            <a:pPr marL="0" indent="0">
              <a:buNone/>
            </a:pPr>
            <a:endParaRPr lang="it-IT" sz="1900" dirty="0"/>
          </a:p>
          <a:p>
            <a:pPr marL="0" indent="0">
              <a:buNone/>
            </a:pPr>
            <a:r>
              <a:rPr lang="it-IT" sz="1900" dirty="0"/>
              <a:t>Sono specificati dopo il nome della funzione, tra parentesi tonde. Si possono aggiungere quanti argomenti si desideri, separandoli con una virgola. </a:t>
            </a:r>
          </a:p>
          <a:p>
            <a:pPr marL="0" indent="0">
              <a:buNone/>
            </a:pPr>
            <a:endParaRPr lang="it-IT" dirty="0"/>
          </a:p>
          <a:p>
            <a:pPr marL="0" indent="0">
              <a:buNone/>
            </a:pPr>
            <a:r>
              <a:rPr lang="it-IT" sz="2000" b="1" u="sng" dirty="0">
                <a:solidFill>
                  <a:srgbClr val="50B4C8"/>
                </a:solidFill>
              </a:rPr>
              <a:t>ARGOMENTI O PARAMETRI?</a:t>
            </a:r>
          </a:p>
          <a:p>
            <a:pPr marL="0" indent="0">
              <a:buNone/>
            </a:pPr>
            <a:endParaRPr lang="it-IT" sz="2000" b="1" u="sng" dirty="0">
              <a:solidFill>
                <a:srgbClr val="50B4C8"/>
              </a:solidFill>
            </a:endParaRPr>
          </a:p>
          <a:p>
            <a:pPr marL="0" indent="0">
              <a:buNone/>
            </a:pPr>
            <a:r>
              <a:rPr lang="it-IT" sz="1900" dirty="0"/>
              <a:t>I termini «argomenti» e «parametri» possono essere usati per la stessa cosa: informazioni che sono passate a una funzione. </a:t>
            </a:r>
          </a:p>
          <a:p>
            <a:pPr marL="0" indent="0">
              <a:buNone/>
            </a:pPr>
            <a:endParaRPr lang="it-IT" sz="1900" dirty="0"/>
          </a:p>
          <a:p>
            <a:pPr marL="0" indent="0">
              <a:buNone/>
            </a:pPr>
            <a:r>
              <a:rPr lang="it-IT" sz="1900" dirty="0"/>
              <a:t>Dal punto di vista di una funzione: </a:t>
            </a:r>
          </a:p>
          <a:p>
            <a:endParaRPr lang="it-IT" sz="1900" dirty="0"/>
          </a:p>
          <a:p>
            <a:pPr>
              <a:buFont typeface="Arial" panose="020B0604020202020204" pitchFamily="34" charset="0"/>
              <a:buChar char="•"/>
            </a:pPr>
            <a:r>
              <a:rPr lang="it-IT" sz="1900" dirty="0"/>
              <a:t> un </a:t>
            </a:r>
            <a:r>
              <a:rPr lang="it-IT" sz="1900" b="1" dirty="0"/>
              <a:t>PARAMETRO</a:t>
            </a:r>
            <a:r>
              <a:rPr lang="it-IT" sz="1900" dirty="0"/>
              <a:t>  è la variabile elencata tra parentesi nella </a:t>
            </a:r>
            <a:r>
              <a:rPr lang="it-IT" sz="1900" b="1" dirty="0">
                <a:highlight>
                  <a:srgbClr val="00FFFF"/>
                </a:highlight>
              </a:rPr>
              <a:t>definizione di una funzione</a:t>
            </a:r>
            <a:br>
              <a:rPr lang="it-IT" sz="1900" b="1" dirty="0"/>
            </a:br>
            <a:endParaRPr lang="it-IT" sz="1900" b="1" dirty="0"/>
          </a:p>
          <a:p>
            <a:pPr>
              <a:buFont typeface="Arial" panose="020B0604020202020204" pitchFamily="34" charset="0"/>
              <a:buChar char="•"/>
            </a:pPr>
            <a:r>
              <a:rPr lang="it-IT" sz="1900" dirty="0"/>
              <a:t> un </a:t>
            </a:r>
            <a:r>
              <a:rPr lang="it-IT" sz="1900" b="1" dirty="0"/>
              <a:t>ARGOMENTO</a:t>
            </a:r>
            <a:r>
              <a:rPr lang="it-IT" sz="1900" dirty="0"/>
              <a:t> è il </a:t>
            </a:r>
            <a:r>
              <a:rPr lang="it-IT" sz="1900" b="1" dirty="0">
                <a:highlight>
                  <a:srgbClr val="00FFFF"/>
                </a:highlight>
              </a:rPr>
              <a:t>valore inviato </a:t>
            </a:r>
            <a:r>
              <a:rPr lang="it-IT" sz="1900" dirty="0"/>
              <a:t>alla funzione quando questa viene </a:t>
            </a:r>
            <a:r>
              <a:rPr lang="it-IT" sz="1900" b="1" dirty="0"/>
              <a:t>chiamata</a:t>
            </a:r>
            <a:r>
              <a:rPr lang="it-IT" sz="1900" dirty="0"/>
              <a:t>. </a:t>
            </a:r>
          </a:p>
        </p:txBody>
      </p:sp>
    </p:spTree>
    <p:extLst>
      <p:ext uri="{BB962C8B-B14F-4D97-AF65-F5344CB8AC3E}">
        <p14:creationId xmlns:p14="http://schemas.microsoft.com/office/powerpoint/2010/main" val="2115512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422844-3FF6-4FA8-AF7F-1FE8CE3BFFCC}"/>
              </a:ext>
            </a:extLst>
          </p:cNvPr>
          <p:cNvSpPr>
            <a:spLocks noGrp="1"/>
          </p:cNvSpPr>
          <p:nvPr>
            <p:ph type="title"/>
          </p:nvPr>
        </p:nvSpPr>
        <p:spPr/>
        <p:txBody>
          <a:bodyPr>
            <a:normAutofit fontScale="90000"/>
          </a:bodyPr>
          <a:lstStyle/>
          <a:p>
            <a:r>
              <a:rPr lang="it-IT" dirty="0"/>
              <a:t>FUNZIONI IN PYTHON – creazione e chiamata funzione</a:t>
            </a:r>
          </a:p>
        </p:txBody>
      </p:sp>
      <p:sp>
        <p:nvSpPr>
          <p:cNvPr id="3" name="Segnaposto contenuto 2">
            <a:extLst>
              <a:ext uri="{FF2B5EF4-FFF2-40B4-BE49-F238E27FC236}">
                <a16:creationId xmlns:a16="http://schemas.microsoft.com/office/drawing/2014/main" id="{CA5323C0-164D-4511-8E41-E1EE83F3FF76}"/>
              </a:ext>
            </a:extLst>
          </p:cNvPr>
          <p:cNvSpPr>
            <a:spLocks noGrp="1"/>
          </p:cNvSpPr>
          <p:nvPr>
            <p:ph sz="half" idx="2"/>
          </p:nvPr>
        </p:nvSpPr>
        <p:spPr>
          <a:xfrm>
            <a:off x="328612" y="1271018"/>
            <a:ext cx="5678996" cy="5248654"/>
          </a:xfrm>
        </p:spPr>
        <p:txBody>
          <a:bodyPr>
            <a:normAutofit/>
          </a:bodyPr>
          <a:lstStyle/>
          <a:p>
            <a:pPr algn="ctr"/>
            <a:r>
              <a:rPr lang="it-IT" sz="2000" b="1" u="sng" dirty="0">
                <a:solidFill>
                  <a:srgbClr val="50B4C8"/>
                </a:solidFill>
              </a:rPr>
              <a:t>CREAZIONE DI UNA FUNZIONE SENZA PARAMETRI</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CHIAMATA DI UNA FUNZIONE SENZA PARAMETRI</a:t>
            </a:r>
          </a:p>
          <a:p>
            <a:r>
              <a:rPr lang="it-IT" sz="1600" b="1" dirty="0"/>
              <a:t>Per chiamare una funzione senza parametri basta </a:t>
            </a:r>
            <a:r>
              <a:rPr lang="it-IT" sz="1600" b="1" dirty="0">
                <a:highlight>
                  <a:srgbClr val="00FFFF"/>
                </a:highlight>
              </a:rPr>
              <a:t>usare il nome della funzione seguito da parentesi tonde</a:t>
            </a:r>
            <a:r>
              <a:rPr lang="it-IT" sz="1600" b="1" dirty="0"/>
              <a:t>: </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OUTPUT DELLA FUNZIONE: </a:t>
            </a:r>
          </a:p>
          <a:p>
            <a:endParaRPr lang="it-IT" sz="2000" b="1" dirty="0">
              <a:solidFill>
                <a:srgbClr val="50B4C8"/>
              </a:solidFill>
            </a:endParaRPr>
          </a:p>
        </p:txBody>
      </p:sp>
      <p:sp>
        <p:nvSpPr>
          <p:cNvPr id="5" name="Segnaposto contenuto 4">
            <a:extLst>
              <a:ext uri="{FF2B5EF4-FFF2-40B4-BE49-F238E27FC236}">
                <a16:creationId xmlns:a16="http://schemas.microsoft.com/office/drawing/2014/main" id="{F20E628F-025E-5126-B6BF-6936ECD57095}"/>
              </a:ext>
            </a:extLst>
          </p:cNvPr>
          <p:cNvSpPr>
            <a:spLocks noGrp="1"/>
          </p:cNvSpPr>
          <p:nvPr>
            <p:ph sz="quarter" idx="4"/>
          </p:nvPr>
        </p:nvSpPr>
        <p:spPr>
          <a:xfrm>
            <a:off x="6028255" y="1271018"/>
            <a:ext cx="5678996" cy="5263586"/>
          </a:xfrm>
        </p:spPr>
        <p:txBody>
          <a:bodyPr/>
          <a:lstStyle/>
          <a:p>
            <a:pPr algn="ctr"/>
            <a:r>
              <a:rPr lang="it-IT" sz="2000" b="1" u="sng" dirty="0">
                <a:solidFill>
                  <a:srgbClr val="50B4C8"/>
                </a:solidFill>
              </a:rPr>
              <a:t>CREARE UNA FUNZIONE CON PARAMETRI</a:t>
            </a:r>
          </a:p>
          <a:p>
            <a:endParaRPr lang="it-IT" dirty="0"/>
          </a:p>
          <a:p>
            <a:r>
              <a:rPr lang="it-IT" sz="1800" dirty="0"/>
              <a:t>Creiamo una funzione che accetta due parametri e mostra il loro valore. </a:t>
            </a:r>
          </a:p>
        </p:txBody>
      </p:sp>
      <p:pic>
        <p:nvPicPr>
          <p:cNvPr id="9" name="Immagine 8">
            <a:extLst>
              <a:ext uri="{FF2B5EF4-FFF2-40B4-BE49-F238E27FC236}">
                <a16:creationId xmlns:a16="http://schemas.microsoft.com/office/drawing/2014/main" id="{546F6E5C-9EC0-7240-7597-67E152AED5B4}"/>
              </a:ext>
            </a:extLst>
          </p:cNvPr>
          <p:cNvPicPr>
            <a:picLocks noChangeAspect="1"/>
          </p:cNvPicPr>
          <p:nvPr/>
        </p:nvPicPr>
        <p:blipFill rotWithShape="1">
          <a:blip r:embed="rId2"/>
          <a:srcRect r="1097" b="39555"/>
          <a:stretch/>
        </p:blipFill>
        <p:spPr>
          <a:xfrm>
            <a:off x="1624845" y="1961945"/>
            <a:ext cx="3052664" cy="886763"/>
          </a:xfrm>
          <a:prstGeom prst="rect">
            <a:avLst/>
          </a:prstGeom>
        </p:spPr>
      </p:pic>
      <p:pic>
        <p:nvPicPr>
          <p:cNvPr id="11" name="Immagine 10">
            <a:extLst>
              <a:ext uri="{FF2B5EF4-FFF2-40B4-BE49-F238E27FC236}">
                <a16:creationId xmlns:a16="http://schemas.microsoft.com/office/drawing/2014/main" id="{367E636C-9856-1BDC-D419-0516CF5E3E3D}"/>
              </a:ext>
            </a:extLst>
          </p:cNvPr>
          <p:cNvPicPr>
            <a:picLocks noChangeAspect="1"/>
          </p:cNvPicPr>
          <p:nvPr/>
        </p:nvPicPr>
        <p:blipFill>
          <a:blip r:embed="rId3"/>
          <a:stretch>
            <a:fillRect/>
          </a:stretch>
        </p:blipFill>
        <p:spPr>
          <a:xfrm>
            <a:off x="1869885" y="5586982"/>
            <a:ext cx="2562583" cy="495369"/>
          </a:xfrm>
          <a:prstGeom prst="rect">
            <a:avLst/>
          </a:prstGeom>
        </p:spPr>
      </p:pic>
      <p:pic>
        <p:nvPicPr>
          <p:cNvPr id="13" name="Immagine 12">
            <a:extLst>
              <a:ext uri="{FF2B5EF4-FFF2-40B4-BE49-F238E27FC236}">
                <a16:creationId xmlns:a16="http://schemas.microsoft.com/office/drawing/2014/main" id="{DF568C8C-0C0F-449D-4D6B-7B7EC129EDB2}"/>
              </a:ext>
            </a:extLst>
          </p:cNvPr>
          <p:cNvPicPr>
            <a:picLocks noChangeAspect="1"/>
          </p:cNvPicPr>
          <p:nvPr/>
        </p:nvPicPr>
        <p:blipFill>
          <a:blip r:embed="rId4"/>
          <a:stretch>
            <a:fillRect/>
          </a:stretch>
        </p:blipFill>
        <p:spPr>
          <a:xfrm>
            <a:off x="1679358" y="4149884"/>
            <a:ext cx="2943636" cy="647790"/>
          </a:xfrm>
          <a:prstGeom prst="rect">
            <a:avLst/>
          </a:prstGeom>
        </p:spPr>
      </p:pic>
      <p:pic>
        <p:nvPicPr>
          <p:cNvPr id="15" name="Immagine 14">
            <a:extLst>
              <a:ext uri="{FF2B5EF4-FFF2-40B4-BE49-F238E27FC236}">
                <a16:creationId xmlns:a16="http://schemas.microsoft.com/office/drawing/2014/main" id="{0859536C-257B-EE47-F09B-CB04B80F1382}"/>
              </a:ext>
            </a:extLst>
          </p:cNvPr>
          <p:cNvPicPr>
            <a:picLocks noChangeAspect="1"/>
          </p:cNvPicPr>
          <p:nvPr/>
        </p:nvPicPr>
        <p:blipFill>
          <a:blip r:embed="rId5"/>
          <a:stretch>
            <a:fillRect/>
          </a:stretch>
        </p:blipFill>
        <p:spPr>
          <a:xfrm>
            <a:off x="6642991" y="2848708"/>
            <a:ext cx="4744112" cy="1781424"/>
          </a:xfrm>
          <a:prstGeom prst="rect">
            <a:avLst/>
          </a:prstGeom>
        </p:spPr>
      </p:pic>
      <p:pic>
        <p:nvPicPr>
          <p:cNvPr id="17" name="Immagine 16">
            <a:extLst>
              <a:ext uri="{FF2B5EF4-FFF2-40B4-BE49-F238E27FC236}">
                <a16:creationId xmlns:a16="http://schemas.microsoft.com/office/drawing/2014/main" id="{C96B2E17-F01E-9DCE-68C1-B80E26A9A82A}"/>
              </a:ext>
            </a:extLst>
          </p:cNvPr>
          <p:cNvPicPr>
            <a:picLocks noChangeAspect="1"/>
          </p:cNvPicPr>
          <p:nvPr/>
        </p:nvPicPr>
        <p:blipFill>
          <a:blip r:embed="rId6"/>
          <a:stretch>
            <a:fillRect/>
          </a:stretch>
        </p:blipFill>
        <p:spPr>
          <a:xfrm>
            <a:off x="7229871" y="4797674"/>
            <a:ext cx="3762900" cy="695422"/>
          </a:xfrm>
          <a:prstGeom prst="rect">
            <a:avLst/>
          </a:prstGeom>
        </p:spPr>
      </p:pic>
    </p:spTree>
    <p:extLst>
      <p:ext uri="{BB962C8B-B14F-4D97-AF65-F5344CB8AC3E}">
        <p14:creationId xmlns:p14="http://schemas.microsoft.com/office/powerpoint/2010/main" val="57009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DC9ED3-66EF-4BD3-861F-00DB328C3DCD}"/>
              </a:ext>
            </a:extLst>
          </p:cNvPr>
          <p:cNvSpPr>
            <a:spLocks noGrp="1"/>
          </p:cNvSpPr>
          <p:nvPr>
            <p:ph type="title"/>
          </p:nvPr>
        </p:nvSpPr>
        <p:spPr/>
        <p:txBody>
          <a:bodyPr/>
          <a:lstStyle/>
          <a:p>
            <a:r>
              <a:rPr lang="it-IT" dirty="0"/>
              <a:t>FUNZIONI PYTHON  - chiamare una funzione</a:t>
            </a:r>
          </a:p>
        </p:txBody>
      </p:sp>
      <p:sp>
        <p:nvSpPr>
          <p:cNvPr id="3" name="Segnaposto contenuto 2">
            <a:extLst>
              <a:ext uri="{FF2B5EF4-FFF2-40B4-BE49-F238E27FC236}">
                <a16:creationId xmlns:a16="http://schemas.microsoft.com/office/drawing/2014/main" id="{3A7AAAF2-ECA2-46DD-8F2D-A33B603616EC}"/>
              </a:ext>
            </a:extLst>
          </p:cNvPr>
          <p:cNvSpPr>
            <a:spLocks noGrp="1"/>
          </p:cNvSpPr>
          <p:nvPr>
            <p:ph sz="half" idx="2"/>
          </p:nvPr>
        </p:nvSpPr>
        <p:spPr/>
        <p:txBody>
          <a:bodyPr>
            <a:normAutofit/>
          </a:bodyPr>
          <a:lstStyle/>
          <a:p>
            <a:r>
              <a:rPr lang="it-IT" dirty="0"/>
              <a:t>Una volta definita una funzione e finalizzata la sua struttura, possiamo chiamare quella funzione </a:t>
            </a:r>
            <a:r>
              <a:rPr lang="it-IT" b="1" dirty="0">
                <a:highlight>
                  <a:srgbClr val="FFFF00"/>
                </a:highlight>
              </a:rPr>
              <a:t>usando il suo nome</a:t>
            </a:r>
            <a:r>
              <a:rPr lang="it-IT" dirty="0"/>
              <a:t>. </a:t>
            </a:r>
          </a:p>
          <a:p>
            <a:r>
              <a:rPr lang="it-IT" dirty="0"/>
              <a:t>Possiamo </a:t>
            </a:r>
            <a:r>
              <a:rPr lang="it-IT" b="1" dirty="0">
                <a:highlight>
                  <a:srgbClr val="FFFF00"/>
                </a:highlight>
              </a:rPr>
              <a:t>anche chiamare quella funzione da un’altra funzione </a:t>
            </a:r>
            <a:r>
              <a:rPr lang="it-IT" dirty="0"/>
              <a:t>oppure da un altro programma importandola. </a:t>
            </a:r>
          </a:p>
          <a:p>
            <a:endParaRPr lang="it-IT" dirty="0"/>
          </a:p>
          <a:p>
            <a:r>
              <a:rPr lang="it-IT" dirty="0"/>
              <a:t>Per chiamare una funzione, basta usare il </a:t>
            </a:r>
            <a:r>
              <a:rPr lang="it-IT" b="1" dirty="0">
                <a:highlight>
                  <a:srgbClr val="00FFFF"/>
                </a:highlight>
              </a:rPr>
              <a:t>nome della funzione seguito da parentesi tonde</a:t>
            </a:r>
            <a:r>
              <a:rPr lang="it-IT" dirty="0"/>
              <a:t> e, se la funzione accetta parametri, </a:t>
            </a:r>
            <a:r>
              <a:rPr lang="it-IT" b="1" dirty="0">
                <a:highlight>
                  <a:srgbClr val="00FFFF"/>
                </a:highlight>
              </a:rPr>
              <a:t>passare il valore dei parametri </a:t>
            </a:r>
            <a:r>
              <a:rPr lang="it-IT" dirty="0"/>
              <a:t>tra parentesi. </a:t>
            </a:r>
          </a:p>
        </p:txBody>
      </p:sp>
      <p:sp>
        <p:nvSpPr>
          <p:cNvPr id="5" name="Segnaposto contenuto 4">
            <a:extLst>
              <a:ext uri="{FF2B5EF4-FFF2-40B4-BE49-F238E27FC236}">
                <a16:creationId xmlns:a16="http://schemas.microsoft.com/office/drawing/2014/main" id="{0ECD856D-0F1D-C4F7-5E4C-E0F33D4BCA41}"/>
              </a:ext>
            </a:extLst>
          </p:cNvPr>
          <p:cNvSpPr>
            <a:spLocks noGrp="1"/>
          </p:cNvSpPr>
          <p:nvPr>
            <p:ph sz="quarter" idx="4"/>
          </p:nvPr>
        </p:nvSpPr>
        <p:spPr>
          <a:xfrm>
            <a:off x="6007608" y="1271016"/>
            <a:ext cx="5678996" cy="5263586"/>
          </a:xfrm>
        </p:spPr>
        <p:txBody>
          <a:bodyPr>
            <a:normAutofit/>
          </a:bodyPr>
          <a:lstStyle/>
          <a:p>
            <a:r>
              <a:rPr lang="it-IT" sz="2000" b="1" u="sng" dirty="0"/>
              <a:t>CHIAMATA DI FUNZIONE SENZA PARAMETRI</a:t>
            </a:r>
          </a:p>
          <a:p>
            <a:endParaRPr lang="it-IT" sz="2000" b="1" u="sng" dirty="0"/>
          </a:p>
          <a:p>
            <a:endParaRPr lang="it-IT" sz="2000" b="1" u="sng" dirty="0"/>
          </a:p>
          <a:p>
            <a:endParaRPr lang="it-IT" sz="2000" b="1" u="sng" dirty="0"/>
          </a:p>
          <a:p>
            <a:endParaRPr lang="it-IT" sz="2000" b="1" u="sng" dirty="0"/>
          </a:p>
          <a:p>
            <a:endParaRPr lang="it-IT" sz="2000" b="1" u="sng" dirty="0"/>
          </a:p>
          <a:p>
            <a:r>
              <a:rPr lang="it-IT" sz="2000" b="1" u="sng" dirty="0"/>
              <a:t>CHIAMATA DI FUNZIONE CON PARAMETRI</a:t>
            </a:r>
          </a:p>
          <a:p>
            <a:endParaRPr lang="it-IT" sz="2000" b="1" u="sng" dirty="0"/>
          </a:p>
          <a:p>
            <a:endParaRPr lang="it-IT" sz="2000" b="1" u="sng" dirty="0"/>
          </a:p>
        </p:txBody>
      </p:sp>
      <p:pic>
        <p:nvPicPr>
          <p:cNvPr id="6" name="Immagine 5">
            <a:extLst>
              <a:ext uri="{FF2B5EF4-FFF2-40B4-BE49-F238E27FC236}">
                <a16:creationId xmlns:a16="http://schemas.microsoft.com/office/drawing/2014/main" id="{52A301D8-0727-23A4-C0DB-E276D111049E}"/>
              </a:ext>
            </a:extLst>
          </p:cNvPr>
          <p:cNvPicPr>
            <a:picLocks noChangeAspect="1"/>
          </p:cNvPicPr>
          <p:nvPr/>
        </p:nvPicPr>
        <p:blipFill>
          <a:blip r:embed="rId2"/>
          <a:stretch>
            <a:fillRect/>
          </a:stretch>
        </p:blipFill>
        <p:spPr>
          <a:xfrm>
            <a:off x="6360337" y="2001173"/>
            <a:ext cx="2753109" cy="762106"/>
          </a:xfrm>
          <a:prstGeom prst="rect">
            <a:avLst/>
          </a:prstGeom>
        </p:spPr>
      </p:pic>
      <p:pic>
        <p:nvPicPr>
          <p:cNvPr id="9" name="Immagine 8">
            <a:extLst>
              <a:ext uri="{FF2B5EF4-FFF2-40B4-BE49-F238E27FC236}">
                <a16:creationId xmlns:a16="http://schemas.microsoft.com/office/drawing/2014/main" id="{3E0AD341-8C61-F1CA-D859-8F8C7363755B}"/>
              </a:ext>
            </a:extLst>
          </p:cNvPr>
          <p:cNvPicPr>
            <a:picLocks noChangeAspect="1"/>
          </p:cNvPicPr>
          <p:nvPr/>
        </p:nvPicPr>
        <p:blipFill>
          <a:blip r:embed="rId3"/>
          <a:stretch>
            <a:fillRect/>
          </a:stretch>
        </p:blipFill>
        <p:spPr>
          <a:xfrm>
            <a:off x="9466176" y="2210752"/>
            <a:ext cx="1790950" cy="342948"/>
          </a:xfrm>
          <a:prstGeom prst="rect">
            <a:avLst/>
          </a:prstGeom>
        </p:spPr>
      </p:pic>
      <p:pic>
        <p:nvPicPr>
          <p:cNvPr id="11" name="Immagine 10">
            <a:extLst>
              <a:ext uri="{FF2B5EF4-FFF2-40B4-BE49-F238E27FC236}">
                <a16:creationId xmlns:a16="http://schemas.microsoft.com/office/drawing/2014/main" id="{B4E8210B-F610-9623-AF9B-F7180A7EFF96}"/>
              </a:ext>
            </a:extLst>
          </p:cNvPr>
          <p:cNvPicPr>
            <a:picLocks noChangeAspect="1"/>
          </p:cNvPicPr>
          <p:nvPr/>
        </p:nvPicPr>
        <p:blipFill>
          <a:blip r:embed="rId4"/>
          <a:stretch>
            <a:fillRect/>
          </a:stretch>
        </p:blipFill>
        <p:spPr>
          <a:xfrm>
            <a:off x="6360337" y="3610262"/>
            <a:ext cx="2257740" cy="1114581"/>
          </a:xfrm>
          <a:prstGeom prst="rect">
            <a:avLst/>
          </a:prstGeom>
        </p:spPr>
      </p:pic>
      <p:pic>
        <p:nvPicPr>
          <p:cNvPr id="13" name="Immagine 12">
            <a:extLst>
              <a:ext uri="{FF2B5EF4-FFF2-40B4-BE49-F238E27FC236}">
                <a16:creationId xmlns:a16="http://schemas.microsoft.com/office/drawing/2014/main" id="{58B1B486-9964-2750-9F60-9FB5C29017D3}"/>
              </a:ext>
            </a:extLst>
          </p:cNvPr>
          <p:cNvPicPr>
            <a:picLocks noChangeAspect="1"/>
          </p:cNvPicPr>
          <p:nvPr/>
        </p:nvPicPr>
        <p:blipFill>
          <a:blip r:embed="rId5"/>
          <a:stretch>
            <a:fillRect/>
          </a:stretch>
        </p:blipFill>
        <p:spPr>
          <a:xfrm>
            <a:off x="9742439" y="3781735"/>
            <a:ext cx="1238423" cy="771633"/>
          </a:xfrm>
          <a:prstGeom prst="rect">
            <a:avLst/>
          </a:prstGeom>
        </p:spPr>
      </p:pic>
      <p:sp>
        <p:nvSpPr>
          <p:cNvPr id="14" name="CasellaDiTesto 13">
            <a:extLst>
              <a:ext uri="{FF2B5EF4-FFF2-40B4-BE49-F238E27FC236}">
                <a16:creationId xmlns:a16="http://schemas.microsoft.com/office/drawing/2014/main" id="{B9BB1444-712B-D2E2-814C-7F5A6F3BBB7F}"/>
              </a:ext>
            </a:extLst>
          </p:cNvPr>
          <p:cNvSpPr txBox="1"/>
          <p:nvPr/>
        </p:nvSpPr>
        <p:spPr>
          <a:xfrm>
            <a:off x="6506308" y="4844562"/>
            <a:ext cx="4510454" cy="600164"/>
          </a:xfrm>
          <a:prstGeom prst="rect">
            <a:avLst/>
          </a:prstGeom>
          <a:noFill/>
        </p:spPr>
        <p:txBody>
          <a:bodyPr wrap="square" rtlCol="0">
            <a:spAutoFit/>
          </a:bodyPr>
          <a:lstStyle/>
          <a:p>
            <a:r>
              <a:rPr lang="it-IT" sz="1100" b="1" dirty="0"/>
              <a:t>Si ha una funzione con un argomento (</a:t>
            </a:r>
            <a:r>
              <a:rPr lang="it-IT" sz="1100" b="1" dirty="0" err="1"/>
              <a:t>fname</a:t>
            </a:r>
            <a:r>
              <a:rPr lang="it-IT" sz="1100" b="1" dirty="0"/>
              <a:t>). Quando la funzione è chiamata, passiamo il nome. Questo viene usato all’interno della funzione per stampare il nome completo. </a:t>
            </a:r>
          </a:p>
        </p:txBody>
      </p:sp>
    </p:spTree>
    <p:extLst>
      <p:ext uri="{BB962C8B-B14F-4D97-AF65-F5344CB8AC3E}">
        <p14:creationId xmlns:p14="http://schemas.microsoft.com/office/powerpoint/2010/main" val="27913003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FC52F97E-E043-6FD9-EDBB-BDA9AAFA97BC}"/>
              </a:ext>
            </a:extLst>
          </p:cNvPr>
          <p:cNvSpPr/>
          <p:nvPr/>
        </p:nvSpPr>
        <p:spPr>
          <a:xfrm>
            <a:off x="328612" y="5611647"/>
            <a:ext cx="5623780" cy="912606"/>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a:t>
            </a:r>
            <a:r>
              <a:rPr lang="it-IT" dirty="0" err="1"/>
              <a:t>positional</a:t>
            </a:r>
            <a:r>
              <a:rPr lang="it-IT" dirty="0"/>
              <a:t>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5177059"/>
          </a:xfrm>
        </p:spPr>
        <p:txBody>
          <a:bodyPr>
            <a:normAutofit fontScale="70000" lnSpcReduction="20000"/>
          </a:bodyPr>
          <a:lstStyle/>
          <a:p>
            <a:pPr marL="0" indent="0">
              <a:buNone/>
            </a:pPr>
            <a:r>
              <a:rPr lang="it-IT" dirty="0"/>
              <a:t>In Python esistono </a:t>
            </a:r>
            <a:r>
              <a:rPr lang="it-IT" b="1" dirty="0">
                <a:highlight>
                  <a:srgbClr val="00FFFF"/>
                </a:highlight>
              </a:rPr>
              <a:t>4 tipi di argomenti consentiti: </a:t>
            </a:r>
          </a:p>
          <a:p>
            <a:pPr marL="457200" indent="-457200">
              <a:buFont typeface="+mj-lt"/>
              <a:buAutoNum type="arabicPeriod"/>
            </a:pPr>
            <a:r>
              <a:rPr lang="it-IT" b="1" dirty="0" err="1"/>
              <a:t>Positional</a:t>
            </a:r>
            <a:r>
              <a:rPr lang="it-IT" b="1" dirty="0"/>
              <a:t> </a:t>
            </a:r>
            <a:r>
              <a:rPr lang="it-IT" b="1" dirty="0" err="1"/>
              <a:t>arguments</a:t>
            </a:r>
            <a:endParaRPr lang="it-IT" b="1" dirty="0"/>
          </a:p>
          <a:p>
            <a:pPr marL="457200" indent="-457200">
              <a:buFont typeface="+mj-lt"/>
              <a:buAutoNum type="arabicPeriod"/>
            </a:pPr>
            <a:r>
              <a:rPr lang="it-IT" b="1" dirty="0"/>
              <a:t>Keyword </a:t>
            </a:r>
            <a:r>
              <a:rPr lang="it-IT" b="1" dirty="0" err="1"/>
              <a:t>arguments</a:t>
            </a:r>
            <a:r>
              <a:rPr lang="it-IT" b="1" dirty="0"/>
              <a:t> e **</a:t>
            </a:r>
            <a:r>
              <a:rPr lang="it-IT" b="1" dirty="0" err="1"/>
              <a:t>kwargs</a:t>
            </a:r>
            <a:endParaRPr lang="it-IT" b="1" dirty="0"/>
          </a:p>
          <a:p>
            <a:pPr marL="457200" indent="-457200">
              <a:buFont typeface="+mj-lt"/>
              <a:buAutoNum type="arabicPeriod"/>
            </a:pPr>
            <a:r>
              <a:rPr lang="it-IT" b="1" dirty="0"/>
              <a:t>Default </a:t>
            </a:r>
            <a:r>
              <a:rPr lang="it-IT" b="1" dirty="0" err="1"/>
              <a:t>arguments</a:t>
            </a:r>
            <a:endParaRPr lang="it-IT" b="1" dirty="0"/>
          </a:p>
          <a:p>
            <a:pPr marL="457200" indent="-457200">
              <a:buFont typeface="+mj-lt"/>
              <a:buAutoNum type="arabicPeriod"/>
            </a:pPr>
            <a:r>
              <a:rPr lang="it-IT" b="1" dirty="0"/>
              <a:t>Lunghezza variabile degli argomenti</a:t>
            </a:r>
            <a:r>
              <a:rPr lang="it-IT" dirty="0"/>
              <a:t> (*</a:t>
            </a:r>
            <a:r>
              <a:rPr lang="it-IT" b="1" dirty="0" err="1"/>
              <a:t>args</a:t>
            </a:r>
            <a:r>
              <a:rPr lang="it-IT" b="1" dirty="0"/>
              <a:t>)</a:t>
            </a:r>
          </a:p>
          <a:p>
            <a:pPr marL="457200" indent="-457200">
              <a:buFont typeface="+mj-lt"/>
              <a:buAutoNum type="arabicPeriod"/>
            </a:pPr>
            <a:endParaRPr lang="it-IT" dirty="0"/>
          </a:p>
          <a:p>
            <a:pPr marL="0" indent="0">
              <a:buNone/>
            </a:pPr>
            <a:r>
              <a:rPr lang="it-IT" b="1" u="sng" dirty="0">
                <a:solidFill>
                  <a:srgbClr val="50B4C8"/>
                </a:solidFill>
              </a:rPr>
              <a:t>POSITIONAL ARGUMENTS</a:t>
            </a:r>
          </a:p>
          <a:p>
            <a:pPr marL="0" indent="0">
              <a:buNone/>
            </a:pPr>
            <a:endParaRPr lang="it-IT" b="1" u="sng" dirty="0">
              <a:solidFill>
                <a:srgbClr val="50B4C8"/>
              </a:solidFill>
            </a:endParaRPr>
          </a:p>
          <a:p>
            <a:pPr marL="0" indent="0">
              <a:buNone/>
            </a:pPr>
            <a:r>
              <a:rPr lang="it-IT" dirty="0"/>
              <a:t>Di default, una funzione deve essere chiamata con il </a:t>
            </a:r>
            <a:r>
              <a:rPr lang="it-IT" b="1" dirty="0">
                <a:highlight>
                  <a:srgbClr val="00FFFF"/>
                </a:highlight>
              </a:rPr>
              <a:t>numero esatto di argomenti, scritti nello stesso ordine in cui compaiono nella sua definizione</a:t>
            </a:r>
            <a:r>
              <a:rPr lang="it-IT" dirty="0"/>
              <a:t>. </a:t>
            </a:r>
          </a:p>
          <a:p>
            <a:pPr marL="0" indent="0">
              <a:buNone/>
            </a:pPr>
            <a:r>
              <a:rPr lang="it-IT" dirty="0"/>
              <a:t>Il primo argomento della dichiarazione della funzione, deve essere il primo argomento della chiamata. Il secondo argomento deve essere tale sia nella dichiarazione che nella chiamata e così via. </a:t>
            </a:r>
          </a:p>
          <a:p>
            <a:pPr marL="0" indent="0">
              <a:buNone/>
            </a:pPr>
            <a:endParaRPr lang="it-IT" dirty="0"/>
          </a:p>
          <a:p>
            <a:pPr marL="0" indent="0">
              <a:buNone/>
            </a:pPr>
            <a:r>
              <a:rPr lang="it-IT" dirty="0"/>
              <a:t>Questo significa anche che, </a:t>
            </a:r>
            <a:r>
              <a:rPr lang="it-IT" b="1" dirty="0"/>
              <a:t>se la funzione si aspetta 2 argomenti</a:t>
            </a:r>
            <a:r>
              <a:rPr lang="it-IT" dirty="0"/>
              <a:t>, bisogna </a:t>
            </a:r>
            <a:r>
              <a:rPr lang="it-IT" b="1" dirty="0"/>
              <a:t>chiamare quella funzione con 2 argomenti</a:t>
            </a:r>
            <a:r>
              <a:rPr lang="it-IT" dirty="0"/>
              <a:t>, </a:t>
            </a:r>
            <a:r>
              <a:rPr lang="it-IT" b="1" dirty="0">
                <a:highlight>
                  <a:srgbClr val="FFFF00"/>
                </a:highlight>
              </a:rPr>
              <a:t>NON DI MENO e NON DI PIU’. </a:t>
            </a:r>
          </a:p>
          <a:p>
            <a:pPr marL="0" indent="0">
              <a:buNone/>
            </a:pPr>
            <a:endParaRPr lang="it-IT" b="1" dirty="0">
              <a:highlight>
                <a:srgbClr val="FFFF00"/>
              </a:highlight>
            </a:endParaRPr>
          </a:p>
          <a:p>
            <a:pPr marL="0" indent="0">
              <a:buNone/>
            </a:pPr>
            <a:r>
              <a:rPr lang="it-IT" b="1" u="sng" dirty="0">
                <a:solidFill>
                  <a:schemeClr val="bg1">
                    <a:lumMod val="95000"/>
                  </a:schemeClr>
                </a:solidFill>
              </a:rPr>
              <a:t>Il numero e la posizione degli argomenti devono corrispondere</a:t>
            </a:r>
            <a:r>
              <a:rPr lang="it-IT" u="sng" dirty="0">
                <a:solidFill>
                  <a:schemeClr val="bg1">
                    <a:lumMod val="95000"/>
                  </a:schemeClr>
                </a:solidFill>
              </a:rPr>
              <a:t>. </a:t>
            </a:r>
            <a:r>
              <a:rPr lang="it-IT" b="1" u="sng" dirty="0">
                <a:solidFill>
                  <a:schemeClr val="bg1">
                    <a:lumMod val="95000"/>
                  </a:schemeClr>
                </a:solidFill>
              </a:rPr>
              <a:t>Se si cambia l’ordine degli argomenti, potrebbe cambiare anche il risultato!!!!!!!</a:t>
            </a:r>
          </a:p>
        </p:txBody>
      </p:sp>
      <p:pic>
        <p:nvPicPr>
          <p:cNvPr id="9" name="Segnaposto contenuto 8">
            <a:extLst>
              <a:ext uri="{FF2B5EF4-FFF2-40B4-BE49-F238E27FC236}">
                <a16:creationId xmlns:a16="http://schemas.microsoft.com/office/drawing/2014/main" id="{D4EE7A3A-B10B-79FD-E9C8-53D6F101CE8A}"/>
              </a:ext>
            </a:extLst>
          </p:cNvPr>
          <p:cNvPicPr>
            <a:picLocks noGrp="1" noChangeAspect="1"/>
          </p:cNvPicPr>
          <p:nvPr>
            <p:ph sz="quarter" idx="4"/>
          </p:nvPr>
        </p:nvPicPr>
        <p:blipFill>
          <a:blip r:embed="rId2"/>
          <a:stretch>
            <a:fillRect/>
          </a:stretch>
        </p:blipFill>
        <p:spPr>
          <a:xfrm>
            <a:off x="8089095" y="1561171"/>
            <a:ext cx="1905266" cy="1771897"/>
          </a:xfrm>
        </p:spPr>
      </p:pic>
      <p:sp>
        <p:nvSpPr>
          <p:cNvPr id="10" name="CasellaDiTesto 9">
            <a:extLst>
              <a:ext uri="{FF2B5EF4-FFF2-40B4-BE49-F238E27FC236}">
                <a16:creationId xmlns:a16="http://schemas.microsoft.com/office/drawing/2014/main" id="{A52EF729-9133-07C2-C1D8-B780CE8F7366}"/>
              </a:ext>
            </a:extLst>
          </p:cNvPr>
          <p:cNvSpPr txBox="1"/>
          <p:nvPr/>
        </p:nvSpPr>
        <p:spPr>
          <a:xfrm>
            <a:off x="7016262" y="3518181"/>
            <a:ext cx="4847126" cy="646331"/>
          </a:xfrm>
          <a:prstGeom prst="rect">
            <a:avLst/>
          </a:prstGeom>
          <a:noFill/>
        </p:spPr>
        <p:txBody>
          <a:bodyPr wrap="square" rtlCol="0">
            <a:spAutoFit/>
          </a:bodyPr>
          <a:lstStyle/>
          <a:p>
            <a:r>
              <a:rPr lang="it-IT" dirty="0"/>
              <a:t>Se si provano a passare più argomenti, si avrà un </a:t>
            </a:r>
            <a:r>
              <a:rPr lang="it-IT" dirty="0">
                <a:solidFill>
                  <a:srgbClr val="FF0000"/>
                </a:solidFill>
              </a:rPr>
              <a:t>errore</a:t>
            </a:r>
            <a:r>
              <a:rPr lang="it-IT" dirty="0"/>
              <a:t>. </a:t>
            </a:r>
          </a:p>
        </p:txBody>
      </p:sp>
      <p:pic>
        <p:nvPicPr>
          <p:cNvPr id="12" name="Immagine 11">
            <a:extLst>
              <a:ext uri="{FF2B5EF4-FFF2-40B4-BE49-F238E27FC236}">
                <a16:creationId xmlns:a16="http://schemas.microsoft.com/office/drawing/2014/main" id="{718F498F-2415-5B55-0055-4BF2C43B34A4}"/>
              </a:ext>
            </a:extLst>
          </p:cNvPr>
          <p:cNvPicPr>
            <a:picLocks noChangeAspect="1"/>
          </p:cNvPicPr>
          <p:nvPr/>
        </p:nvPicPr>
        <p:blipFill>
          <a:blip r:embed="rId3"/>
          <a:stretch>
            <a:fillRect/>
          </a:stretch>
        </p:blipFill>
        <p:spPr>
          <a:xfrm>
            <a:off x="7936674" y="4229880"/>
            <a:ext cx="2210108" cy="1066949"/>
          </a:xfrm>
          <a:prstGeom prst="rect">
            <a:avLst/>
          </a:prstGeom>
        </p:spPr>
      </p:pic>
      <p:pic>
        <p:nvPicPr>
          <p:cNvPr id="14" name="Immagine 13">
            <a:extLst>
              <a:ext uri="{FF2B5EF4-FFF2-40B4-BE49-F238E27FC236}">
                <a16:creationId xmlns:a16="http://schemas.microsoft.com/office/drawing/2014/main" id="{9D272482-D467-97FB-8141-D4EB4FDD051A}"/>
              </a:ext>
            </a:extLst>
          </p:cNvPr>
          <p:cNvPicPr>
            <a:picLocks noChangeAspect="1"/>
          </p:cNvPicPr>
          <p:nvPr/>
        </p:nvPicPr>
        <p:blipFill>
          <a:blip r:embed="rId4"/>
          <a:stretch>
            <a:fillRect/>
          </a:stretch>
        </p:blipFill>
        <p:spPr>
          <a:xfrm>
            <a:off x="6476627" y="5444102"/>
            <a:ext cx="5401429" cy="504895"/>
          </a:xfrm>
          <a:prstGeom prst="rect">
            <a:avLst/>
          </a:prstGeom>
        </p:spPr>
      </p:pic>
    </p:spTree>
    <p:extLst>
      <p:ext uri="{BB962C8B-B14F-4D97-AF65-F5344CB8AC3E}">
        <p14:creationId xmlns:p14="http://schemas.microsoft.com/office/powerpoint/2010/main" val="24555857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numero arbitrario di argomenti (*</a:t>
            </a:r>
            <a:r>
              <a:rPr lang="it-IT" dirty="0" err="1"/>
              <a:t>args</a:t>
            </a:r>
            <a:r>
              <a:rPr lang="it-IT" dirty="0"/>
              <a:t>)</a:t>
            </a:r>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3735659"/>
          </a:xfrm>
        </p:spPr>
        <p:txBody>
          <a:bodyPr>
            <a:normAutofit/>
          </a:bodyPr>
          <a:lstStyle/>
          <a:p>
            <a:pPr marL="0" indent="0">
              <a:buNone/>
            </a:pPr>
            <a:r>
              <a:rPr lang="it-IT" dirty="0"/>
              <a:t>Se </a:t>
            </a:r>
            <a:r>
              <a:rPr lang="it-IT" b="1" dirty="0"/>
              <a:t>non sappiamo quanti argomenti saranno passati alla funzione</a:t>
            </a:r>
            <a:r>
              <a:rPr lang="it-IT" dirty="0"/>
              <a:t>, possiamo aggiungere un </a:t>
            </a:r>
            <a:r>
              <a:rPr lang="it-IT" b="1" dirty="0">
                <a:highlight>
                  <a:srgbClr val="00FFFF"/>
                </a:highlight>
              </a:rPr>
              <a:t>asterisco * davanti al nome del parametro</a:t>
            </a:r>
            <a:r>
              <a:rPr lang="it-IT" dirty="0"/>
              <a:t> nella definizione della funzione. </a:t>
            </a:r>
          </a:p>
          <a:p>
            <a:pPr marL="0" indent="0">
              <a:buNone/>
            </a:pPr>
            <a:endParaRPr lang="it-IT" dirty="0"/>
          </a:p>
          <a:p>
            <a:pPr marL="0" indent="0">
              <a:buNone/>
            </a:pPr>
            <a:r>
              <a:rPr lang="it-IT" dirty="0"/>
              <a:t>In questo modo la funzione riceverà una </a:t>
            </a:r>
            <a:r>
              <a:rPr lang="it-IT" b="1" dirty="0" err="1"/>
              <a:t>tuple</a:t>
            </a:r>
            <a:r>
              <a:rPr lang="it-IT" dirty="0"/>
              <a:t> contenente un </a:t>
            </a:r>
            <a:r>
              <a:rPr lang="it-IT" b="1" dirty="0">
                <a:highlight>
                  <a:srgbClr val="00FFFF"/>
                </a:highlight>
              </a:rPr>
              <a:t>numero variabile di </a:t>
            </a:r>
            <a:r>
              <a:rPr lang="it-IT" b="1" u="sng" dirty="0">
                <a:highlight>
                  <a:srgbClr val="00FFFF"/>
                </a:highlight>
              </a:rPr>
              <a:t>non keyword </a:t>
            </a:r>
            <a:r>
              <a:rPr lang="it-IT" b="1" u="sng" dirty="0" err="1">
                <a:highlight>
                  <a:srgbClr val="00FFFF"/>
                </a:highlight>
              </a:rPr>
              <a:t>arguments</a:t>
            </a:r>
            <a:r>
              <a:rPr lang="it-IT" dirty="0"/>
              <a:t>. </a:t>
            </a:r>
          </a:p>
        </p:txBody>
      </p:sp>
      <p:pic>
        <p:nvPicPr>
          <p:cNvPr id="16" name="Segnaposto contenuto 15">
            <a:extLst>
              <a:ext uri="{FF2B5EF4-FFF2-40B4-BE49-F238E27FC236}">
                <a16:creationId xmlns:a16="http://schemas.microsoft.com/office/drawing/2014/main" id="{0995FFF7-F48F-03E9-17E2-C1444823427B}"/>
              </a:ext>
            </a:extLst>
          </p:cNvPr>
          <p:cNvPicPr>
            <a:picLocks noGrp="1" noChangeAspect="1"/>
          </p:cNvPicPr>
          <p:nvPr>
            <p:ph sz="quarter" idx="4"/>
          </p:nvPr>
        </p:nvPicPr>
        <p:blipFill>
          <a:blip r:embed="rId2"/>
          <a:stretch>
            <a:fillRect/>
          </a:stretch>
        </p:blipFill>
        <p:spPr>
          <a:xfrm>
            <a:off x="6747886" y="1699135"/>
            <a:ext cx="2143424" cy="2314898"/>
          </a:xfrm>
        </p:spPr>
      </p:pic>
      <p:pic>
        <p:nvPicPr>
          <p:cNvPr id="7" name="Immagine 6">
            <a:extLst>
              <a:ext uri="{FF2B5EF4-FFF2-40B4-BE49-F238E27FC236}">
                <a16:creationId xmlns:a16="http://schemas.microsoft.com/office/drawing/2014/main" id="{E72B39C3-ACC5-629D-155A-561379B3835C}"/>
              </a:ext>
            </a:extLst>
          </p:cNvPr>
          <p:cNvPicPr>
            <a:picLocks noChangeAspect="1"/>
          </p:cNvPicPr>
          <p:nvPr/>
        </p:nvPicPr>
        <p:blipFill>
          <a:blip r:embed="rId3"/>
          <a:stretch>
            <a:fillRect/>
          </a:stretch>
        </p:blipFill>
        <p:spPr>
          <a:xfrm>
            <a:off x="1474659" y="4694330"/>
            <a:ext cx="3562847" cy="866896"/>
          </a:xfrm>
          <a:prstGeom prst="rect">
            <a:avLst/>
          </a:prstGeom>
        </p:spPr>
      </p:pic>
      <p:pic>
        <p:nvPicPr>
          <p:cNvPr id="11" name="Immagine 10">
            <a:extLst>
              <a:ext uri="{FF2B5EF4-FFF2-40B4-BE49-F238E27FC236}">
                <a16:creationId xmlns:a16="http://schemas.microsoft.com/office/drawing/2014/main" id="{EB03AB13-0B16-E0FF-87F9-D3953D130FE3}"/>
              </a:ext>
            </a:extLst>
          </p:cNvPr>
          <p:cNvPicPr>
            <a:picLocks noChangeAspect="1"/>
          </p:cNvPicPr>
          <p:nvPr/>
        </p:nvPicPr>
        <p:blipFill>
          <a:blip r:embed="rId4"/>
          <a:stretch>
            <a:fillRect/>
          </a:stretch>
        </p:blipFill>
        <p:spPr>
          <a:xfrm>
            <a:off x="2084345" y="5825623"/>
            <a:ext cx="2343477" cy="390580"/>
          </a:xfrm>
          <a:prstGeom prst="rect">
            <a:avLst/>
          </a:prstGeom>
        </p:spPr>
      </p:pic>
      <p:pic>
        <p:nvPicPr>
          <p:cNvPr id="18" name="Immagine 17">
            <a:extLst>
              <a:ext uri="{FF2B5EF4-FFF2-40B4-BE49-F238E27FC236}">
                <a16:creationId xmlns:a16="http://schemas.microsoft.com/office/drawing/2014/main" id="{F21F4CE5-BED1-831A-0ED6-BBECF5FEE8CB}"/>
              </a:ext>
            </a:extLst>
          </p:cNvPr>
          <p:cNvPicPr>
            <a:picLocks noChangeAspect="1"/>
          </p:cNvPicPr>
          <p:nvPr/>
        </p:nvPicPr>
        <p:blipFill>
          <a:blip r:embed="rId5"/>
          <a:stretch>
            <a:fillRect/>
          </a:stretch>
        </p:blipFill>
        <p:spPr>
          <a:xfrm>
            <a:off x="9292665" y="3213821"/>
            <a:ext cx="1009791" cy="800212"/>
          </a:xfrm>
          <a:prstGeom prst="rect">
            <a:avLst/>
          </a:prstGeom>
        </p:spPr>
      </p:pic>
      <p:sp>
        <p:nvSpPr>
          <p:cNvPr id="19" name="CasellaDiTesto 18">
            <a:extLst>
              <a:ext uri="{FF2B5EF4-FFF2-40B4-BE49-F238E27FC236}">
                <a16:creationId xmlns:a16="http://schemas.microsoft.com/office/drawing/2014/main" id="{11DFA7BC-AEAD-B496-4E54-83731BEBCF3B}"/>
              </a:ext>
            </a:extLst>
          </p:cNvPr>
          <p:cNvSpPr txBox="1"/>
          <p:nvPr/>
        </p:nvSpPr>
        <p:spPr>
          <a:xfrm>
            <a:off x="6642378" y="4558165"/>
            <a:ext cx="4822791" cy="830997"/>
          </a:xfrm>
          <a:prstGeom prst="rect">
            <a:avLst/>
          </a:prstGeom>
          <a:noFill/>
        </p:spPr>
        <p:txBody>
          <a:bodyPr wrap="square" rtlCol="0">
            <a:spAutoFit/>
          </a:bodyPr>
          <a:lstStyle/>
          <a:p>
            <a:r>
              <a:rPr lang="it-IT" sz="1200" dirty="0"/>
              <a:t>Nell’esempio, *</a:t>
            </a:r>
            <a:r>
              <a:rPr lang="it-IT" sz="1200" dirty="0" err="1"/>
              <a:t>num</a:t>
            </a:r>
            <a:r>
              <a:rPr lang="it-IT" sz="1200" dirty="0"/>
              <a:t> viene usato come parametro che permette di passare una lista di argomenti di lunghezza variabile alla funzione </a:t>
            </a:r>
            <a:r>
              <a:rPr lang="it-IT" sz="1200" dirty="0" err="1"/>
              <a:t>adder</a:t>
            </a:r>
            <a:r>
              <a:rPr lang="it-IT" sz="1200" dirty="0"/>
              <a:t>(). </a:t>
            </a:r>
          </a:p>
          <a:p>
            <a:r>
              <a:rPr lang="it-IT" sz="1200" dirty="0"/>
              <a:t>All’interno della funzione, un ciclo somma gli argomenti passati e stampa il risultato. </a:t>
            </a:r>
          </a:p>
        </p:txBody>
      </p:sp>
    </p:spTree>
    <p:extLst>
      <p:ext uri="{BB962C8B-B14F-4D97-AF65-F5344CB8AC3E}">
        <p14:creationId xmlns:p14="http://schemas.microsoft.com/office/powerpoint/2010/main" val="1708656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1800" b="1" u="sng" dirty="0"/>
              <a:t>RECUPERARE IL TIPO DI DATO </a:t>
            </a:r>
          </a:p>
          <a:p>
            <a:pPr marL="0" indent="0">
              <a:buNone/>
            </a:pPr>
            <a:r>
              <a:rPr lang="it-IT" sz="1800" dirty="0"/>
              <a:t>Possiamo sapere che tipo di dato è stato assegnato ad una variabile con la funzione </a:t>
            </a:r>
            <a:r>
              <a:rPr lang="it-IT" sz="1800" b="1" dirty="0" err="1">
                <a:highlight>
                  <a:srgbClr val="FFFF00"/>
                </a:highlight>
              </a:rPr>
              <a:t>type</a:t>
            </a:r>
            <a:r>
              <a:rPr lang="it-IT" sz="1800" b="1" dirty="0">
                <a:highlight>
                  <a:srgbClr val="FFFF00"/>
                </a:highlight>
              </a:rPr>
              <a:t>( ):</a:t>
            </a: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r>
              <a:rPr lang="it-IT" sz="1800" b="1" u="sng" dirty="0"/>
              <a:t>APICI DOPPI O SINGOLI PER LE STRINGHE</a:t>
            </a:r>
          </a:p>
          <a:p>
            <a:pPr marL="0" indent="0">
              <a:buNone/>
            </a:pPr>
            <a:r>
              <a:rPr lang="it-IT" sz="1800" dirty="0"/>
              <a:t>Le stringhe possono essere dichiarate sia usando i doppi apici che l’apice singolo: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b="1" u="sng" dirty="0">
                <a:highlight>
                  <a:srgbClr val="FFFF00"/>
                </a:highlight>
              </a:rPr>
              <a:t>NOME VARIABILI E’ CASE-SENSITIVE !!!</a:t>
            </a:r>
          </a:p>
          <a:p>
            <a:pPr marL="0" indent="0">
              <a:buNone/>
            </a:pPr>
            <a:r>
              <a:rPr lang="it-IT" sz="1800" dirty="0"/>
              <a:t>Il nome delle variabili è </a:t>
            </a:r>
            <a:r>
              <a:rPr lang="it-IT" sz="1800" dirty="0">
                <a:highlight>
                  <a:srgbClr val="FFFF00"/>
                </a:highlight>
              </a:rPr>
              <a:t>case-sensitive</a:t>
            </a:r>
            <a:r>
              <a:rPr lang="it-IT" sz="1800" dirty="0"/>
              <a:t> quindi a = 4 e A = 5 sono due variabili distinte. </a:t>
            </a:r>
          </a:p>
          <a:p>
            <a:pPr marL="0" indent="0">
              <a:buNone/>
            </a:pPr>
            <a:endParaRPr lang="it-IT" sz="2400" dirty="0"/>
          </a:p>
          <a:p>
            <a:pPr marL="0" indent="0">
              <a:buNone/>
            </a:pPr>
            <a:endParaRPr lang="it-IT" dirty="0"/>
          </a:p>
          <a:p>
            <a:pPr marL="0" indent="0" algn="ctr">
              <a:buNone/>
            </a:pPr>
            <a:r>
              <a:rPr lang="it-IT" sz="1800" b="1" dirty="0">
                <a:highlight>
                  <a:srgbClr val="FFFF00"/>
                </a:highlight>
              </a:rPr>
              <a:t>La variabile A non sovrascrive la variabile a</a:t>
            </a:r>
            <a:r>
              <a:rPr lang="it-IT" sz="1800" b="1" dirty="0"/>
              <a:t>.</a:t>
            </a:r>
          </a:p>
          <a:p>
            <a:pPr marL="0" indent="0">
              <a:buNone/>
            </a:pPr>
            <a:endParaRPr lang="it-IT" sz="2400" dirty="0"/>
          </a:p>
        </p:txBody>
      </p:sp>
      <p:pic>
        <p:nvPicPr>
          <p:cNvPr id="5" name="Immagine 4">
            <a:extLst>
              <a:ext uri="{FF2B5EF4-FFF2-40B4-BE49-F238E27FC236}">
                <a16:creationId xmlns:a16="http://schemas.microsoft.com/office/drawing/2014/main" id="{B8D5632A-8E22-7699-86C5-56E22C51353B}"/>
              </a:ext>
            </a:extLst>
          </p:cNvPr>
          <p:cNvPicPr>
            <a:picLocks noChangeAspect="1"/>
          </p:cNvPicPr>
          <p:nvPr/>
        </p:nvPicPr>
        <p:blipFill>
          <a:blip r:embed="rId2"/>
          <a:stretch>
            <a:fillRect/>
          </a:stretch>
        </p:blipFill>
        <p:spPr>
          <a:xfrm>
            <a:off x="5259135" y="2117639"/>
            <a:ext cx="1514686" cy="876422"/>
          </a:xfrm>
          <a:prstGeom prst="rect">
            <a:avLst/>
          </a:prstGeom>
        </p:spPr>
      </p:pic>
      <p:pic>
        <p:nvPicPr>
          <p:cNvPr id="8" name="Immagine 7">
            <a:extLst>
              <a:ext uri="{FF2B5EF4-FFF2-40B4-BE49-F238E27FC236}">
                <a16:creationId xmlns:a16="http://schemas.microsoft.com/office/drawing/2014/main" id="{807C76F2-04E4-4881-C8CD-5BA45192A336}"/>
              </a:ext>
            </a:extLst>
          </p:cNvPr>
          <p:cNvPicPr>
            <a:picLocks noChangeAspect="1"/>
          </p:cNvPicPr>
          <p:nvPr/>
        </p:nvPicPr>
        <p:blipFill>
          <a:blip r:embed="rId3"/>
          <a:stretch>
            <a:fillRect/>
          </a:stretch>
        </p:blipFill>
        <p:spPr>
          <a:xfrm>
            <a:off x="5259135" y="3726739"/>
            <a:ext cx="1867161" cy="657317"/>
          </a:xfrm>
          <a:prstGeom prst="rect">
            <a:avLst/>
          </a:prstGeom>
        </p:spPr>
      </p:pic>
      <p:pic>
        <p:nvPicPr>
          <p:cNvPr id="11" name="Immagine 10">
            <a:extLst>
              <a:ext uri="{FF2B5EF4-FFF2-40B4-BE49-F238E27FC236}">
                <a16:creationId xmlns:a16="http://schemas.microsoft.com/office/drawing/2014/main" id="{01B74146-FF07-09C3-5BF1-AC5689FB7E68}"/>
              </a:ext>
            </a:extLst>
          </p:cNvPr>
          <p:cNvPicPr>
            <a:picLocks noChangeAspect="1"/>
          </p:cNvPicPr>
          <p:nvPr/>
        </p:nvPicPr>
        <p:blipFill>
          <a:blip r:embed="rId4"/>
          <a:stretch>
            <a:fillRect/>
          </a:stretch>
        </p:blipFill>
        <p:spPr>
          <a:xfrm>
            <a:off x="5259135" y="5335840"/>
            <a:ext cx="2695951" cy="666843"/>
          </a:xfrm>
          <a:prstGeom prst="rect">
            <a:avLst/>
          </a:prstGeom>
        </p:spPr>
      </p:pic>
    </p:spTree>
    <p:extLst>
      <p:ext uri="{BB962C8B-B14F-4D97-AF65-F5344CB8AC3E}">
        <p14:creationId xmlns:p14="http://schemas.microsoft.com/office/powerpoint/2010/main" val="1405057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keyword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406770"/>
            <a:ext cx="5544650" cy="5090745"/>
          </a:xfrm>
        </p:spPr>
        <p:txBody>
          <a:bodyPr>
            <a:normAutofit fontScale="85000" lnSpcReduction="10000"/>
          </a:bodyPr>
          <a:lstStyle/>
          <a:p>
            <a:pPr marL="0" indent="0">
              <a:buNone/>
            </a:pPr>
            <a:endParaRPr lang="it-IT" dirty="0"/>
          </a:p>
          <a:p>
            <a:pPr marL="0" indent="0">
              <a:buNone/>
            </a:pPr>
            <a:r>
              <a:rPr lang="it-IT" b="1" u="sng" dirty="0">
                <a:solidFill>
                  <a:srgbClr val="50B4C8"/>
                </a:solidFill>
              </a:rPr>
              <a:t>KEYWORD ARGUMENTS (</a:t>
            </a:r>
            <a:r>
              <a:rPr lang="it-IT" b="1" u="sng" dirty="0" err="1">
                <a:solidFill>
                  <a:srgbClr val="50B4C8"/>
                </a:solidFill>
              </a:rPr>
              <a:t>kwargs</a:t>
            </a:r>
            <a:r>
              <a:rPr lang="it-IT" b="1" u="sng" dirty="0">
                <a:solidFill>
                  <a:srgbClr val="50B4C8"/>
                </a:solidFill>
              </a:rPr>
              <a:t> in Python </a:t>
            </a:r>
            <a:r>
              <a:rPr lang="it-IT" b="1" u="sng" dirty="0" err="1">
                <a:solidFill>
                  <a:srgbClr val="50B4C8"/>
                </a:solidFill>
              </a:rPr>
              <a:t>documentations</a:t>
            </a:r>
            <a:r>
              <a:rPr lang="it-IT" b="1" u="sng" dirty="0">
                <a:solidFill>
                  <a:srgbClr val="50B4C8"/>
                </a:solidFill>
              </a:rPr>
              <a:t>)</a:t>
            </a:r>
          </a:p>
          <a:p>
            <a:pPr marL="0" indent="0">
              <a:buNone/>
            </a:pPr>
            <a:endParaRPr lang="it-IT" b="1" u="sng" dirty="0">
              <a:solidFill>
                <a:srgbClr val="50B4C8"/>
              </a:solidFill>
            </a:endParaRPr>
          </a:p>
          <a:p>
            <a:pPr marL="0" indent="0">
              <a:buNone/>
            </a:pPr>
            <a:r>
              <a:rPr lang="it-IT" dirty="0"/>
              <a:t>Un keyword </a:t>
            </a:r>
            <a:r>
              <a:rPr lang="it-IT" dirty="0" err="1"/>
              <a:t>argument</a:t>
            </a:r>
            <a:r>
              <a:rPr lang="it-IT" dirty="0"/>
              <a:t> è il </a:t>
            </a:r>
            <a:r>
              <a:rPr lang="it-IT" b="1" dirty="0">
                <a:highlight>
                  <a:srgbClr val="00FFFF"/>
                </a:highlight>
              </a:rPr>
              <a:t>valore di un argomento passato alla funzione</a:t>
            </a:r>
            <a:r>
              <a:rPr lang="it-IT" dirty="0"/>
              <a:t> e </a:t>
            </a:r>
            <a:r>
              <a:rPr lang="it-IT" b="1" dirty="0">
                <a:highlight>
                  <a:srgbClr val="00FFFF"/>
                </a:highlight>
              </a:rPr>
              <a:t>preceduto dal nome della variabile e dall’uguale</a:t>
            </a:r>
            <a:r>
              <a:rPr lang="it-IT" dirty="0"/>
              <a:t>. </a:t>
            </a:r>
          </a:p>
          <a:p>
            <a:pPr marL="0" indent="0">
              <a:buNone/>
            </a:pPr>
            <a:endParaRPr lang="it-IT" dirty="0"/>
          </a:p>
          <a:p>
            <a:pPr marL="0" indent="0" algn="ctr">
              <a:buNone/>
            </a:pPr>
            <a:r>
              <a:rPr lang="it-IT" dirty="0">
                <a:latin typeface="Consolas" panose="020B0609020204030204" pitchFamily="49" charset="0"/>
              </a:rPr>
              <a:t>key = </a:t>
            </a:r>
            <a:r>
              <a:rPr lang="it-IT" dirty="0" err="1">
                <a:latin typeface="Consolas" panose="020B0609020204030204" pitchFamily="49" charset="0"/>
              </a:rPr>
              <a:t>value</a:t>
            </a:r>
            <a:endParaRPr lang="it-IT" dirty="0">
              <a:latin typeface="Consolas" panose="020B0609020204030204" pitchFamily="49" charset="0"/>
            </a:endParaRPr>
          </a:p>
          <a:p>
            <a:pPr marL="0" indent="0">
              <a:buNone/>
            </a:pPr>
            <a:endParaRPr lang="it-IT" dirty="0"/>
          </a:p>
          <a:p>
            <a:pPr marL="0" indent="0">
              <a:buNone/>
            </a:pPr>
            <a:r>
              <a:rPr lang="it-IT" dirty="0"/>
              <a:t>In questo caso </a:t>
            </a:r>
            <a:r>
              <a:rPr lang="it-IT" b="1" dirty="0">
                <a:highlight>
                  <a:srgbClr val="FFFF00"/>
                </a:highlight>
              </a:rPr>
              <a:t>l’ordine degli argomenti non importa</a:t>
            </a:r>
            <a:r>
              <a:rPr lang="it-IT" dirty="0">
                <a:highlight>
                  <a:srgbClr val="FFFF00"/>
                </a:highlight>
              </a:rPr>
              <a:t> </a:t>
            </a:r>
            <a:r>
              <a:rPr lang="it-IT" dirty="0"/>
              <a:t>ma il </a:t>
            </a:r>
            <a:r>
              <a:rPr lang="it-IT" b="1" dirty="0">
                <a:highlight>
                  <a:srgbClr val="FFFF00"/>
                </a:highlight>
              </a:rPr>
              <a:t>numero deve corrispondere</a:t>
            </a:r>
            <a:r>
              <a:rPr lang="it-IT" dirty="0"/>
              <a:t>, altrimenti si avrà un errore. </a:t>
            </a:r>
          </a:p>
          <a:p>
            <a:pPr marL="0" indent="0">
              <a:buNone/>
            </a:pPr>
            <a:endParaRPr lang="it-IT" dirty="0"/>
          </a:p>
          <a:p>
            <a:pPr marL="0" indent="0">
              <a:buNone/>
            </a:pPr>
            <a:r>
              <a:rPr lang="it-IT" dirty="0"/>
              <a:t>Se si usano contemporaneamente </a:t>
            </a:r>
            <a:r>
              <a:rPr lang="it-IT" dirty="0" err="1"/>
              <a:t>positional</a:t>
            </a:r>
            <a:r>
              <a:rPr lang="it-IT" dirty="0"/>
              <a:t> and keyword </a:t>
            </a:r>
            <a:r>
              <a:rPr lang="it-IT" dirty="0" err="1"/>
              <a:t>arguments</a:t>
            </a:r>
            <a:r>
              <a:rPr lang="it-IT" dirty="0"/>
              <a:t>, bisogna passare come </a:t>
            </a:r>
            <a:r>
              <a:rPr lang="it-IT" b="1" dirty="0">
                <a:highlight>
                  <a:srgbClr val="00FFFF"/>
                </a:highlight>
              </a:rPr>
              <a:t>primo argomento il </a:t>
            </a:r>
            <a:r>
              <a:rPr lang="it-IT" b="1" dirty="0" err="1">
                <a:highlight>
                  <a:srgbClr val="00FFFF"/>
                </a:highlight>
              </a:rPr>
              <a:t>positional</a:t>
            </a:r>
            <a:r>
              <a:rPr lang="it-IT" dirty="0">
                <a:highlight>
                  <a:srgbClr val="00FFFF"/>
                </a:highlight>
              </a:rPr>
              <a:t> e poi i </a:t>
            </a:r>
            <a:r>
              <a:rPr lang="it-IT" b="1" dirty="0">
                <a:highlight>
                  <a:srgbClr val="00FFFF"/>
                </a:highlight>
              </a:rPr>
              <a:t>keyword </a:t>
            </a:r>
            <a:r>
              <a:rPr lang="it-IT" b="1" dirty="0" err="1">
                <a:highlight>
                  <a:srgbClr val="00FFFF"/>
                </a:highlight>
              </a:rPr>
              <a:t>arguments</a:t>
            </a:r>
            <a:r>
              <a:rPr lang="it-IT" b="1" dirty="0">
                <a:highlight>
                  <a:srgbClr val="00FFFF"/>
                </a:highlight>
              </a:rPr>
              <a:t> </a:t>
            </a:r>
            <a:r>
              <a:rPr lang="it-IT" dirty="0"/>
              <a:t>altrimenti si avrà un errore di sintassi. </a:t>
            </a:r>
          </a:p>
          <a:p>
            <a:pPr marL="0" indent="0">
              <a:buNone/>
            </a:pPr>
            <a:endParaRPr lang="it-IT" b="1" dirty="0"/>
          </a:p>
        </p:txBody>
      </p:sp>
      <p:pic>
        <p:nvPicPr>
          <p:cNvPr id="7" name="Segnaposto contenuto 6">
            <a:extLst>
              <a:ext uri="{FF2B5EF4-FFF2-40B4-BE49-F238E27FC236}">
                <a16:creationId xmlns:a16="http://schemas.microsoft.com/office/drawing/2014/main" id="{13936496-3598-B7BF-8751-5F7E6140B17E}"/>
              </a:ext>
            </a:extLst>
          </p:cNvPr>
          <p:cNvPicPr>
            <a:picLocks noGrp="1" noChangeAspect="1"/>
          </p:cNvPicPr>
          <p:nvPr>
            <p:ph sz="quarter" idx="4"/>
          </p:nvPr>
        </p:nvPicPr>
        <p:blipFill>
          <a:blip r:embed="rId2"/>
          <a:stretch>
            <a:fillRect/>
          </a:stretch>
        </p:blipFill>
        <p:spPr>
          <a:xfrm>
            <a:off x="6318740" y="1561171"/>
            <a:ext cx="5239481" cy="819264"/>
          </a:xfrm>
        </p:spPr>
      </p:pic>
      <p:pic>
        <p:nvPicPr>
          <p:cNvPr id="11" name="Immagine 10">
            <a:extLst>
              <a:ext uri="{FF2B5EF4-FFF2-40B4-BE49-F238E27FC236}">
                <a16:creationId xmlns:a16="http://schemas.microsoft.com/office/drawing/2014/main" id="{2B69C10A-7874-F365-7E5F-6CF0716CB4D3}"/>
              </a:ext>
            </a:extLst>
          </p:cNvPr>
          <p:cNvPicPr>
            <a:picLocks noChangeAspect="1"/>
          </p:cNvPicPr>
          <p:nvPr/>
        </p:nvPicPr>
        <p:blipFill>
          <a:blip r:embed="rId3"/>
          <a:stretch>
            <a:fillRect/>
          </a:stretch>
        </p:blipFill>
        <p:spPr>
          <a:xfrm>
            <a:off x="7781031" y="2658914"/>
            <a:ext cx="2314898" cy="362001"/>
          </a:xfrm>
          <a:prstGeom prst="rect">
            <a:avLst/>
          </a:prstGeom>
        </p:spPr>
      </p:pic>
      <p:pic>
        <p:nvPicPr>
          <p:cNvPr id="16" name="Immagine 15">
            <a:extLst>
              <a:ext uri="{FF2B5EF4-FFF2-40B4-BE49-F238E27FC236}">
                <a16:creationId xmlns:a16="http://schemas.microsoft.com/office/drawing/2014/main" id="{25AE3A41-321E-DA26-3030-020D9CEF97C0}"/>
              </a:ext>
            </a:extLst>
          </p:cNvPr>
          <p:cNvPicPr>
            <a:picLocks noChangeAspect="1"/>
          </p:cNvPicPr>
          <p:nvPr/>
        </p:nvPicPr>
        <p:blipFill>
          <a:blip r:embed="rId4"/>
          <a:stretch>
            <a:fillRect/>
          </a:stretch>
        </p:blipFill>
        <p:spPr>
          <a:xfrm>
            <a:off x="6430112" y="3837086"/>
            <a:ext cx="5172797" cy="2400635"/>
          </a:xfrm>
          <a:prstGeom prst="rect">
            <a:avLst/>
          </a:prstGeom>
        </p:spPr>
      </p:pic>
      <p:cxnSp>
        <p:nvCxnSpPr>
          <p:cNvPr id="18" name="Connettore diritto 17">
            <a:extLst>
              <a:ext uri="{FF2B5EF4-FFF2-40B4-BE49-F238E27FC236}">
                <a16:creationId xmlns:a16="http://schemas.microsoft.com/office/drawing/2014/main" id="{B19EAE5A-9BA2-CCFE-00A1-E04825D63CA1}"/>
              </a:ext>
            </a:extLst>
          </p:cNvPr>
          <p:cNvCxnSpPr/>
          <p:nvPr/>
        </p:nvCxnSpPr>
        <p:spPr>
          <a:xfrm>
            <a:off x="6717323" y="3429000"/>
            <a:ext cx="4598377"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992319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D71881-2A96-4C62-9C19-F6169D9AC9C9}"/>
              </a:ext>
            </a:extLst>
          </p:cNvPr>
          <p:cNvSpPr>
            <a:spLocks noGrp="1"/>
          </p:cNvSpPr>
          <p:nvPr>
            <p:ph type="title"/>
          </p:nvPr>
        </p:nvSpPr>
        <p:spPr/>
        <p:txBody>
          <a:bodyPr>
            <a:normAutofit fontScale="90000"/>
          </a:bodyPr>
          <a:lstStyle/>
          <a:p>
            <a:r>
              <a:rPr lang="it-IT" dirty="0"/>
              <a:t>FUNZIONI PYTHON – chiamare la funzione – numero arbitrario di keyword </a:t>
            </a:r>
            <a:r>
              <a:rPr lang="it-IT" dirty="0" err="1"/>
              <a:t>arguments</a:t>
            </a:r>
            <a:r>
              <a:rPr lang="it-IT" dirty="0"/>
              <a:t> (**</a:t>
            </a:r>
            <a:r>
              <a:rPr lang="it-IT" dirty="0" err="1"/>
              <a:t>kwargs</a:t>
            </a:r>
            <a:r>
              <a:rPr lang="it-IT" dirty="0"/>
              <a:t>)</a:t>
            </a:r>
          </a:p>
        </p:txBody>
      </p:sp>
      <p:sp>
        <p:nvSpPr>
          <p:cNvPr id="3" name="Segnaposto contenuto 2">
            <a:extLst>
              <a:ext uri="{FF2B5EF4-FFF2-40B4-BE49-F238E27FC236}">
                <a16:creationId xmlns:a16="http://schemas.microsoft.com/office/drawing/2014/main" id="{6E14A634-F175-4FD3-A7E9-267E5DA2BDCB}"/>
              </a:ext>
            </a:extLst>
          </p:cNvPr>
          <p:cNvSpPr>
            <a:spLocks noGrp="1"/>
          </p:cNvSpPr>
          <p:nvPr>
            <p:ph sz="half" idx="2"/>
          </p:nvPr>
        </p:nvSpPr>
        <p:spPr>
          <a:xfrm>
            <a:off x="328612" y="1271016"/>
            <a:ext cx="6273356" cy="5248655"/>
          </a:xfrm>
        </p:spPr>
        <p:txBody>
          <a:bodyPr/>
          <a:lstStyle/>
          <a:p>
            <a:r>
              <a:rPr lang="it-IT" sz="2000" dirty="0"/>
              <a:t>Se </a:t>
            </a:r>
            <a:r>
              <a:rPr lang="it-IT" sz="2000" b="1" dirty="0"/>
              <a:t>non si sa quanti keyword </a:t>
            </a:r>
            <a:r>
              <a:rPr lang="it-IT" sz="2000" b="1" dirty="0" err="1"/>
              <a:t>arguments</a:t>
            </a:r>
            <a:r>
              <a:rPr lang="it-IT" sz="2000" b="1" dirty="0"/>
              <a:t> saranno necessari </a:t>
            </a:r>
            <a:r>
              <a:rPr lang="it-IT" sz="2000" dirty="0"/>
              <a:t>nella nostra funzione, </a:t>
            </a:r>
            <a:r>
              <a:rPr lang="it-IT" sz="2000" b="1" dirty="0">
                <a:highlight>
                  <a:srgbClr val="FFFF00"/>
                </a:highlight>
              </a:rPr>
              <a:t>si aggiungono due asterischi ** prima del nome del parametro nella definizione </a:t>
            </a:r>
            <a:r>
              <a:rPr lang="it-IT" sz="2000" dirty="0"/>
              <a:t>della funzione. </a:t>
            </a:r>
          </a:p>
          <a:p>
            <a:r>
              <a:rPr lang="it-IT" sz="2000" dirty="0"/>
              <a:t>In questo modo la funzione riceverà </a:t>
            </a:r>
            <a:r>
              <a:rPr lang="it-IT" sz="2000" b="1" dirty="0">
                <a:highlight>
                  <a:srgbClr val="FFFF00"/>
                </a:highlight>
              </a:rPr>
              <a:t>un </a:t>
            </a:r>
            <a:r>
              <a:rPr lang="it-IT" sz="2000" b="1" dirty="0" err="1">
                <a:highlight>
                  <a:srgbClr val="00FF00"/>
                </a:highlight>
              </a:rPr>
              <a:t>dictionary</a:t>
            </a:r>
            <a:r>
              <a:rPr lang="it-IT" sz="2000" b="1" dirty="0">
                <a:highlight>
                  <a:srgbClr val="00FF00"/>
                </a:highlight>
              </a:rPr>
              <a:t> di argomenti </a:t>
            </a:r>
            <a:r>
              <a:rPr lang="it-IT" sz="2000" dirty="0">
                <a:highlight>
                  <a:srgbClr val="00FF00"/>
                </a:highlight>
              </a:rPr>
              <a:t> </a:t>
            </a:r>
            <a:endParaRPr lang="it-IT" dirty="0">
              <a:highlight>
                <a:srgbClr val="00FF00"/>
              </a:highlight>
            </a:endParaRPr>
          </a:p>
        </p:txBody>
      </p:sp>
      <p:pic>
        <p:nvPicPr>
          <p:cNvPr id="7" name="Immagine 6">
            <a:extLst>
              <a:ext uri="{FF2B5EF4-FFF2-40B4-BE49-F238E27FC236}">
                <a16:creationId xmlns:a16="http://schemas.microsoft.com/office/drawing/2014/main" id="{F57F1C7F-0720-1C94-FE6D-45034EA02652}"/>
              </a:ext>
            </a:extLst>
          </p:cNvPr>
          <p:cNvPicPr>
            <a:picLocks noChangeAspect="1"/>
          </p:cNvPicPr>
          <p:nvPr/>
        </p:nvPicPr>
        <p:blipFill>
          <a:blip r:embed="rId2"/>
          <a:stretch>
            <a:fillRect/>
          </a:stretch>
        </p:blipFill>
        <p:spPr>
          <a:xfrm>
            <a:off x="1507629" y="3926942"/>
            <a:ext cx="3915321" cy="847843"/>
          </a:xfrm>
          <a:prstGeom prst="rect">
            <a:avLst/>
          </a:prstGeom>
        </p:spPr>
      </p:pic>
      <p:pic>
        <p:nvPicPr>
          <p:cNvPr id="9" name="Immagine 8">
            <a:extLst>
              <a:ext uri="{FF2B5EF4-FFF2-40B4-BE49-F238E27FC236}">
                <a16:creationId xmlns:a16="http://schemas.microsoft.com/office/drawing/2014/main" id="{DB7CC141-BF57-92A4-78B1-CDF4E6CBEC27}"/>
              </a:ext>
            </a:extLst>
          </p:cNvPr>
          <p:cNvPicPr>
            <a:picLocks noChangeAspect="1"/>
          </p:cNvPicPr>
          <p:nvPr/>
        </p:nvPicPr>
        <p:blipFill>
          <a:blip r:embed="rId3"/>
          <a:stretch>
            <a:fillRect/>
          </a:stretch>
        </p:blipFill>
        <p:spPr>
          <a:xfrm>
            <a:off x="2364998" y="4962481"/>
            <a:ext cx="2200582" cy="400106"/>
          </a:xfrm>
          <a:prstGeom prst="rect">
            <a:avLst/>
          </a:prstGeom>
        </p:spPr>
      </p:pic>
      <p:sp>
        <p:nvSpPr>
          <p:cNvPr id="14" name="Segnaposto contenuto 13">
            <a:extLst>
              <a:ext uri="{FF2B5EF4-FFF2-40B4-BE49-F238E27FC236}">
                <a16:creationId xmlns:a16="http://schemas.microsoft.com/office/drawing/2014/main" id="{CEB94CB2-F460-6ABF-4E93-4D777E4B0A6A}"/>
              </a:ext>
            </a:extLst>
          </p:cNvPr>
          <p:cNvSpPr>
            <a:spLocks noGrp="1"/>
          </p:cNvSpPr>
          <p:nvPr>
            <p:ph sz="quarter" idx="4"/>
          </p:nvPr>
        </p:nvSpPr>
        <p:spPr>
          <a:xfrm>
            <a:off x="6184392" y="1271016"/>
            <a:ext cx="5678996" cy="5367175"/>
          </a:xfrm>
        </p:spPr>
        <p:txBody>
          <a:bodyPr/>
          <a:lstStyle/>
          <a:p>
            <a:endParaRPr lang="it-IT" dirty="0"/>
          </a:p>
          <a:p>
            <a:endParaRPr lang="it-IT" dirty="0"/>
          </a:p>
        </p:txBody>
      </p:sp>
      <p:pic>
        <p:nvPicPr>
          <p:cNvPr id="16" name="Immagine 15">
            <a:extLst>
              <a:ext uri="{FF2B5EF4-FFF2-40B4-BE49-F238E27FC236}">
                <a16:creationId xmlns:a16="http://schemas.microsoft.com/office/drawing/2014/main" id="{8AAC0803-9070-6527-0C09-F0CE5DB8151E}"/>
              </a:ext>
            </a:extLst>
          </p:cNvPr>
          <p:cNvPicPr>
            <a:picLocks noChangeAspect="1"/>
          </p:cNvPicPr>
          <p:nvPr/>
        </p:nvPicPr>
        <p:blipFill>
          <a:blip r:embed="rId4"/>
          <a:stretch>
            <a:fillRect/>
          </a:stretch>
        </p:blipFill>
        <p:spPr>
          <a:xfrm>
            <a:off x="6472968" y="1388945"/>
            <a:ext cx="5277587" cy="1714739"/>
          </a:xfrm>
          <a:prstGeom prst="rect">
            <a:avLst/>
          </a:prstGeom>
        </p:spPr>
      </p:pic>
      <p:pic>
        <p:nvPicPr>
          <p:cNvPr id="18" name="Immagine 17">
            <a:extLst>
              <a:ext uri="{FF2B5EF4-FFF2-40B4-BE49-F238E27FC236}">
                <a16:creationId xmlns:a16="http://schemas.microsoft.com/office/drawing/2014/main" id="{F1868AD3-66E1-2F51-482C-FC3765707F31}"/>
              </a:ext>
            </a:extLst>
          </p:cNvPr>
          <p:cNvPicPr>
            <a:picLocks noChangeAspect="1"/>
          </p:cNvPicPr>
          <p:nvPr/>
        </p:nvPicPr>
        <p:blipFill>
          <a:blip r:embed="rId5"/>
          <a:stretch>
            <a:fillRect/>
          </a:stretch>
        </p:blipFill>
        <p:spPr>
          <a:xfrm>
            <a:off x="7536078" y="3210332"/>
            <a:ext cx="3186847" cy="2152255"/>
          </a:xfrm>
          <a:prstGeom prst="rect">
            <a:avLst/>
          </a:prstGeom>
        </p:spPr>
      </p:pic>
      <p:sp>
        <p:nvSpPr>
          <p:cNvPr id="19" name="CasellaDiTesto 18">
            <a:extLst>
              <a:ext uri="{FF2B5EF4-FFF2-40B4-BE49-F238E27FC236}">
                <a16:creationId xmlns:a16="http://schemas.microsoft.com/office/drawing/2014/main" id="{3288A608-F685-9A65-2AFD-61BED64A7DF4}"/>
              </a:ext>
            </a:extLst>
          </p:cNvPr>
          <p:cNvSpPr txBox="1"/>
          <p:nvPr/>
        </p:nvSpPr>
        <p:spPr>
          <a:xfrm>
            <a:off x="6601968" y="5662246"/>
            <a:ext cx="5261420" cy="830997"/>
          </a:xfrm>
          <a:prstGeom prst="rect">
            <a:avLst/>
          </a:prstGeom>
          <a:noFill/>
        </p:spPr>
        <p:txBody>
          <a:bodyPr wrap="square" rtlCol="0">
            <a:spAutoFit/>
          </a:bodyPr>
          <a:lstStyle/>
          <a:p>
            <a:r>
              <a:rPr lang="it-IT" sz="1200" dirty="0"/>
              <a:t>Abbiamo una funzione intro() con ** data come parametro. Abbiamo passato due </a:t>
            </a:r>
            <a:r>
              <a:rPr lang="it-IT" sz="1200" dirty="0" err="1"/>
              <a:t>dictionaries</a:t>
            </a:r>
            <a:r>
              <a:rPr lang="it-IT" sz="1200" dirty="0"/>
              <a:t> con un  numero variabile di argomenti. All’interno della funzione intro() c’è un ciclo che opera sui dati del </a:t>
            </a:r>
            <a:r>
              <a:rPr lang="it-IT" sz="1200" dirty="0" err="1"/>
              <a:t>dictionary</a:t>
            </a:r>
            <a:r>
              <a:rPr lang="it-IT" sz="1200" dirty="0"/>
              <a:t> passato e ne stampa le chiave e i valori. </a:t>
            </a:r>
          </a:p>
        </p:txBody>
      </p:sp>
    </p:spTree>
    <p:extLst>
      <p:ext uri="{BB962C8B-B14F-4D97-AF65-F5344CB8AC3E}">
        <p14:creationId xmlns:p14="http://schemas.microsoft.com/office/powerpoint/2010/main" val="424945333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3AFD8-7C87-780F-BC39-2721BBBCACC9}"/>
              </a:ext>
            </a:extLst>
          </p:cNvPr>
          <p:cNvSpPr>
            <a:spLocks noGrp="1"/>
          </p:cNvSpPr>
          <p:nvPr>
            <p:ph type="title"/>
          </p:nvPr>
        </p:nvSpPr>
        <p:spPr/>
        <p:txBody>
          <a:bodyPr/>
          <a:lstStyle/>
          <a:p>
            <a:r>
              <a:rPr lang="it-IT" dirty="0"/>
              <a:t>FUNZIONI IN PYTHON – variabili - *</a:t>
            </a:r>
            <a:r>
              <a:rPr lang="it-IT" dirty="0" err="1"/>
              <a:t>args</a:t>
            </a:r>
            <a:r>
              <a:rPr lang="it-IT" dirty="0"/>
              <a:t> e **</a:t>
            </a:r>
            <a:r>
              <a:rPr lang="it-IT" dirty="0" err="1"/>
              <a:t>kwargs</a:t>
            </a:r>
            <a:endParaRPr lang="it-IT" dirty="0"/>
          </a:p>
        </p:txBody>
      </p:sp>
      <p:sp>
        <p:nvSpPr>
          <p:cNvPr id="3" name="Segnaposto contenuto 2">
            <a:extLst>
              <a:ext uri="{FF2B5EF4-FFF2-40B4-BE49-F238E27FC236}">
                <a16:creationId xmlns:a16="http://schemas.microsoft.com/office/drawing/2014/main" id="{B85224F3-81D8-AAC1-275F-6CFF4DE47409}"/>
              </a:ext>
            </a:extLst>
          </p:cNvPr>
          <p:cNvSpPr>
            <a:spLocks noGrp="1"/>
          </p:cNvSpPr>
          <p:nvPr>
            <p:ph sz="half" idx="2"/>
          </p:nvPr>
        </p:nvSpPr>
        <p:spPr>
          <a:xfrm>
            <a:off x="328612" y="1204547"/>
            <a:ext cx="11321196" cy="4101786"/>
          </a:xfrm>
        </p:spPr>
        <p:txBody>
          <a:bodyPr anchor="ctr">
            <a:normAutofit/>
          </a:bodyPr>
          <a:lstStyle/>
          <a:p>
            <a:pPr>
              <a:buFont typeface="Arial" panose="020B0604020202020204" pitchFamily="34" charset="0"/>
              <a:buChar char="•"/>
            </a:pPr>
            <a:r>
              <a:rPr lang="it-IT" dirty="0"/>
              <a:t> </a:t>
            </a:r>
            <a:r>
              <a:rPr lang="it-IT" b="1" dirty="0">
                <a:solidFill>
                  <a:srgbClr val="50B4C8"/>
                </a:solidFill>
              </a:rPr>
              <a:t>*</a:t>
            </a:r>
            <a:r>
              <a:rPr lang="it-IT" b="1" dirty="0" err="1">
                <a:solidFill>
                  <a:srgbClr val="50B4C8"/>
                </a:solidFill>
              </a:rPr>
              <a:t>args</a:t>
            </a:r>
            <a:r>
              <a:rPr lang="it-IT" b="1" dirty="0">
                <a:solidFill>
                  <a:srgbClr val="50B4C8"/>
                </a:solidFill>
              </a:rPr>
              <a:t> </a:t>
            </a:r>
            <a:r>
              <a:rPr lang="it-IT" dirty="0"/>
              <a:t>e </a:t>
            </a:r>
            <a:r>
              <a:rPr lang="it-IT" b="1" dirty="0">
                <a:solidFill>
                  <a:srgbClr val="50B4C8"/>
                </a:solidFill>
              </a:rPr>
              <a:t>**</a:t>
            </a:r>
            <a:r>
              <a:rPr lang="it-IT" b="1" dirty="0" err="1">
                <a:solidFill>
                  <a:srgbClr val="50B4C8"/>
                </a:solidFill>
              </a:rPr>
              <a:t>kwargs</a:t>
            </a:r>
            <a:r>
              <a:rPr lang="it-IT" dirty="0"/>
              <a:t> sono keyword speciali che </a:t>
            </a:r>
            <a:r>
              <a:rPr lang="it-IT" b="1" dirty="0"/>
              <a:t>permettono alla funzione di accettare un numero variabile di argomenti</a:t>
            </a: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args</a:t>
            </a:r>
            <a:r>
              <a:rPr lang="it-IT" dirty="0"/>
              <a:t> passa un numero variabile di argomenti </a:t>
            </a:r>
            <a:r>
              <a:rPr lang="it-IT" b="1" dirty="0"/>
              <a:t>non-</a:t>
            </a:r>
            <a:r>
              <a:rPr lang="it-IT" b="1" dirty="0" err="1"/>
              <a:t>keyworded</a:t>
            </a:r>
            <a:r>
              <a:rPr lang="it-IT" dirty="0"/>
              <a:t>  sui quali posso essere eseguite operazioni proprie delle </a:t>
            </a:r>
            <a:r>
              <a:rPr lang="it-IT" b="1" dirty="0" err="1">
                <a:highlight>
                  <a:srgbClr val="00FFFF"/>
                </a:highlight>
              </a:rPr>
              <a:t>tuples</a:t>
            </a:r>
            <a:endParaRPr lang="it-IT" b="1" dirty="0">
              <a:highlight>
                <a:srgbClr val="00FFFF"/>
              </a:highlight>
            </a:endParaRP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kwargs</a:t>
            </a:r>
            <a:r>
              <a:rPr lang="it-IT" dirty="0"/>
              <a:t> passa alla funzione un </a:t>
            </a:r>
            <a:r>
              <a:rPr lang="it-IT" b="1" dirty="0" err="1">
                <a:highlight>
                  <a:srgbClr val="00FFFF"/>
                </a:highlight>
              </a:rPr>
              <a:t>dictionary</a:t>
            </a:r>
            <a:r>
              <a:rPr lang="it-IT" b="1" dirty="0">
                <a:highlight>
                  <a:srgbClr val="00FFFF"/>
                </a:highlight>
              </a:rPr>
              <a:t> </a:t>
            </a:r>
            <a:r>
              <a:rPr lang="it-IT" dirty="0"/>
              <a:t>con un numero variabile di argomenti di tipo keyword sui quali eseguire operazioni proprie dei </a:t>
            </a:r>
            <a:r>
              <a:rPr lang="it-IT" dirty="0" err="1"/>
              <a:t>dictionaries</a:t>
            </a: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dirty="0" err="1"/>
              <a:t>args</a:t>
            </a:r>
            <a:r>
              <a:rPr lang="it-IT" dirty="0"/>
              <a:t> e **</a:t>
            </a:r>
            <a:r>
              <a:rPr lang="it-IT" dirty="0" err="1"/>
              <a:t>kwargs</a:t>
            </a:r>
            <a:r>
              <a:rPr lang="it-IT" dirty="0"/>
              <a:t> rendono la funzione flessibile. </a:t>
            </a:r>
          </a:p>
        </p:txBody>
      </p:sp>
      <p:sp>
        <p:nvSpPr>
          <p:cNvPr id="4" name="Rectangle 1">
            <a:extLst>
              <a:ext uri="{FF2B5EF4-FFF2-40B4-BE49-F238E27FC236}">
                <a16:creationId xmlns:a16="http://schemas.microsoft.com/office/drawing/2014/main" id="{25F8BFB5-7065-52C9-91D1-905AD560E390}"/>
              </a:ext>
            </a:extLst>
          </p:cNvPr>
          <p:cNvSpPr>
            <a:spLocks noChangeArrowheads="1"/>
          </p:cNvSpPr>
          <p:nvPr/>
        </p:nvSpPr>
        <p:spPr bwMode="auto">
          <a:xfrm>
            <a:off x="7192108" y="4530068"/>
            <a:ext cx="4685948"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somma</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(2, 3, 4, 5) </a:t>
            </a:r>
            <a:r>
              <a:rPr kumimoji="0" lang="it-IT" altLang="it-IT" sz="1400" b="0" i="0" u="none" strike="noStrike" cap="none" normalizeH="0" baseline="0" dirty="0" err="1">
                <a:ln>
                  <a:noFill/>
                </a:ln>
                <a:solidFill>
                  <a:srgbClr val="808080"/>
                </a:solidFill>
                <a:effectLst/>
                <a:latin typeface="JetBrains Mono"/>
              </a:rPr>
              <a:t>tupla</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{'op1': 6, 'op2': 8} </a:t>
            </a:r>
            <a:r>
              <a:rPr kumimoji="0" lang="it-IT" altLang="it-IT" sz="1400" b="0" i="0" u="none" strike="noStrike" cap="none" normalizeH="0" baseline="0" dirty="0" err="1">
                <a:ln>
                  <a:noFill/>
                </a:ln>
                <a:solidFill>
                  <a:srgbClr val="808080"/>
                </a:solidFill>
                <a:effectLst/>
                <a:latin typeface="JetBrains Mono"/>
              </a:rPr>
              <a:t>dictionary</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 = </a:t>
            </a:r>
            <a:r>
              <a:rPr kumimoji="0" lang="it-IT" altLang="it-IT" sz="1400" b="0" i="0" u="none" strike="noStrike" cap="none" normalizeH="0" baseline="0" dirty="0">
                <a:ln>
                  <a:noFill/>
                </a:ln>
                <a:solidFill>
                  <a:srgbClr val="6897BB"/>
                </a:solidFill>
                <a:effectLst/>
                <a:latin typeface="JetBrains Mono"/>
              </a:rPr>
              <a:t>0</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6897BB"/>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o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risultato += o</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(somma(</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5</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op1</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6</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op2</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8</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275524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B1E1BE-31C7-4C0C-BEAC-18C2945DC2FC}"/>
              </a:ext>
            </a:extLst>
          </p:cNvPr>
          <p:cNvSpPr>
            <a:spLocks noGrp="1"/>
          </p:cNvSpPr>
          <p:nvPr>
            <p:ph type="title"/>
          </p:nvPr>
        </p:nvSpPr>
        <p:spPr/>
        <p:txBody>
          <a:bodyPr>
            <a:normAutofit fontScale="90000"/>
          </a:bodyPr>
          <a:lstStyle/>
          <a:p>
            <a:r>
              <a:rPr lang="it-IT" dirty="0"/>
              <a:t>FUNZIONI PYTHON – chiamare la funzione – Valore di default del parametro</a:t>
            </a:r>
          </a:p>
        </p:txBody>
      </p:sp>
      <p:sp>
        <p:nvSpPr>
          <p:cNvPr id="3" name="Segnaposto contenuto 2">
            <a:extLst>
              <a:ext uri="{FF2B5EF4-FFF2-40B4-BE49-F238E27FC236}">
                <a16:creationId xmlns:a16="http://schemas.microsoft.com/office/drawing/2014/main" id="{A2FA1B09-96D4-4C2A-B868-A037C3062FD8}"/>
              </a:ext>
            </a:extLst>
          </p:cNvPr>
          <p:cNvSpPr>
            <a:spLocks noGrp="1"/>
          </p:cNvSpPr>
          <p:nvPr>
            <p:ph idx="1"/>
          </p:nvPr>
        </p:nvSpPr>
        <p:spPr>
          <a:xfrm>
            <a:off x="328612" y="1266088"/>
            <a:ext cx="5767388" cy="5340876"/>
          </a:xfrm>
        </p:spPr>
        <p:txBody>
          <a:bodyPr>
            <a:normAutofit/>
          </a:bodyPr>
          <a:lstStyle/>
          <a:p>
            <a:pPr marL="0" indent="0">
              <a:buNone/>
            </a:pPr>
            <a:r>
              <a:rPr lang="it-IT" sz="2000" b="1" u="sng" dirty="0">
                <a:solidFill>
                  <a:srgbClr val="50B4C8"/>
                </a:solidFill>
              </a:rPr>
              <a:t>ARGOMENTI DI DEFAULT</a:t>
            </a:r>
          </a:p>
          <a:p>
            <a:pPr marL="0" indent="0">
              <a:buNone/>
            </a:pPr>
            <a:endParaRPr lang="it-IT" sz="2000" b="1" dirty="0"/>
          </a:p>
          <a:p>
            <a:pPr marL="0" indent="0">
              <a:buNone/>
            </a:pPr>
            <a:r>
              <a:rPr lang="it-IT" sz="2000" dirty="0"/>
              <a:t>Possiamo assegnare ad un parametro un </a:t>
            </a:r>
            <a:r>
              <a:rPr lang="it-IT" sz="2000" b="1" dirty="0">
                <a:highlight>
                  <a:srgbClr val="FFFF00"/>
                </a:highlight>
              </a:rPr>
              <a:t>valore di default</a:t>
            </a:r>
            <a:r>
              <a:rPr lang="it-IT" sz="2000" dirty="0"/>
              <a:t> usando </a:t>
            </a:r>
            <a:r>
              <a:rPr lang="it-IT" sz="2000" b="1" dirty="0">
                <a:highlight>
                  <a:srgbClr val="FFFF00"/>
                </a:highlight>
              </a:rPr>
              <a:t>l’operatore di assegnamento =. </a:t>
            </a:r>
          </a:p>
          <a:p>
            <a:pPr marL="0" indent="0">
              <a:buNone/>
            </a:pPr>
            <a:endParaRPr lang="it-IT" sz="2000" dirty="0"/>
          </a:p>
          <a:p>
            <a:pPr marL="0" indent="0">
              <a:buNone/>
            </a:pPr>
            <a:r>
              <a:rPr lang="it-IT" sz="2000" b="1" dirty="0">
                <a:highlight>
                  <a:srgbClr val="00FFFF"/>
                </a:highlight>
              </a:rPr>
              <a:t>Se chiamiamo una funzione senza passarle argomenti, questa userà i valori di default. </a:t>
            </a:r>
          </a:p>
          <a:p>
            <a:pPr marL="0" indent="0">
              <a:buNone/>
            </a:pPr>
            <a:endParaRPr lang="it-IT" sz="2000" b="1" dirty="0"/>
          </a:p>
          <a:p>
            <a:endParaRPr lang="it-IT" sz="2000" b="1" dirty="0"/>
          </a:p>
          <a:p>
            <a:endParaRPr lang="it-IT" sz="2000" b="1" dirty="0"/>
          </a:p>
          <a:p>
            <a:endParaRPr lang="it-IT" sz="2000" b="1" dirty="0"/>
          </a:p>
          <a:p>
            <a:endParaRPr lang="it-IT" sz="2000" b="1" dirty="0"/>
          </a:p>
        </p:txBody>
      </p:sp>
      <p:pic>
        <p:nvPicPr>
          <p:cNvPr id="6" name="Immagine 5">
            <a:extLst>
              <a:ext uri="{FF2B5EF4-FFF2-40B4-BE49-F238E27FC236}">
                <a16:creationId xmlns:a16="http://schemas.microsoft.com/office/drawing/2014/main" id="{CDBDFD3F-EED6-9258-8567-76D669E9A552}"/>
              </a:ext>
            </a:extLst>
          </p:cNvPr>
          <p:cNvPicPr>
            <a:picLocks noChangeAspect="1"/>
          </p:cNvPicPr>
          <p:nvPr/>
        </p:nvPicPr>
        <p:blipFill>
          <a:blip r:embed="rId2"/>
          <a:stretch>
            <a:fillRect/>
          </a:stretch>
        </p:blipFill>
        <p:spPr>
          <a:xfrm>
            <a:off x="413728" y="4201068"/>
            <a:ext cx="3029373" cy="1390844"/>
          </a:xfrm>
          <a:prstGeom prst="rect">
            <a:avLst/>
          </a:prstGeom>
        </p:spPr>
      </p:pic>
      <p:pic>
        <p:nvPicPr>
          <p:cNvPr id="8" name="Immagine 7">
            <a:extLst>
              <a:ext uri="{FF2B5EF4-FFF2-40B4-BE49-F238E27FC236}">
                <a16:creationId xmlns:a16="http://schemas.microsoft.com/office/drawing/2014/main" id="{389C0D42-45C4-ED48-B804-DEF10FD9D254}"/>
              </a:ext>
            </a:extLst>
          </p:cNvPr>
          <p:cNvPicPr>
            <a:picLocks noChangeAspect="1"/>
          </p:cNvPicPr>
          <p:nvPr/>
        </p:nvPicPr>
        <p:blipFill>
          <a:blip r:embed="rId3"/>
          <a:stretch>
            <a:fillRect/>
          </a:stretch>
        </p:blipFill>
        <p:spPr>
          <a:xfrm>
            <a:off x="3931233" y="4407582"/>
            <a:ext cx="1676634" cy="1038370"/>
          </a:xfrm>
          <a:prstGeom prst="rect">
            <a:avLst/>
          </a:prstGeom>
        </p:spPr>
      </p:pic>
      <p:pic>
        <p:nvPicPr>
          <p:cNvPr id="10" name="Immagine 9">
            <a:extLst>
              <a:ext uri="{FF2B5EF4-FFF2-40B4-BE49-F238E27FC236}">
                <a16:creationId xmlns:a16="http://schemas.microsoft.com/office/drawing/2014/main" id="{1D9B8434-05C2-5EF0-6448-3DEE5EA8F24E}"/>
              </a:ext>
            </a:extLst>
          </p:cNvPr>
          <p:cNvPicPr>
            <a:picLocks noChangeAspect="1"/>
          </p:cNvPicPr>
          <p:nvPr/>
        </p:nvPicPr>
        <p:blipFill>
          <a:blip r:embed="rId4"/>
          <a:stretch>
            <a:fillRect/>
          </a:stretch>
        </p:blipFill>
        <p:spPr>
          <a:xfrm>
            <a:off x="7692323" y="1450754"/>
            <a:ext cx="3067478" cy="2133898"/>
          </a:xfrm>
          <a:prstGeom prst="rect">
            <a:avLst/>
          </a:prstGeom>
        </p:spPr>
      </p:pic>
      <p:pic>
        <p:nvPicPr>
          <p:cNvPr id="12" name="Immagine 11">
            <a:extLst>
              <a:ext uri="{FF2B5EF4-FFF2-40B4-BE49-F238E27FC236}">
                <a16:creationId xmlns:a16="http://schemas.microsoft.com/office/drawing/2014/main" id="{CFECFBC9-A7BB-B048-259C-A828B99B0CBE}"/>
              </a:ext>
            </a:extLst>
          </p:cNvPr>
          <p:cNvPicPr>
            <a:picLocks noChangeAspect="1"/>
          </p:cNvPicPr>
          <p:nvPr/>
        </p:nvPicPr>
        <p:blipFill>
          <a:blip r:embed="rId5"/>
          <a:stretch>
            <a:fillRect/>
          </a:stretch>
        </p:blipFill>
        <p:spPr>
          <a:xfrm>
            <a:off x="7782823" y="3769318"/>
            <a:ext cx="2886478" cy="638264"/>
          </a:xfrm>
          <a:prstGeom prst="rect">
            <a:avLst/>
          </a:prstGeom>
        </p:spPr>
      </p:pic>
    </p:spTree>
    <p:extLst>
      <p:ext uri="{BB962C8B-B14F-4D97-AF65-F5344CB8AC3E}">
        <p14:creationId xmlns:p14="http://schemas.microsoft.com/office/powerpoint/2010/main" val="20314781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0504F2-07FE-4DCA-96F1-BF0286D453B2}"/>
              </a:ext>
            </a:extLst>
          </p:cNvPr>
          <p:cNvSpPr>
            <a:spLocks noGrp="1"/>
          </p:cNvSpPr>
          <p:nvPr>
            <p:ph type="title"/>
          </p:nvPr>
        </p:nvSpPr>
        <p:spPr/>
        <p:txBody>
          <a:bodyPr>
            <a:normAutofit fontScale="90000"/>
          </a:bodyPr>
          <a:lstStyle/>
          <a:p>
            <a:r>
              <a:rPr lang="it-IT" dirty="0"/>
              <a:t>FUNZIONI IN PYTHON – variabili – passare una List come argomento</a:t>
            </a:r>
          </a:p>
        </p:txBody>
      </p:sp>
      <p:sp>
        <p:nvSpPr>
          <p:cNvPr id="4" name="Segnaposto contenuto 3">
            <a:extLst>
              <a:ext uri="{FF2B5EF4-FFF2-40B4-BE49-F238E27FC236}">
                <a16:creationId xmlns:a16="http://schemas.microsoft.com/office/drawing/2014/main" id="{1A0AEACC-2AB6-DCB2-F3AC-38D73E312421}"/>
              </a:ext>
            </a:extLst>
          </p:cNvPr>
          <p:cNvSpPr>
            <a:spLocks noGrp="1"/>
          </p:cNvSpPr>
          <p:nvPr>
            <p:ph idx="1"/>
          </p:nvPr>
        </p:nvSpPr>
        <p:spPr>
          <a:xfrm>
            <a:off x="328611" y="1266088"/>
            <a:ext cx="11479457" cy="5340876"/>
          </a:xfrm>
        </p:spPr>
        <p:txBody>
          <a:bodyPr/>
          <a:lstStyle/>
          <a:p>
            <a:r>
              <a:rPr lang="it-IT" b="1" dirty="0"/>
              <a:t>Possiamo passare qualsiasi tipo di dato ad una funzione </a:t>
            </a:r>
            <a:r>
              <a:rPr lang="it-IT" dirty="0"/>
              <a:t>(</a:t>
            </a:r>
            <a:r>
              <a:rPr lang="it-IT" dirty="0" err="1"/>
              <a:t>string</a:t>
            </a:r>
            <a:r>
              <a:rPr lang="it-IT" dirty="0"/>
              <a:t>, </a:t>
            </a:r>
            <a:r>
              <a:rPr lang="it-IT" dirty="0" err="1"/>
              <a:t>number</a:t>
            </a:r>
            <a:r>
              <a:rPr lang="it-IT" dirty="0"/>
              <a:t>, list, </a:t>
            </a:r>
            <a:r>
              <a:rPr lang="it-IT" dirty="0" err="1"/>
              <a:t>dictionary</a:t>
            </a:r>
            <a:r>
              <a:rPr lang="it-IT" dirty="0"/>
              <a:t>, ecc.) e sarà trattato come tale tipo di dato all’interno della funzione. </a:t>
            </a:r>
          </a:p>
          <a:p>
            <a:endParaRPr lang="it-IT" dirty="0"/>
          </a:p>
          <a:p>
            <a:r>
              <a:rPr lang="it-IT" dirty="0"/>
              <a:t>Ad esempio, se passiamo una List come argomento, quando raggiungerà la funzione, sarà ancora una List e trattata come tale. </a:t>
            </a:r>
          </a:p>
          <a:p>
            <a:endParaRPr lang="it-IT" dirty="0"/>
          </a:p>
          <a:p>
            <a:endParaRPr lang="it-IT" dirty="0"/>
          </a:p>
        </p:txBody>
      </p:sp>
      <p:pic>
        <p:nvPicPr>
          <p:cNvPr id="8" name="Immagine 7">
            <a:extLst>
              <a:ext uri="{FF2B5EF4-FFF2-40B4-BE49-F238E27FC236}">
                <a16:creationId xmlns:a16="http://schemas.microsoft.com/office/drawing/2014/main" id="{FA784DFC-DA4E-D0D6-98E5-C2A7CBF40EE4}"/>
              </a:ext>
            </a:extLst>
          </p:cNvPr>
          <p:cNvPicPr>
            <a:picLocks noChangeAspect="1"/>
          </p:cNvPicPr>
          <p:nvPr/>
        </p:nvPicPr>
        <p:blipFill>
          <a:blip r:embed="rId2"/>
          <a:stretch>
            <a:fillRect/>
          </a:stretch>
        </p:blipFill>
        <p:spPr>
          <a:xfrm>
            <a:off x="2160493" y="3743095"/>
            <a:ext cx="3105583" cy="1333686"/>
          </a:xfrm>
          <a:prstGeom prst="rect">
            <a:avLst/>
          </a:prstGeom>
        </p:spPr>
      </p:pic>
      <p:pic>
        <p:nvPicPr>
          <p:cNvPr id="10" name="Immagine 9">
            <a:extLst>
              <a:ext uri="{FF2B5EF4-FFF2-40B4-BE49-F238E27FC236}">
                <a16:creationId xmlns:a16="http://schemas.microsoft.com/office/drawing/2014/main" id="{35AA8A9A-E766-3126-255C-773B0B79F979}"/>
              </a:ext>
            </a:extLst>
          </p:cNvPr>
          <p:cNvPicPr>
            <a:picLocks noChangeAspect="1"/>
          </p:cNvPicPr>
          <p:nvPr/>
        </p:nvPicPr>
        <p:blipFill>
          <a:blip r:embed="rId3"/>
          <a:stretch>
            <a:fillRect/>
          </a:stretch>
        </p:blipFill>
        <p:spPr>
          <a:xfrm>
            <a:off x="7774966" y="4019358"/>
            <a:ext cx="762106" cy="781159"/>
          </a:xfrm>
          <a:prstGeom prst="rect">
            <a:avLst/>
          </a:prstGeom>
        </p:spPr>
      </p:pic>
    </p:spTree>
    <p:extLst>
      <p:ext uri="{BB962C8B-B14F-4D97-AF65-F5344CB8AC3E}">
        <p14:creationId xmlns:p14="http://schemas.microsoft.com/office/powerpoint/2010/main" val="46611273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213EB6-EF6B-453B-8727-10114FDBBE7B}"/>
              </a:ext>
            </a:extLst>
          </p:cNvPr>
          <p:cNvSpPr>
            <a:spLocks noGrp="1"/>
          </p:cNvSpPr>
          <p:nvPr>
            <p:ph type="title"/>
          </p:nvPr>
        </p:nvSpPr>
        <p:spPr/>
        <p:txBody>
          <a:bodyPr/>
          <a:lstStyle/>
          <a:p>
            <a:r>
              <a:rPr lang="it-IT" dirty="0"/>
              <a:t>FUNZIONI IN PYTHON – ritornare valori</a:t>
            </a:r>
          </a:p>
        </p:txBody>
      </p:sp>
      <p:sp>
        <p:nvSpPr>
          <p:cNvPr id="3" name="Segnaposto contenuto 2">
            <a:extLst>
              <a:ext uri="{FF2B5EF4-FFF2-40B4-BE49-F238E27FC236}">
                <a16:creationId xmlns:a16="http://schemas.microsoft.com/office/drawing/2014/main" id="{48DD3C6C-68AF-41A3-B110-2D47166FF9EA}"/>
              </a:ext>
            </a:extLst>
          </p:cNvPr>
          <p:cNvSpPr>
            <a:spLocks noGrp="1"/>
          </p:cNvSpPr>
          <p:nvPr>
            <p:ph sz="half" idx="2"/>
          </p:nvPr>
        </p:nvSpPr>
        <p:spPr/>
        <p:txBody>
          <a:bodyPr anchor="ctr">
            <a:normAutofit/>
          </a:bodyPr>
          <a:lstStyle/>
          <a:p>
            <a:r>
              <a:rPr lang="it-IT" sz="2000" b="1" u="sng" dirty="0">
                <a:solidFill>
                  <a:srgbClr val="50B4C8"/>
                </a:solidFill>
              </a:rPr>
              <a:t>L’ISTRUZIONE </a:t>
            </a:r>
            <a:r>
              <a:rPr lang="it-IT" sz="2000" b="1" u="sng" dirty="0" err="1">
                <a:solidFill>
                  <a:srgbClr val="50B4C8"/>
                </a:solidFill>
              </a:rPr>
              <a:t>return</a:t>
            </a:r>
            <a:endParaRPr lang="it-IT" sz="2000" b="1" u="sng" dirty="0">
              <a:solidFill>
                <a:srgbClr val="50B4C8"/>
              </a:solidFill>
            </a:endParaRPr>
          </a:p>
          <a:p>
            <a:endParaRPr lang="it-IT" sz="2000" dirty="0"/>
          </a:p>
          <a:p>
            <a:r>
              <a:rPr lang="it-IT" sz="1600" dirty="0"/>
              <a:t>Per far sì che la funzione torni un valore, si usa l’istruzione </a:t>
            </a:r>
            <a:r>
              <a:rPr lang="it-IT" sz="1600" b="1" dirty="0" err="1">
                <a:highlight>
                  <a:srgbClr val="00FFFF"/>
                </a:highlight>
              </a:rPr>
              <a:t>return</a:t>
            </a:r>
            <a:r>
              <a:rPr lang="it-IT" sz="1600" b="1" dirty="0">
                <a:highlight>
                  <a:srgbClr val="00FFFF"/>
                </a:highlight>
              </a:rPr>
              <a:t>(). </a:t>
            </a:r>
          </a:p>
          <a:p>
            <a:endParaRPr lang="it-IT" sz="1600" dirty="0"/>
          </a:p>
          <a:p>
            <a:r>
              <a:rPr lang="it-IT" sz="1600" dirty="0"/>
              <a:t>Permette di </a:t>
            </a:r>
            <a:r>
              <a:rPr lang="it-IT" sz="1600" b="1" dirty="0"/>
              <a:t>uscire da una funzione </a:t>
            </a:r>
            <a:r>
              <a:rPr lang="it-IT" sz="1600" dirty="0"/>
              <a:t>e tornare al punto in cui è stata chiamata. </a:t>
            </a:r>
          </a:p>
          <a:p>
            <a:endParaRPr lang="it-IT" sz="1600" dirty="0"/>
          </a:p>
          <a:p>
            <a:r>
              <a:rPr lang="it-IT" sz="1600" dirty="0"/>
              <a:t>Il </a:t>
            </a:r>
            <a:r>
              <a:rPr lang="it-IT" sz="1600" dirty="0" err="1"/>
              <a:t>return</a:t>
            </a:r>
            <a:r>
              <a:rPr lang="it-IT" sz="1600" dirty="0"/>
              <a:t> può contenere </a:t>
            </a:r>
            <a:r>
              <a:rPr lang="it-IT" sz="1600" b="1" dirty="0">
                <a:highlight>
                  <a:srgbClr val="00FFFF"/>
                </a:highlight>
              </a:rPr>
              <a:t>un’espressione o una variabile il cui valore viene poi ritornato</a:t>
            </a:r>
            <a:r>
              <a:rPr lang="it-IT" sz="1600" dirty="0"/>
              <a:t>. Se non c’è alcuna espressione nell’istruzione o se il </a:t>
            </a:r>
            <a:r>
              <a:rPr lang="it-IT" sz="1600" dirty="0" err="1"/>
              <a:t>return</a:t>
            </a:r>
            <a:r>
              <a:rPr lang="it-IT" sz="1600" dirty="0"/>
              <a:t> stesso non è presente all’interno della funzione, questa ritornerà un </a:t>
            </a:r>
            <a:r>
              <a:rPr lang="it-IT" sz="1600" b="1" dirty="0">
                <a:highlight>
                  <a:srgbClr val="E072C8"/>
                </a:highlight>
              </a:rPr>
              <a:t>oggetto None</a:t>
            </a:r>
            <a:r>
              <a:rPr lang="it-IT" sz="1600" dirty="0"/>
              <a:t>. </a:t>
            </a:r>
          </a:p>
        </p:txBody>
      </p:sp>
      <p:pic>
        <p:nvPicPr>
          <p:cNvPr id="6" name="Segnaposto contenuto 5">
            <a:extLst>
              <a:ext uri="{FF2B5EF4-FFF2-40B4-BE49-F238E27FC236}">
                <a16:creationId xmlns:a16="http://schemas.microsoft.com/office/drawing/2014/main" id="{1BAD1546-C3D3-58FE-CFDA-75C5CE9DCC88}"/>
              </a:ext>
            </a:extLst>
          </p:cNvPr>
          <p:cNvPicPr>
            <a:picLocks noGrp="1" noChangeAspect="1"/>
          </p:cNvPicPr>
          <p:nvPr>
            <p:ph sz="quarter" idx="4"/>
          </p:nvPr>
        </p:nvPicPr>
        <p:blipFill>
          <a:blip r:embed="rId2"/>
          <a:stretch>
            <a:fillRect/>
          </a:stretch>
        </p:blipFill>
        <p:spPr>
          <a:xfrm>
            <a:off x="6703924" y="1570626"/>
            <a:ext cx="2143424" cy="1200318"/>
          </a:xfrm>
        </p:spPr>
      </p:pic>
      <p:pic>
        <p:nvPicPr>
          <p:cNvPr id="8" name="Immagine 7">
            <a:extLst>
              <a:ext uri="{FF2B5EF4-FFF2-40B4-BE49-F238E27FC236}">
                <a16:creationId xmlns:a16="http://schemas.microsoft.com/office/drawing/2014/main" id="{0C8A1A70-1A72-0870-8BDF-3212EA63986A}"/>
              </a:ext>
            </a:extLst>
          </p:cNvPr>
          <p:cNvPicPr>
            <a:picLocks noChangeAspect="1"/>
          </p:cNvPicPr>
          <p:nvPr/>
        </p:nvPicPr>
        <p:blipFill>
          <a:blip r:embed="rId3"/>
          <a:stretch>
            <a:fillRect/>
          </a:stretch>
        </p:blipFill>
        <p:spPr>
          <a:xfrm>
            <a:off x="9555858" y="1789732"/>
            <a:ext cx="619169" cy="762106"/>
          </a:xfrm>
          <a:prstGeom prst="rect">
            <a:avLst/>
          </a:prstGeom>
        </p:spPr>
      </p:pic>
      <p:pic>
        <p:nvPicPr>
          <p:cNvPr id="10" name="Immagine 9">
            <a:extLst>
              <a:ext uri="{FF2B5EF4-FFF2-40B4-BE49-F238E27FC236}">
                <a16:creationId xmlns:a16="http://schemas.microsoft.com/office/drawing/2014/main" id="{927563CA-C5C1-CDA5-0699-A4C16354AA6D}"/>
              </a:ext>
            </a:extLst>
          </p:cNvPr>
          <p:cNvPicPr>
            <a:picLocks noChangeAspect="1"/>
          </p:cNvPicPr>
          <p:nvPr/>
        </p:nvPicPr>
        <p:blipFill>
          <a:blip r:embed="rId4"/>
          <a:stretch>
            <a:fillRect/>
          </a:stretch>
        </p:blipFill>
        <p:spPr>
          <a:xfrm>
            <a:off x="7414231" y="3124373"/>
            <a:ext cx="3553321" cy="2772162"/>
          </a:xfrm>
          <a:prstGeom prst="rect">
            <a:avLst/>
          </a:prstGeom>
        </p:spPr>
      </p:pic>
      <p:pic>
        <p:nvPicPr>
          <p:cNvPr id="12" name="Immagine 11">
            <a:extLst>
              <a:ext uri="{FF2B5EF4-FFF2-40B4-BE49-F238E27FC236}">
                <a16:creationId xmlns:a16="http://schemas.microsoft.com/office/drawing/2014/main" id="{72701F0E-1687-DF7D-9781-BB3380D4ACA2}"/>
              </a:ext>
            </a:extLst>
          </p:cNvPr>
          <p:cNvPicPr>
            <a:picLocks noChangeAspect="1"/>
          </p:cNvPicPr>
          <p:nvPr/>
        </p:nvPicPr>
        <p:blipFill rotWithShape="1">
          <a:blip r:embed="rId5"/>
          <a:srcRect t="-1741" r="8128" b="1"/>
          <a:stretch/>
        </p:blipFill>
        <p:spPr>
          <a:xfrm>
            <a:off x="7414231" y="5996354"/>
            <a:ext cx="3553321" cy="639684"/>
          </a:xfrm>
          <a:prstGeom prst="rect">
            <a:avLst/>
          </a:prstGeom>
        </p:spPr>
      </p:pic>
    </p:spTree>
    <p:extLst>
      <p:ext uri="{BB962C8B-B14F-4D97-AF65-F5344CB8AC3E}">
        <p14:creationId xmlns:p14="http://schemas.microsoft.com/office/powerpoint/2010/main" val="11008540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VARIABILI GLOBALI</a:t>
            </a:r>
          </a:p>
          <a:p>
            <a:pPr marL="0" indent="0">
              <a:buNone/>
            </a:pPr>
            <a:endParaRPr lang="it-IT" sz="1600" dirty="0"/>
          </a:p>
          <a:p>
            <a:pPr marL="0" indent="0">
              <a:buNone/>
            </a:pPr>
            <a:r>
              <a:rPr lang="it-IT" sz="1600" dirty="0"/>
              <a:t>Le variabili globali sono quelle variabili che sono </a:t>
            </a:r>
            <a:r>
              <a:rPr lang="it-IT" sz="1600" b="1" dirty="0">
                <a:highlight>
                  <a:srgbClr val="FFFF00"/>
                </a:highlight>
              </a:rPr>
              <a:t>create al di fuori di una funzione </a:t>
            </a:r>
            <a:r>
              <a:rPr lang="it-IT" sz="1600" dirty="0"/>
              <a:t>e possono essere </a:t>
            </a:r>
            <a:r>
              <a:rPr lang="it-IT" sz="1600" b="1" dirty="0">
                <a:highlight>
                  <a:srgbClr val="FFFF00"/>
                </a:highlight>
              </a:rPr>
              <a:t>usate da chiunque, sia dentro che fuori le funzioni</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marL="0" indent="0">
              <a:buNone/>
            </a:pPr>
            <a:r>
              <a:rPr lang="it-IT" sz="1600" dirty="0"/>
              <a:t>Se si crea una </a:t>
            </a:r>
            <a:r>
              <a:rPr lang="it-IT" sz="1600" b="1" dirty="0">
                <a:highlight>
                  <a:srgbClr val="FFFF00"/>
                </a:highlight>
              </a:rPr>
              <a:t>variabile con lo stesso nome all’interno della funzione</a:t>
            </a:r>
            <a:r>
              <a:rPr lang="it-IT" sz="1600" dirty="0"/>
              <a:t>, quest’ultima sarà locale e potrà essere usata solo all’interno della funzione in cui è stata dichiarata. </a:t>
            </a:r>
            <a:r>
              <a:rPr lang="it-IT" sz="1600" b="1" dirty="0">
                <a:highlight>
                  <a:srgbClr val="FFFF00"/>
                </a:highlight>
              </a:rPr>
              <a:t>La variabile globale con lo stesso nome rimarrà invariata e con il valore iniziale</a:t>
            </a:r>
            <a:r>
              <a:rPr lang="it-IT" sz="1600" dirty="0"/>
              <a:t>. </a:t>
            </a:r>
          </a:p>
        </p:txBody>
      </p:sp>
      <p:pic>
        <p:nvPicPr>
          <p:cNvPr id="8" name="Immagine 7">
            <a:extLst>
              <a:ext uri="{FF2B5EF4-FFF2-40B4-BE49-F238E27FC236}">
                <a16:creationId xmlns:a16="http://schemas.microsoft.com/office/drawing/2014/main" id="{D0FD7FC3-C040-484C-0AA8-C2082A7D46BF}"/>
              </a:ext>
            </a:extLst>
          </p:cNvPr>
          <p:cNvPicPr>
            <a:picLocks noChangeAspect="1"/>
          </p:cNvPicPr>
          <p:nvPr/>
        </p:nvPicPr>
        <p:blipFill>
          <a:blip r:embed="rId2"/>
          <a:stretch>
            <a:fillRect/>
          </a:stretch>
        </p:blipFill>
        <p:spPr>
          <a:xfrm>
            <a:off x="1657060" y="2558878"/>
            <a:ext cx="8075214" cy="1412465"/>
          </a:xfrm>
          <a:prstGeom prst="rect">
            <a:avLst/>
          </a:prstGeom>
        </p:spPr>
      </p:pic>
      <p:pic>
        <p:nvPicPr>
          <p:cNvPr id="10" name="Immagine 9">
            <a:extLst>
              <a:ext uri="{FF2B5EF4-FFF2-40B4-BE49-F238E27FC236}">
                <a16:creationId xmlns:a16="http://schemas.microsoft.com/office/drawing/2014/main" id="{1F013BBC-CFA5-F73D-C9CC-C1FD6B4FFFBA}"/>
              </a:ext>
            </a:extLst>
          </p:cNvPr>
          <p:cNvPicPr>
            <a:picLocks noChangeAspect="1"/>
          </p:cNvPicPr>
          <p:nvPr/>
        </p:nvPicPr>
        <p:blipFill>
          <a:blip r:embed="rId3"/>
          <a:stretch>
            <a:fillRect/>
          </a:stretch>
        </p:blipFill>
        <p:spPr>
          <a:xfrm>
            <a:off x="7179185" y="3325630"/>
            <a:ext cx="1438476" cy="247685"/>
          </a:xfrm>
          <a:prstGeom prst="rect">
            <a:avLst/>
          </a:prstGeom>
        </p:spPr>
      </p:pic>
      <p:pic>
        <p:nvPicPr>
          <p:cNvPr id="12" name="Immagine 11">
            <a:extLst>
              <a:ext uri="{FF2B5EF4-FFF2-40B4-BE49-F238E27FC236}">
                <a16:creationId xmlns:a16="http://schemas.microsoft.com/office/drawing/2014/main" id="{243CA1B7-32F5-5B69-F67F-27F8028A7CC8}"/>
              </a:ext>
            </a:extLst>
          </p:cNvPr>
          <p:cNvPicPr>
            <a:picLocks noChangeAspect="1"/>
          </p:cNvPicPr>
          <p:nvPr/>
        </p:nvPicPr>
        <p:blipFill>
          <a:blip r:embed="rId4"/>
          <a:stretch>
            <a:fillRect/>
          </a:stretch>
        </p:blipFill>
        <p:spPr>
          <a:xfrm>
            <a:off x="1657060" y="4819605"/>
            <a:ext cx="6373114" cy="1743318"/>
          </a:xfrm>
          <a:prstGeom prst="rect">
            <a:avLst/>
          </a:prstGeom>
        </p:spPr>
      </p:pic>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5"/>
          <a:stretch>
            <a:fillRect/>
          </a:stretch>
        </p:blipFill>
        <p:spPr>
          <a:xfrm>
            <a:off x="4506324" y="5691264"/>
            <a:ext cx="2057687" cy="514422"/>
          </a:xfrm>
          <a:prstGeom prst="rect">
            <a:avLst/>
          </a:prstGeom>
        </p:spPr>
      </p:pic>
    </p:spTree>
    <p:extLst>
      <p:ext uri="{BB962C8B-B14F-4D97-AF65-F5344CB8AC3E}">
        <p14:creationId xmlns:p14="http://schemas.microsoft.com/office/powerpoint/2010/main" val="11269266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LA KEYWORD «GLOBAL»</a:t>
            </a:r>
          </a:p>
          <a:p>
            <a:pPr marL="0" indent="0">
              <a:buNone/>
            </a:pPr>
            <a:endParaRPr lang="it-IT" sz="1600" dirty="0"/>
          </a:p>
          <a:p>
            <a:pPr>
              <a:buFont typeface="Arial" panose="020B0604020202020204" pitchFamily="34" charset="0"/>
              <a:buChar char="•"/>
            </a:pPr>
            <a:r>
              <a:rPr lang="it-IT" sz="1600" dirty="0"/>
              <a:t>Normalmente, quando si crea una variabile all’interno di una funzione, questa è locale e può essere utilizzata solo all’interno della funzione stessa. </a:t>
            </a:r>
            <a:br>
              <a:rPr lang="it-IT" sz="1600" dirty="0"/>
            </a:br>
            <a:r>
              <a:rPr lang="it-IT" sz="1600" dirty="0"/>
              <a:t>Per </a:t>
            </a:r>
            <a:r>
              <a:rPr lang="it-IT" sz="1600" b="1" dirty="0">
                <a:highlight>
                  <a:srgbClr val="FFFF00"/>
                </a:highlight>
              </a:rPr>
              <a:t>creare una variabile globale all’interno di una funzione</a:t>
            </a:r>
            <a:r>
              <a:rPr lang="it-IT" sz="1600" dirty="0"/>
              <a:t>, si usa la parola chiave </a:t>
            </a:r>
            <a:r>
              <a:rPr lang="it-IT" sz="1600" b="1" i="1" dirty="0">
                <a:highlight>
                  <a:srgbClr val="FFFF00"/>
                </a:highlight>
              </a:rPr>
              <a:t>«global»</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a:buFont typeface="Arial" panose="020B0604020202020204" pitchFamily="34" charset="0"/>
              <a:buChar char="•"/>
            </a:pPr>
            <a:r>
              <a:rPr lang="it-IT" sz="1600" dirty="0">
                <a:highlight>
                  <a:srgbClr val="FFFF00"/>
                </a:highlight>
              </a:rPr>
              <a:t>«global» </a:t>
            </a:r>
            <a:r>
              <a:rPr lang="it-IT" sz="1600" dirty="0"/>
              <a:t>è usato anche per </a:t>
            </a:r>
            <a:r>
              <a:rPr lang="it-IT" sz="1600" b="1" dirty="0">
                <a:highlight>
                  <a:srgbClr val="FFFF00"/>
                </a:highlight>
              </a:rPr>
              <a:t>modificare il valore della variabile globale all’interno di una funzione</a:t>
            </a:r>
          </a:p>
        </p:txBody>
      </p:sp>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2"/>
          <a:stretch>
            <a:fillRect/>
          </a:stretch>
        </p:blipFill>
        <p:spPr>
          <a:xfrm>
            <a:off x="7179185" y="5655078"/>
            <a:ext cx="2057687" cy="514422"/>
          </a:xfrm>
          <a:prstGeom prst="rect">
            <a:avLst/>
          </a:prstGeom>
        </p:spPr>
      </p:pic>
      <p:pic>
        <p:nvPicPr>
          <p:cNvPr id="5" name="Immagine 4">
            <a:extLst>
              <a:ext uri="{FF2B5EF4-FFF2-40B4-BE49-F238E27FC236}">
                <a16:creationId xmlns:a16="http://schemas.microsoft.com/office/drawing/2014/main" id="{3F169DF3-D2C3-3E1C-82B2-C8F48E6448AE}"/>
              </a:ext>
            </a:extLst>
          </p:cNvPr>
          <p:cNvPicPr>
            <a:picLocks noChangeAspect="1"/>
          </p:cNvPicPr>
          <p:nvPr/>
        </p:nvPicPr>
        <p:blipFill>
          <a:blip r:embed="rId3"/>
          <a:stretch>
            <a:fillRect/>
          </a:stretch>
        </p:blipFill>
        <p:spPr>
          <a:xfrm>
            <a:off x="1802593" y="2744976"/>
            <a:ext cx="8059275" cy="1571844"/>
          </a:xfrm>
          <a:prstGeom prst="rect">
            <a:avLst/>
          </a:prstGeom>
        </p:spPr>
      </p:pic>
      <p:pic>
        <p:nvPicPr>
          <p:cNvPr id="7" name="Immagine 6">
            <a:extLst>
              <a:ext uri="{FF2B5EF4-FFF2-40B4-BE49-F238E27FC236}">
                <a16:creationId xmlns:a16="http://schemas.microsoft.com/office/drawing/2014/main" id="{E09F6976-3FB6-A4AA-A56C-14AC3D233B8D}"/>
              </a:ext>
            </a:extLst>
          </p:cNvPr>
          <p:cNvPicPr>
            <a:picLocks noChangeAspect="1"/>
          </p:cNvPicPr>
          <p:nvPr/>
        </p:nvPicPr>
        <p:blipFill>
          <a:blip r:embed="rId4"/>
          <a:stretch>
            <a:fillRect/>
          </a:stretch>
        </p:blipFill>
        <p:spPr>
          <a:xfrm>
            <a:off x="6744317" y="3451767"/>
            <a:ext cx="1657581" cy="295316"/>
          </a:xfrm>
          <a:prstGeom prst="rect">
            <a:avLst/>
          </a:prstGeom>
        </p:spPr>
      </p:pic>
      <p:pic>
        <p:nvPicPr>
          <p:cNvPr id="11" name="Immagine 10">
            <a:extLst>
              <a:ext uri="{FF2B5EF4-FFF2-40B4-BE49-F238E27FC236}">
                <a16:creationId xmlns:a16="http://schemas.microsoft.com/office/drawing/2014/main" id="{97725615-E0E1-19A5-56DD-50CB367D3873}"/>
              </a:ext>
            </a:extLst>
          </p:cNvPr>
          <p:cNvPicPr>
            <a:picLocks noChangeAspect="1"/>
          </p:cNvPicPr>
          <p:nvPr/>
        </p:nvPicPr>
        <p:blipFill>
          <a:blip r:embed="rId5"/>
          <a:stretch>
            <a:fillRect/>
          </a:stretch>
        </p:blipFill>
        <p:spPr>
          <a:xfrm>
            <a:off x="1741047" y="4732010"/>
            <a:ext cx="8334938" cy="2065693"/>
          </a:xfrm>
          <a:prstGeom prst="rect">
            <a:avLst/>
          </a:prstGeom>
        </p:spPr>
      </p:pic>
      <p:pic>
        <p:nvPicPr>
          <p:cNvPr id="15" name="Immagine 14">
            <a:extLst>
              <a:ext uri="{FF2B5EF4-FFF2-40B4-BE49-F238E27FC236}">
                <a16:creationId xmlns:a16="http://schemas.microsoft.com/office/drawing/2014/main" id="{CC1AC49A-1AFC-0B4E-604B-3B40A7211EB3}"/>
              </a:ext>
            </a:extLst>
          </p:cNvPr>
          <p:cNvPicPr>
            <a:picLocks noChangeAspect="1"/>
          </p:cNvPicPr>
          <p:nvPr/>
        </p:nvPicPr>
        <p:blipFill>
          <a:blip r:embed="rId4"/>
          <a:stretch>
            <a:fillRect/>
          </a:stretch>
        </p:blipFill>
        <p:spPr>
          <a:xfrm>
            <a:off x="6744317" y="5655078"/>
            <a:ext cx="1657581" cy="295316"/>
          </a:xfrm>
          <a:prstGeom prst="rect">
            <a:avLst/>
          </a:prstGeom>
        </p:spPr>
      </p:pic>
    </p:spTree>
    <p:extLst>
      <p:ext uri="{BB962C8B-B14F-4D97-AF65-F5344CB8AC3E}">
        <p14:creationId xmlns:p14="http://schemas.microsoft.com/office/powerpoint/2010/main" val="19888636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766B7-8B36-C0AD-3C69-A235EC732E7F}"/>
              </a:ext>
            </a:extLst>
          </p:cNvPr>
          <p:cNvSpPr>
            <a:spLocks noGrp="1"/>
          </p:cNvSpPr>
          <p:nvPr>
            <p:ph type="title"/>
          </p:nvPr>
        </p:nvSpPr>
        <p:spPr/>
        <p:txBody>
          <a:bodyPr/>
          <a:lstStyle/>
          <a:p>
            <a:r>
              <a:rPr lang="it-IT" dirty="0"/>
              <a:t>Esempio Variabili keyword global</a:t>
            </a:r>
          </a:p>
        </p:txBody>
      </p:sp>
      <p:sp>
        <p:nvSpPr>
          <p:cNvPr id="5" name="Rectangle 1">
            <a:extLst>
              <a:ext uri="{FF2B5EF4-FFF2-40B4-BE49-F238E27FC236}">
                <a16:creationId xmlns:a16="http://schemas.microsoft.com/office/drawing/2014/main" id="{74E96F25-B253-DB5B-A70B-1F5AF192C1DE}"/>
              </a:ext>
            </a:extLst>
          </p:cNvPr>
          <p:cNvSpPr>
            <a:spLocks noGrp="1" noChangeArrowheads="1"/>
          </p:cNvSpPr>
          <p:nvPr>
            <p:ph sz="half" idx="2"/>
          </p:nvPr>
        </p:nvSpPr>
        <p:spPr bwMode="auto">
          <a:xfrm>
            <a:off x="741851" y="1455986"/>
            <a:ext cx="3522418" cy="489364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global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mela</a:t>
            </a:r>
            <a:r>
              <a:rPr kumimoji="0" lang="it-IT" altLang="it-IT" b="0" i="0" u="none" strike="noStrike" cap="none" normalizeH="0" baseline="0" dirty="0">
                <a:ln>
                  <a:noFill/>
                </a:ln>
                <a:solidFill>
                  <a:srgbClr val="A9B7C6"/>
                </a:solidFill>
                <a:effectLst/>
                <a:latin typeface="JetBrains Mono"/>
              </a:rPr>
              <a:t>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int</a:t>
            </a:r>
            <a:r>
              <a:rPr kumimoji="0" lang="it-IT" altLang="it-IT" b="0" i="0" u="none" strike="noStrike" cap="none" normalizeH="0" baseline="0" dirty="0">
                <a:ln>
                  <a:noFill/>
                </a:ln>
                <a:solidFill>
                  <a:srgbClr val="A9B7C6"/>
                </a:solidFill>
                <a:effectLst/>
                <a:latin typeface="JetBrains Mono"/>
              </a:rPr>
              <a:t>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ext</a:t>
            </a:r>
            <a:r>
              <a:rPr kumimoji="0" lang="it-IT" altLang="it-IT" b="0" i="0" u="none" strike="noStrike" cap="none" normalizeH="0" baseline="0" dirty="0">
                <a:ln>
                  <a:noFill/>
                </a:ln>
                <a:solidFill>
                  <a:srgbClr val="A9B7C6"/>
                </a:solidFill>
                <a:effectLst/>
                <a:latin typeface="JetBrains Mono"/>
              </a:rPr>
              <a:t> 4</a:t>
            </a:r>
          </a:p>
        </p:txBody>
      </p:sp>
      <p:sp>
        <p:nvSpPr>
          <p:cNvPr id="6" name="Rectangle 2">
            <a:extLst>
              <a:ext uri="{FF2B5EF4-FFF2-40B4-BE49-F238E27FC236}">
                <a16:creationId xmlns:a16="http://schemas.microsoft.com/office/drawing/2014/main" id="{939A96C8-775E-FE6C-0C5C-EA18919034B2}"/>
              </a:ext>
            </a:extLst>
          </p:cNvPr>
          <p:cNvSpPr>
            <a:spLocks noGrp="1" noChangeArrowheads="1"/>
          </p:cNvSpPr>
          <p:nvPr>
            <p:ph sz="quarter" idx="4"/>
          </p:nvPr>
        </p:nvSpPr>
        <p:spPr bwMode="auto">
          <a:xfrm>
            <a:off x="6184392" y="1640656"/>
            <a:ext cx="3522418"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mela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int</a:t>
            </a:r>
            <a:r>
              <a:rPr kumimoji="0" lang="it-IT" altLang="it-IT" b="0" i="0" u="none" strike="noStrike" cap="none" normalizeH="0" baseline="0" dirty="0">
                <a:ln>
                  <a:noFill/>
                </a:ln>
                <a:solidFill>
                  <a:srgbClr val="808080"/>
                </a:solidFill>
                <a:effectLst/>
                <a:latin typeface="JetBrains Mono"/>
              </a:rPr>
              <a:t> 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ext</a:t>
            </a:r>
            <a:r>
              <a:rPr kumimoji="0" lang="it-IT" altLang="it-IT" b="0" i="0" u="none" strike="noStrike" cap="none" normalizeH="0" baseline="0" dirty="0">
                <a:ln>
                  <a:noFill/>
                </a:ln>
                <a:solidFill>
                  <a:srgbClr val="808080"/>
                </a:solidFill>
                <a:effectLst/>
                <a:latin typeface="JetBrains Mono"/>
              </a:rPr>
              <a:t> 1</a:t>
            </a:r>
            <a:endParaRPr kumimoji="0" lang="it-IT" altLang="it-IT"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01704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75E55B-E5EE-F886-0E1C-E224183E1638}"/>
              </a:ext>
            </a:extLst>
          </p:cNvPr>
          <p:cNvSpPr>
            <a:spLocks noGrp="1"/>
          </p:cNvSpPr>
          <p:nvPr>
            <p:ph type="title"/>
          </p:nvPr>
        </p:nvSpPr>
        <p:spPr/>
        <p:txBody>
          <a:bodyPr/>
          <a:lstStyle/>
          <a:p>
            <a:r>
              <a:rPr lang="it-IT" dirty="0"/>
              <a:t>LEGB Scope</a:t>
            </a:r>
          </a:p>
        </p:txBody>
      </p:sp>
      <p:sp>
        <p:nvSpPr>
          <p:cNvPr id="3" name="Segnaposto contenuto 2">
            <a:extLst>
              <a:ext uri="{FF2B5EF4-FFF2-40B4-BE49-F238E27FC236}">
                <a16:creationId xmlns:a16="http://schemas.microsoft.com/office/drawing/2014/main" id="{B49968F4-16E2-2CBB-8D49-E44DB81D9029}"/>
              </a:ext>
            </a:extLst>
          </p:cNvPr>
          <p:cNvSpPr>
            <a:spLocks noGrp="1"/>
          </p:cNvSpPr>
          <p:nvPr>
            <p:ph sz="half" idx="2"/>
          </p:nvPr>
        </p:nvSpPr>
        <p:spPr/>
        <p:txBody>
          <a:bodyPr/>
          <a:lstStyle/>
          <a:p>
            <a:r>
              <a:rPr lang="it-IT" b="1" dirty="0" err="1"/>
              <a:t>local</a:t>
            </a:r>
            <a:r>
              <a:rPr lang="it-IT" b="1" dirty="0"/>
              <a:t>: </a:t>
            </a:r>
            <a:r>
              <a:rPr lang="it-IT" dirty="0"/>
              <a:t>L'ambito locale (o funzione) è il blocco di codice o il corpo di qualsiasi funzione Python o espressione lambda</a:t>
            </a:r>
          </a:p>
          <a:p>
            <a:endParaRPr lang="it-IT" dirty="0"/>
          </a:p>
          <a:p>
            <a:r>
              <a:rPr lang="it-IT" b="1" dirty="0" err="1"/>
              <a:t>enclosing</a:t>
            </a:r>
            <a:r>
              <a:rPr lang="it-IT" b="1" dirty="0"/>
              <a:t>: </a:t>
            </a:r>
            <a:r>
              <a:rPr lang="it-IT" dirty="0"/>
              <a:t>L'ambito di inclusione (o non locale) è un ambito speciale che esiste solo per le funzioni nidificate.</a:t>
            </a:r>
          </a:p>
        </p:txBody>
      </p:sp>
      <p:sp>
        <p:nvSpPr>
          <p:cNvPr id="4" name="Segnaposto contenuto 3">
            <a:extLst>
              <a:ext uri="{FF2B5EF4-FFF2-40B4-BE49-F238E27FC236}">
                <a16:creationId xmlns:a16="http://schemas.microsoft.com/office/drawing/2014/main" id="{5762A2D3-29AF-B617-24AF-8ADDF1955FE0}"/>
              </a:ext>
            </a:extLst>
          </p:cNvPr>
          <p:cNvSpPr>
            <a:spLocks noGrp="1"/>
          </p:cNvSpPr>
          <p:nvPr>
            <p:ph sz="quarter" idx="4"/>
          </p:nvPr>
        </p:nvSpPr>
        <p:spPr/>
        <p:txBody>
          <a:bodyPr/>
          <a:lstStyle/>
          <a:p>
            <a:r>
              <a:rPr lang="it-IT" b="1" dirty="0"/>
              <a:t>global: </a:t>
            </a:r>
            <a:r>
              <a:rPr lang="it-IT" dirty="0"/>
              <a:t>L'ambito globale (o modulo) è l'ambito più in alto in un programma, script o modulo Python</a:t>
            </a:r>
          </a:p>
          <a:p>
            <a:endParaRPr lang="it-IT" dirty="0"/>
          </a:p>
          <a:p>
            <a:endParaRPr lang="it-IT" dirty="0"/>
          </a:p>
          <a:p>
            <a:r>
              <a:rPr lang="it-IT" b="1" dirty="0" err="1"/>
              <a:t>built</a:t>
            </a:r>
            <a:r>
              <a:rPr lang="it-IT" b="1" dirty="0"/>
              <a:t>-in: </a:t>
            </a:r>
            <a:r>
              <a:rPr lang="it-IT" dirty="0"/>
              <a:t>L'ambito integrato è uno speciale ambito Python che viene creato o caricato ogni volta che si esegue uno script o si apre una sessione interattiva.</a:t>
            </a:r>
          </a:p>
          <a:p>
            <a:r>
              <a:rPr lang="it-IT" dirty="0">
                <a:solidFill>
                  <a:schemeClr val="bg1"/>
                </a:solidFill>
                <a:highlight>
                  <a:srgbClr val="000000"/>
                </a:highlight>
              </a:rPr>
              <a:t>&gt;&gt;&gt; </a:t>
            </a:r>
            <a:r>
              <a:rPr lang="it-IT" dirty="0" err="1">
                <a:solidFill>
                  <a:schemeClr val="bg1"/>
                </a:solidFill>
                <a:highlight>
                  <a:srgbClr val="000000"/>
                </a:highlight>
              </a:rPr>
              <a:t>print</a:t>
            </a:r>
            <a:r>
              <a:rPr lang="it-IT" dirty="0">
                <a:solidFill>
                  <a:schemeClr val="bg1"/>
                </a:solidFill>
                <a:highlight>
                  <a:srgbClr val="000000"/>
                </a:highlight>
              </a:rPr>
              <a:t>(list) </a:t>
            </a:r>
          </a:p>
          <a:p>
            <a:r>
              <a:rPr lang="it-IT" dirty="0">
                <a:solidFill>
                  <a:schemeClr val="bg1"/>
                </a:solidFill>
                <a:highlight>
                  <a:srgbClr val="000000"/>
                </a:highlight>
              </a:rPr>
              <a:t>&lt;class 'list'&gt;</a:t>
            </a:r>
          </a:p>
          <a:p>
            <a:endParaRPr lang="it-IT" dirty="0"/>
          </a:p>
          <a:p>
            <a:endParaRPr lang="it-IT" dirty="0"/>
          </a:p>
        </p:txBody>
      </p:sp>
    </p:spTree>
    <p:extLst>
      <p:ext uri="{BB962C8B-B14F-4D97-AF65-F5344CB8AC3E}">
        <p14:creationId xmlns:p14="http://schemas.microsoft.com/office/powerpoint/2010/main" val="895881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I nomi delle variabili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2" y="1271016"/>
            <a:ext cx="6608520" cy="2993252"/>
          </a:xfrm>
        </p:spPr>
        <p:txBody>
          <a:bodyPr>
            <a:normAutofit fontScale="85000" lnSpcReduction="20000"/>
          </a:bodyPr>
          <a:lstStyle/>
          <a:p>
            <a:r>
              <a:rPr lang="it-IT" sz="2000" dirty="0"/>
              <a:t>Una variabile può avere un nome breve (x, y) oppure un nome più descrittivo (age, </a:t>
            </a:r>
            <a:r>
              <a:rPr lang="it-IT" sz="2000" dirty="0" err="1"/>
              <a:t>total_volume</a:t>
            </a:r>
            <a:r>
              <a:rPr lang="it-IT" sz="2000" dirty="0"/>
              <a:t>). </a:t>
            </a:r>
          </a:p>
          <a:p>
            <a:endParaRPr lang="it-IT" sz="2000" dirty="0"/>
          </a:p>
          <a:p>
            <a:r>
              <a:rPr lang="it-IT" sz="2000" b="1" dirty="0"/>
              <a:t>REGOLE PER I NOMI DELLE VARIABILI IN PYTHON</a:t>
            </a:r>
            <a:br>
              <a:rPr lang="it-IT" sz="2000" b="1" dirty="0"/>
            </a:br>
            <a:endParaRPr lang="it-IT" sz="2000" b="1" dirty="0"/>
          </a:p>
          <a:p>
            <a:pPr>
              <a:buFont typeface="Arial" panose="020B0604020202020204" pitchFamily="34" charset="0"/>
              <a:buChar char="•"/>
            </a:pPr>
            <a:r>
              <a:rPr lang="it-IT" sz="2000" b="1" dirty="0"/>
              <a:t> </a:t>
            </a:r>
            <a:r>
              <a:rPr lang="it-IT" sz="2000" dirty="0"/>
              <a:t>deve </a:t>
            </a:r>
            <a:r>
              <a:rPr lang="it-IT" sz="2000" b="1" dirty="0">
                <a:highlight>
                  <a:srgbClr val="FFFF00"/>
                </a:highlight>
              </a:rPr>
              <a:t>iniziare con una lettera </a:t>
            </a:r>
            <a:r>
              <a:rPr lang="it-IT" sz="2000" dirty="0"/>
              <a:t>o con </a:t>
            </a:r>
            <a:r>
              <a:rPr lang="it-IT" sz="2000" dirty="0">
                <a:highlight>
                  <a:srgbClr val="FFFF00"/>
                </a:highlight>
              </a:rPr>
              <a:t>l’</a:t>
            </a:r>
            <a:r>
              <a:rPr lang="it-IT" sz="2000" b="1" dirty="0">
                <a:highlight>
                  <a:srgbClr val="FFFF00"/>
                </a:highlight>
              </a:rPr>
              <a:t>underscore</a:t>
            </a:r>
            <a:r>
              <a:rPr lang="it-IT" sz="2000" dirty="0">
                <a:highlight>
                  <a:srgbClr val="FFFF00"/>
                </a:highlight>
              </a:rPr>
              <a:t> ( </a:t>
            </a:r>
            <a:r>
              <a:rPr lang="it-IT" sz="2000" b="1" dirty="0">
                <a:highlight>
                  <a:srgbClr val="FFFF00"/>
                </a:highlight>
              </a:rPr>
              <a:t>_</a:t>
            </a:r>
            <a:r>
              <a:rPr lang="it-IT" sz="2000" dirty="0">
                <a:highlight>
                  <a:srgbClr val="FFFF00"/>
                </a:highlight>
              </a:rPr>
              <a:t> )</a:t>
            </a:r>
            <a:br>
              <a:rPr lang="it-IT" sz="2000" dirty="0">
                <a:highlight>
                  <a:srgbClr val="FFFF00"/>
                </a:highlight>
              </a:rPr>
            </a:br>
            <a:endParaRPr lang="it-IT" sz="2000" dirty="0">
              <a:highlight>
                <a:srgbClr val="FFFF00"/>
              </a:highlight>
            </a:endParaRPr>
          </a:p>
          <a:p>
            <a:pPr>
              <a:buFont typeface="Arial" panose="020B0604020202020204" pitchFamily="34" charset="0"/>
              <a:buChar char="•"/>
            </a:pPr>
            <a:r>
              <a:rPr lang="it-IT" sz="2000" b="1" dirty="0"/>
              <a:t> </a:t>
            </a:r>
            <a:r>
              <a:rPr lang="it-IT" sz="2000" b="1" u="sng" dirty="0"/>
              <a:t>NON PUO’</a:t>
            </a:r>
            <a:r>
              <a:rPr lang="it-IT" sz="2000" b="1" dirty="0"/>
              <a:t> </a:t>
            </a:r>
            <a:r>
              <a:rPr lang="it-IT" sz="2000" dirty="0"/>
              <a:t>iniziare con un  </a:t>
            </a:r>
            <a:r>
              <a:rPr lang="it-IT" sz="2000" b="1" u="sng" dirty="0"/>
              <a:t>numero</a:t>
            </a:r>
            <a:br>
              <a:rPr lang="it-IT" sz="2000" b="1" u="sng" dirty="0"/>
            </a:br>
            <a:endParaRPr lang="it-IT" sz="2000" b="1" u="sng" dirty="0"/>
          </a:p>
          <a:p>
            <a:pPr>
              <a:buFont typeface="Arial" panose="020B0604020202020204" pitchFamily="34" charset="0"/>
              <a:buChar char="•"/>
            </a:pPr>
            <a:r>
              <a:rPr lang="it-IT" sz="2000" b="1" dirty="0"/>
              <a:t> </a:t>
            </a:r>
            <a:r>
              <a:rPr lang="it-IT" sz="2000" dirty="0"/>
              <a:t>può contenere </a:t>
            </a:r>
            <a:r>
              <a:rPr lang="it-IT" sz="2000" b="1" dirty="0">
                <a:highlight>
                  <a:srgbClr val="FFFF00"/>
                </a:highlight>
              </a:rPr>
              <a:t>solo caratteri alfanumerici e underscores </a:t>
            </a:r>
            <a:r>
              <a:rPr lang="it-IT" sz="2000" dirty="0"/>
              <a:t>(A-z, 0-9, _)</a:t>
            </a:r>
            <a:br>
              <a:rPr lang="it-IT" sz="2000" dirty="0"/>
            </a:br>
            <a:endParaRPr lang="it-IT" sz="2000" dirty="0"/>
          </a:p>
          <a:p>
            <a:pPr>
              <a:buFont typeface="Arial" panose="020B0604020202020204" pitchFamily="34" charset="0"/>
              <a:buChar char="•"/>
            </a:pPr>
            <a:r>
              <a:rPr lang="it-IT" sz="2000" dirty="0"/>
              <a:t> i nomi delle variabili sono </a:t>
            </a:r>
            <a:r>
              <a:rPr lang="it-IT" sz="2000" b="1" dirty="0">
                <a:highlight>
                  <a:srgbClr val="FFFF00"/>
                </a:highlight>
              </a:rPr>
              <a:t>case-sensitive</a:t>
            </a:r>
            <a:r>
              <a:rPr lang="it-IT" sz="2000" b="1" dirty="0"/>
              <a:t> </a:t>
            </a:r>
            <a:r>
              <a:rPr lang="it-IT" sz="2000" dirty="0"/>
              <a:t>(age, Age, AGE sono tre variabili differenti)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7078126" y="1271016"/>
            <a:ext cx="1790950" cy="2993252"/>
          </a:xfrm>
        </p:spPr>
        <p:txBody>
          <a:bodyPr>
            <a:normAutofit/>
          </a:bodyPr>
          <a:lstStyle/>
          <a:p>
            <a:pPr algn="ctr"/>
            <a:r>
              <a:rPr lang="it-IT" dirty="0">
                <a:solidFill>
                  <a:srgbClr val="00B050"/>
                </a:solidFill>
              </a:rPr>
              <a:t>NOMI ACCETTATI:</a:t>
            </a:r>
          </a:p>
          <a:p>
            <a:endParaRPr lang="it-IT" dirty="0"/>
          </a:p>
          <a:p>
            <a:endParaRPr lang="it-IT" dirty="0"/>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EFA04FE4-8FFC-8C06-A875-1B8534E38C85}"/>
              </a:ext>
            </a:extLst>
          </p:cNvPr>
          <p:cNvPicPr>
            <a:picLocks noChangeAspect="1"/>
          </p:cNvPicPr>
          <p:nvPr/>
        </p:nvPicPr>
        <p:blipFill>
          <a:blip r:embed="rId2"/>
          <a:stretch>
            <a:fillRect/>
          </a:stretch>
        </p:blipFill>
        <p:spPr>
          <a:xfrm>
            <a:off x="7368717" y="2463823"/>
            <a:ext cx="1790950" cy="1314633"/>
          </a:xfrm>
          <a:prstGeom prst="rect">
            <a:avLst/>
          </a:prstGeom>
        </p:spPr>
      </p:pic>
      <p:pic>
        <p:nvPicPr>
          <p:cNvPr id="8" name="Immagine 7">
            <a:extLst>
              <a:ext uri="{FF2B5EF4-FFF2-40B4-BE49-F238E27FC236}">
                <a16:creationId xmlns:a16="http://schemas.microsoft.com/office/drawing/2014/main" id="{35D1D181-0081-8810-B1E9-18D4CD03B31C}"/>
              </a:ext>
            </a:extLst>
          </p:cNvPr>
          <p:cNvPicPr>
            <a:picLocks noChangeAspect="1"/>
          </p:cNvPicPr>
          <p:nvPr/>
        </p:nvPicPr>
        <p:blipFill>
          <a:blip r:embed="rId3"/>
          <a:stretch>
            <a:fillRect/>
          </a:stretch>
        </p:blipFill>
        <p:spPr>
          <a:xfrm>
            <a:off x="9738908" y="2463823"/>
            <a:ext cx="2010056" cy="666843"/>
          </a:xfrm>
          <a:prstGeom prst="rect">
            <a:avLst/>
          </a:prstGeom>
        </p:spPr>
      </p:pic>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algn="ctr"/>
            <a:r>
              <a:rPr lang="it-IT" dirty="0">
                <a:solidFill>
                  <a:srgbClr val="FF0000"/>
                </a:solidFill>
              </a:rPr>
              <a:t>NOMI NON ACCETTATI</a:t>
            </a:r>
            <a:r>
              <a:rPr lang="it-IT" dirty="0"/>
              <a:t>:</a:t>
            </a:r>
          </a:p>
          <a:p>
            <a:endParaRPr lang="it-IT" dirty="0"/>
          </a:p>
        </p:txBody>
      </p:sp>
      <p:sp>
        <p:nvSpPr>
          <p:cNvPr id="10" name="CasellaDiTesto 9">
            <a:extLst>
              <a:ext uri="{FF2B5EF4-FFF2-40B4-BE49-F238E27FC236}">
                <a16:creationId xmlns:a16="http://schemas.microsoft.com/office/drawing/2014/main" id="{106D7414-EB1E-782E-BF8C-4422E6BA4897}"/>
              </a:ext>
            </a:extLst>
          </p:cNvPr>
          <p:cNvSpPr txBox="1"/>
          <p:nvPr/>
        </p:nvSpPr>
        <p:spPr>
          <a:xfrm>
            <a:off x="328612" y="4406707"/>
            <a:ext cx="11420353" cy="2092881"/>
          </a:xfrm>
          <a:prstGeom prst="rect">
            <a:avLst/>
          </a:prstGeom>
          <a:noFill/>
        </p:spPr>
        <p:txBody>
          <a:bodyPr wrap="square" rtlCol="0">
            <a:spAutoFit/>
          </a:bodyPr>
          <a:lstStyle/>
          <a:p>
            <a:r>
              <a:rPr lang="it-IT" b="1" u="sng" dirty="0"/>
              <a:t>MULTI WORDS NAME</a:t>
            </a:r>
          </a:p>
          <a:p>
            <a:r>
              <a:rPr lang="it-IT" sz="1600" dirty="0"/>
              <a:t>Esistono diversi sistemi per rendere il nome di una variabile composto da più parole, maggiormente leggibile: </a:t>
            </a:r>
          </a:p>
          <a:p>
            <a:pPr marL="285750" indent="-285750">
              <a:buFont typeface="Arial" panose="020B0604020202020204" pitchFamily="34" charset="0"/>
              <a:buChar char="•"/>
            </a:pPr>
            <a:r>
              <a:rPr lang="it-IT" sz="1600" b="1" dirty="0"/>
              <a:t>CAMEL CASE</a:t>
            </a:r>
            <a:r>
              <a:rPr lang="it-IT" sz="1600" dirty="0"/>
              <a:t>: ogni parola, tranne la prima, inizia con la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dirty="0"/>
              <a:t> = ‘John’</a:t>
            </a:r>
          </a:p>
          <a:p>
            <a:pPr marL="285750" indent="-285750">
              <a:buFont typeface="Arial" panose="020B0604020202020204" pitchFamily="34" charset="0"/>
              <a:buChar char="•"/>
            </a:pPr>
            <a:r>
              <a:rPr lang="it-IT" sz="1600" b="1" dirty="0"/>
              <a:t>PASCAL CASE</a:t>
            </a:r>
            <a:r>
              <a:rPr lang="it-IT" sz="1600" dirty="0"/>
              <a:t>: ogni parola inizia con una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i="1" dirty="0">
                <a:effectLst>
                  <a:outerShdw blurRad="38100" dist="38100" dir="2700000" algn="tl">
                    <a:srgbClr val="000000">
                      <a:alpha val="43137"/>
                    </a:srgbClr>
                  </a:outerShdw>
                </a:effectLst>
              </a:rPr>
              <a:t> </a:t>
            </a:r>
            <a:r>
              <a:rPr lang="it-IT" sz="1600" dirty="0"/>
              <a:t>= ‘John’</a:t>
            </a:r>
            <a:endParaRPr lang="it-IT" sz="1600" i="1"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it-IT" sz="1600" b="1" dirty="0"/>
              <a:t>SNAKE CASE</a:t>
            </a:r>
            <a:r>
              <a:rPr lang="it-IT" sz="1600" dirty="0"/>
              <a:t>: ogni parola è separata da un underscore</a:t>
            </a:r>
            <a:br>
              <a:rPr lang="it-IT" sz="1600" dirty="0"/>
            </a:br>
            <a:r>
              <a:rPr lang="it-IT" sz="1600" i="1" dirty="0" err="1">
                <a:effectLst>
                  <a:outerShdw blurRad="38100" dist="38100" dir="2700000" algn="tl">
                    <a:srgbClr val="000000">
                      <a:alpha val="43137"/>
                    </a:srgbClr>
                  </a:outerShdw>
                </a:effectLst>
              </a:rPr>
              <a:t>my_variable_name</a:t>
            </a:r>
            <a:r>
              <a:rPr lang="it-IT" sz="1600" i="1" dirty="0">
                <a:effectLst>
                  <a:outerShdw blurRad="38100" dist="38100" dir="2700000" algn="tl">
                    <a:srgbClr val="000000">
                      <a:alpha val="43137"/>
                    </a:srgbClr>
                  </a:outerShdw>
                </a:effectLst>
              </a:rPr>
              <a:t> </a:t>
            </a:r>
            <a:r>
              <a:rPr lang="it-IT" sz="1600" dirty="0"/>
              <a:t>= ‘John’</a:t>
            </a:r>
          </a:p>
        </p:txBody>
      </p:sp>
    </p:spTree>
    <p:extLst>
      <p:ext uri="{BB962C8B-B14F-4D97-AF65-F5344CB8AC3E}">
        <p14:creationId xmlns:p14="http://schemas.microsoft.com/office/powerpoint/2010/main" val="14350911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A30036-4D9E-43E0-8BBB-68E74C3A6BF2}"/>
              </a:ext>
            </a:extLst>
          </p:cNvPr>
          <p:cNvSpPr>
            <a:spLocks noGrp="1"/>
          </p:cNvSpPr>
          <p:nvPr>
            <p:ph type="title"/>
          </p:nvPr>
        </p:nvSpPr>
        <p:spPr/>
        <p:txBody>
          <a:bodyPr/>
          <a:lstStyle/>
          <a:p>
            <a:r>
              <a:rPr lang="it-IT" dirty="0"/>
              <a:t>FUNZIONI IN PYTHON - RICORSIONI</a:t>
            </a:r>
          </a:p>
        </p:txBody>
      </p:sp>
      <p:sp>
        <p:nvSpPr>
          <p:cNvPr id="3" name="Segnaposto contenuto 2">
            <a:extLst>
              <a:ext uri="{FF2B5EF4-FFF2-40B4-BE49-F238E27FC236}">
                <a16:creationId xmlns:a16="http://schemas.microsoft.com/office/drawing/2014/main" id="{96496A48-35C4-496C-AC8D-6F9957EBF845}"/>
              </a:ext>
            </a:extLst>
          </p:cNvPr>
          <p:cNvSpPr>
            <a:spLocks noGrp="1"/>
          </p:cNvSpPr>
          <p:nvPr>
            <p:ph sz="half" idx="2"/>
          </p:nvPr>
        </p:nvSpPr>
        <p:spPr>
          <a:xfrm>
            <a:off x="328612" y="1256086"/>
            <a:ext cx="5678996" cy="5263586"/>
          </a:xfrm>
        </p:spPr>
        <p:txBody>
          <a:bodyPr>
            <a:normAutofit fontScale="92500" lnSpcReduction="10000"/>
          </a:bodyPr>
          <a:lstStyle/>
          <a:p>
            <a:r>
              <a:rPr lang="it-IT" sz="2000" b="1" dirty="0"/>
              <a:t>FUNZIONI RICORSIVE</a:t>
            </a:r>
          </a:p>
          <a:p>
            <a:endParaRPr lang="it-IT" sz="2000" b="1" dirty="0"/>
          </a:p>
          <a:p>
            <a:r>
              <a:rPr lang="it-IT" sz="2000" dirty="0"/>
              <a:t>Una funzione ricorsiva è una funzione che </a:t>
            </a:r>
            <a:r>
              <a:rPr lang="it-IT" sz="2000" b="1" dirty="0">
                <a:highlight>
                  <a:srgbClr val="00FFFF"/>
                </a:highlight>
              </a:rPr>
              <a:t>richiama se stessa ancora e ancora</a:t>
            </a:r>
            <a:r>
              <a:rPr lang="it-IT" sz="2000" dirty="0"/>
              <a:t>. </a:t>
            </a:r>
          </a:p>
          <a:p>
            <a:endParaRPr lang="it-IT" sz="2000" dirty="0"/>
          </a:p>
          <a:p>
            <a:r>
              <a:rPr lang="it-IT" sz="2000" dirty="0"/>
              <a:t>La </a:t>
            </a:r>
            <a:r>
              <a:rPr lang="it-IT" sz="2000" dirty="0" err="1"/>
              <a:t>ricorsione</a:t>
            </a:r>
            <a:r>
              <a:rPr lang="it-IT" sz="2000" dirty="0"/>
              <a:t> è un concetto matematico e di programmazione. Significa che una funzione chiama se stessa. Questo ha il beneficio di poter </a:t>
            </a:r>
            <a:r>
              <a:rPr lang="it-IT" sz="2000" dirty="0" err="1"/>
              <a:t>ciclare</a:t>
            </a:r>
            <a:r>
              <a:rPr lang="it-IT" sz="2000" dirty="0"/>
              <a:t> i dati per ottenere un risultato. </a:t>
            </a:r>
          </a:p>
          <a:p>
            <a:endParaRPr lang="it-IT" sz="2000" dirty="0"/>
          </a:p>
          <a:p>
            <a:r>
              <a:rPr lang="it-IT" sz="2000" dirty="0"/>
              <a:t>Gli sviluppatori dovrebbero essere </a:t>
            </a:r>
            <a:r>
              <a:rPr lang="it-IT" sz="2000" b="1" dirty="0"/>
              <a:t>molto attenti </a:t>
            </a:r>
            <a:r>
              <a:rPr lang="it-IT" sz="2000" dirty="0"/>
              <a:t>con le </a:t>
            </a:r>
            <a:r>
              <a:rPr lang="it-IT" sz="2000" dirty="0" err="1"/>
              <a:t>ricorsioni</a:t>
            </a:r>
            <a:r>
              <a:rPr lang="it-IT" sz="2000" dirty="0"/>
              <a:t> siccome può essere semplice incorrere nella scrittura di </a:t>
            </a:r>
            <a:r>
              <a:rPr lang="it-IT" sz="2000" b="1" dirty="0"/>
              <a:t>una funzione che non termina mai </a:t>
            </a:r>
            <a:r>
              <a:rPr lang="it-IT" sz="2000" dirty="0"/>
              <a:t>o una funzione che usa </a:t>
            </a:r>
            <a:r>
              <a:rPr lang="it-IT" sz="2000" b="1" dirty="0"/>
              <a:t>un’eccessiva quantità di memoria </a:t>
            </a:r>
            <a:r>
              <a:rPr lang="it-IT" sz="2000" dirty="0"/>
              <a:t>o di capacità di calcolo del processore. </a:t>
            </a:r>
            <a:br>
              <a:rPr lang="it-IT" sz="2000" dirty="0"/>
            </a:br>
            <a:endParaRPr lang="it-IT" sz="2000" dirty="0"/>
          </a:p>
          <a:p>
            <a:r>
              <a:rPr lang="it-IT" sz="2000" dirty="0"/>
              <a:t>In ogni caso, se scritta correttamente, una </a:t>
            </a:r>
            <a:r>
              <a:rPr lang="it-IT" sz="2000" dirty="0" err="1"/>
              <a:t>ricorsione</a:t>
            </a:r>
            <a:r>
              <a:rPr lang="it-IT" sz="2000" dirty="0"/>
              <a:t> può essere un efficiente e matematicamente-elegante approccio alla programmazione. </a:t>
            </a:r>
          </a:p>
        </p:txBody>
      </p:sp>
      <p:pic>
        <p:nvPicPr>
          <p:cNvPr id="9" name="Segnaposto contenuto 8">
            <a:extLst>
              <a:ext uri="{FF2B5EF4-FFF2-40B4-BE49-F238E27FC236}">
                <a16:creationId xmlns:a16="http://schemas.microsoft.com/office/drawing/2014/main" id="{62A89ED5-D8CB-76D0-0CC7-6BCE09D01B30}"/>
              </a:ext>
            </a:extLst>
          </p:cNvPr>
          <p:cNvPicPr>
            <a:picLocks noGrp="1" noChangeAspect="1"/>
          </p:cNvPicPr>
          <p:nvPr>
            <p:ph sz="quarter" idx="4"/>
          </p:nvPr>
        </p:nvPicPr>
        <p:blipFill>
          <a:blip r:embed="rId2"/>
          <a:stretch>
            <a:fillRect/>
          </a:stretch>
        </p:blipFill>
        <p:spPr>
          <a:xfrm>
            <a:off x="7193979" y="1434461"/>
            <a:ext cx="3801005" cy="1952898"/>
          </a:xfrm>
        </p:spPr>
      </p:pic>
      <p:pic>
        <p:nvPicPr>
          <p:cNvPr id="11" name="Immagine 10">
            <a:extLst>
              <a:ext uri="{FF2B5EF4-FFF2-40B4-BE49-F238E27FC236}">
                <a16:creationId xmlns:a16="http://schemas.microsoft.com/office/drawing/2014/main" id="{4D752453-46B7-63F5-383D-2613B5416B39}"/>
              </a:ext>
            </a:extLst>
          </p:cNvPr>
          <p:cNvPicPr>
            <a:picLocks noChangeAspect="1"/>
          </p:cNvPicPr>
          <p:nvPr/>
        </p:nvPicPr>
        <p:blipFill>
          <a:blip r:embed="rId3"/>
          <a:stretch>
            <a:fillRect/>
          </a:stretch>
        </p:blipFill>
        <p:spPr>
          <a:xfrm>
            <a:off x="9370356" y="3584117"/>
            <a:ext cx="2152950" cy="1552792"/>
          </a:xfrm>
          <a:prstGeom prst="rect">
            <a:avLst/>
          </a:prstGeom>
        </p:spPr>
      </p:pic>
    </p:spTree>
    <p:extLst>
      <p:ext uri="{BB962C8B-B14F-4D97-AF65-F5344CB8AC3E}">
        <p14:creationId xmlns:p14="http://schemas.microsoft.com/office/powerpoint/2010/main" val="429198736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346AA3-2FBE-4998-9597-60F479C421F6}"/>
              </a:ext>
            </a:extLst>
          </p:cNvPr>
          <p:cNvSpPr>
            <a:spLocks noGrp="1"/>
          </p:cNvSpPr>
          <p:nvPr>
            <p:ph type="title"/>
          </p:nvPr>
        </p:nvSpPr>
        <p:spPr/>
        <p:txBody>
          <a:bodyPr/>
          <a:lstStyle/>
          <a:p>
            <a:r>
              <a:rPr lang="it-IT" dirty="0"/>
              <a:t>FUNZIONI PYTHON – RICORSIONE	</a:t>
            </a:r>
          </a:p>
        </p:txBody>
      </p:sp>
      <p:pic>
        <p:nvPicPr>
          <p:cNvPr id="7" name="Segnaposto contenuto 6">
            <a:extLst>
              <a:ext uri="{FF2B5EF4-FFF2-40B4-BE49-F238E27FC236}">
                <a16:creationId xmlns:a16="http://schemas.microsoft.com/office/drawing/2014/main" id="{4394E0B2-6F38-318A-D44F-8943A47C7D1C}"/>
              </a:ext>
            </a:extLst>
          </p:cNvPr>
          <p:cNvPicPr>
            <a:picLocks noGrp="1" noChangeAspect="1"/>
          </p:cNvPicPr>
          <p:nvPr>
            <p:ph sz="half" idx="2"/>
          </p:nvPr>
        </p:nvPicPr>
        <p:blipFill>
          <a:blip r:embed="rId2"/>
          <a:stretch>
            <a:fillRect/>
          </a:stretch>
        </p:blipFill>
        <p:spPr>
          <a:xfrm>
            <a:off x="740289" y="1385467"/>
            <a:ext cx="2738365" cy="1486250"/>
          </a:xfrm>
        </p:spPr>
      </p:pic>
      <p:sp>
        <p:nvSpPr>
          <p:cNvPr id="8" name="Parentesi quadra chiusa 7">
            <a:extLst>
              <a:ext uri="{FF2B5EF4-FFF2-40B4-BE49-F238E27FC236}">
                <a16:creationId xmlns:a16="http://schemas.microsoft.com/office/drawing/2014/main" id="{35301722-6C35-86A9-2BCA-1F0A41E41A36}"/>
              </a:ext>
            </a:extLst>
          </p:cNvPr>
          <p:cNvSpPr/>
          <p:nvPr/>
        </p:nvSpPr>
        <p:spPr>
          <a:xfrm>
            <a:off x="3266204" y="1385467"/>
            <a:ext cx="123093" cy="912606"/>
          </a:xfrm>
          <a:prstGeom prst="rightBracket">
            <a:avLst/>
          </a:prstGeom>
          <a:ln w="28575">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 name="CasellaDiTesto 8">
            <a:extLst>
              <a:ext uri="{FF2B5EF4-FFF2-40B4-BE49-F238E27FC236}">
                <a16:creationId xmlns:a16="http://schemas.microsoft.com/office/drawing/2014/main" id="{98F5D0EC-DBC4-69C7-F2F5-71A512FA1868}"/>
              </a:ext>
            </a:extLst>
          </p:cNvPr>
          <p:cNvSpPr txBox="1"/>
          <p:nvPr/>
        </p:nvSpPr>
        <p:spPr>
          <a:xfrm>
            <a:off x="3459564" y="1538146"/>
            <a:ext cx="1987047" cy="830997"/>
          </a:xfrm>
          <a:prstGeom prst="rect">
            <a:avLst/>
          </a:prstGeom>
          <a:noFill/>
        </p:spPr>
        <p:txBody>
          <a:bodyPr wrap="square" rtlCol="0">
            <a:spAutoFit/>
          </a:bodyPr>
          <a:lstStyle/>
          <a:p>
            <a:r>
              <a:rPr lang="it-IT" sz="1200" dirty="0"/>
              <a:t>Definiamo la funzione ricorsiva fattoriale() che accetta in input l’argomento (n)</a:t>
            </a:r>
          </a:p>
        </p:txBody>
      </p:sp>
      <p:sp>
        <p:nvSpPr>
          <p:cNvPr id="12" name="CasellaDiTesto 11">
            <a:extLst>
              <a:ext uri="{FF2B5EF4-FFF2-40B4-BE49-F238E27FC236}">
                <a16:creationId xmlns:a16="http://schemas.microsoft.com/office/drawing/2014/main" id="{36D64ABB-FE33-A0BF-F3F4-96AA2FF3494D}"/>
              </a:ext>
            </a:extLst>
          </p:cNvPr>
          <p:cNvSpPr txBox="1"/>
          <p:nvPr/>
        </p:nvSpPr>
        <p:spPr>
          <a:xfrm>
            <a:off x="3394680" y="3198167"/>
            <a:ext cx="2401355" cy="461665"/>
          </a:xfrm>
          <a:prstGeom prst="rect">
            <a:avLst/>
          </a:prstGeom>
          <a:noFill/>
        </p:spPr>
        <p:txBody>
          <a:bodyPr wrap="square" rtlCol="0">
            <a:spAutoFit/>
          </a:bodyPr>
          <a:lstStyle/>
          <a:p>
            <a:r>
              <a:rPr lang="it-IT" sz="1200" dirty="0"/>
              <a:t>Chiamiamo la funzione una prima volta passandogli l’argomento 3</a:t>
            </a:r>
          </a:p>
        </p:txBody>
      </p:sp>
      <p:pic>
        <p:nvPicPr>
          <p:cNvPr id="2052" name="Picture 4" descr="la prima chiamata della funzione">
            <a:extLst>
              <a:ext uri="{FF2B5EF4-FFF2-40B4-BE49-F238E27FC236}">
                <a16:creationId xmlns:a16="http://schemas.microsoft.com/office/drawing/2014/main" id="{0A8F9407-E618-121B-B9BD-A2B15DE40C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669" b="20836"/>
          <a:stretch/>
        </p:blipFill>
        <p:spPr bwMode="auto">
          <a:xfrm>
            <a:off x="627865" y="2970725"/>
            <a:ext cx="2831699" cy="1015560"/>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9C6F77C8-C4FD-9B79-2161-CA4F8282252C}"/>
              </a:ext>
            </a:extLst>
          </p:cNvPr>
          <p:cNvSpPr txBox="1"/>
          <p:nvPr/>
        </p:nvSpPr>
        <p:spPr>
          <a:xfrm>
            <a:off x="328612" y="4373816"/>
            <a:ext cx="5467423" cy="461665"/>
          </a:xfrm>
          <a:prstGeom prst="rect">
            <a:avLst/>
          </a:prstGeom>
          <a:noFill/>
        </p:spPr>
        <p:txBody>
          <a:bodyPr wrap="square" rtlCol="0">
            <a:spAutoFit/>
          </a:bodyPr>
          <a:lstStyle/>
          <a:p>
            <a:r>
              <a:rPr lang="it-IT" sz="1200" b="0" i="0" dirty="0">
                <a:solidFill>
                  <a:srgbClr val="000000"/>
                </a:solidFill>
                <a:effectLst/>
                <a:latin typeface="+mj-lt"/>
              </a:rPr>
              <a:t>La funzione elabora il valore e alla riga 4 tenta di restituire il valore (n=3) moltiplicato per il risultato della funzione fattoriale(n-1) ossia fattoriale(2).</a:t>
            </a:r>
            <a:endParaRPr lang="it-IT" sz="1200" dirty="0">
              <a:latin typeface="+mj-lt"/>
            </a:endParaRPr>
          </a:p>
        </p:txBody>
      </p:sp>
      <p:pic>
        <p:nvPicPr>
          <p:cNvPr id="2054" name="Picture 6" descr="la prima ricorsione">
            <a:extLst>
              <a:ext uri="{FF2B5EF4-FFF2-40B4-BE49-F238E27FC236}">
                <a16:creationId xmlns:a16="http://schemas.microsoft.com/office/drawing/2014/main" id="{E1A55AF6-ADCB-F91D-3F4D-6D4AA4CEA3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36" b="19987"/>
          <a:stretch/>
        </p:blipFill>
        <p:spPr bwMode="auto">
          <a:xfrm>
            <a:off x="592077" y="5075955"/>
            <a:ext cx="2886577" cy="1172836"/>
          </a:xfrm>
          <a:prstGeom prst="rect">
            <a:avLst/>
          </a:prstGeom>
          <a:noFill/>
          <a:extLst>
            <a:ext uri="{909E8E84-426E-40DD-AFC4-6F175D3DCCD1}">
              <a14:hiddenFill xmlns:a14="http://schemas.microsoft.com/office/drawing/2010/main">
                <a:solidFill>
                  <a:srgbClr val="FFFFFF"/>
                </a:solidFill>
              </a14:hiddenFill>
            </a:ext>
          </a:extLst>
        </p:spPr>
      </p:pic>
      <p:sp>
        <p:nvSpPr>
          <p:cNvPr id="17" name="CasellaDiTesto 16">
            <a:extLst>
              <a:ext uri="{FF2B5EF4-FFF2-40B4-BE49-F238E27FC236}">
                <a16:creationId xmlns:a16="http://schemas.microsoft.com/office/drawing/2014/main" id="{CE39AA0E-9270-9A4A-5D14-34832C1C8E60}"/>
              </a:ext>
            </a:extLst>
          </p:cNvPr>
          <p:cNvSpPr txBox="1"/>
          <p:nvPr/>
        </p:nvSpPr>
        <p:spPr>
          <a:xfrm>
            <a:off x="3389297" y="5435796"/>
            <a:ext cx="2302734" cy="646331"/>
          </a:xfrm>
          <a:prstGeom prst="rect">
            <a:avLst/>
          </a:prstGeom>
          <a:noFill/>
        </p:spPr>
        <p:txBody>
          <a:bodyPr wrap="square" rtlCol="0">
            <a:spAutoFit/>
          </a:bodyPr>
          <a:lstStyle/>
          <a:p>
            <a:r>
              <a:rPr lang="it-IT" sz="1200" dirty="0"/>
              <a:t>La funzione richiama se stessa fornendo l’argomento 2 (PRIMA RICORSIONE)</a:t>
            </a:r>
          </a:p>
        </p:txBody>
      </p:sp>
      <p:sp>
        <p:nvSpPr>
          <p:cNvPr id="14" name="CasellaDiTesto 13">
            <a:extLst>
              <a:ext uri="{FF2B5EF4-FFF2-40B4-BE49-F238E27FC236}">
                <a16:creationId xmlns:a16="http://schemas.microsoft.com/office/drawing/2014/main" id="{E9043437-6069-93E7-22BB-E68A6A23FFB0}"/>
              </a:ext>
            </a:extLst>
          </p:cNvPr>
          <p:cNvSpPr txBox="1"/>
          <p:nvPr/>
        </p:nvSpPr>
        <p:spPr>
          <a:xfrm>
            <a:off x="5984504" y="1385467"/>
            <a:ext cx="5538802" cy="646331"/>
          </a:xfrm>
          <a:prstGeom prst="rect">
            <a:avLst/>
          </a:prstGeom>
          <a:noFill/>
        </p:spPr>
        <p:txBody>
          <a:bodyPr wrap="square" rtlCol="0">
            <a:spAutoFit/>
          </a:bodyPr>
          <a:lstStyle/>
          <a:p>
            <a:r>
              <a:rPr lang="it-IT" sz="1200" b="0" i="0" dirty="0">
                <a:solidFill>
                  <a:srgbClr val="000000"/>
                </a:solidFill>
                <a:effectLst/>
              </a:rPr>
              <a:t>Il processo si ripete di nuovo durante la prima </a:t>
            </a:r>
            <a:r>
              <a:rPr lang="it-IT" sz="1200" b="0" i="0" dirty="0" err="1">
                <a:solidFill>
                  <a:srgbClr val="000000"/>
                </a:solidFill>
                <a:effectLst/>
              </a:rPr>
              <a:t>ricorsione</a:t>
            </a:r>
            <a:r>
              <a:rPr lang="it-IT" sz="1200" b="0" i="0" dirty="0">
                <a:solidFill>
                  <a:srgbClr val="000000"/>
                </a:solidFill>
                <a:effectLst/>
              </a:rPr>
              <a:t>. La funzione cerca di restituire il prodotto tra il valore corrente (n=2) e il risultato della funzione fattoriale(n-1) ossia fattoriale(1). Quindi richiama se stessa fornendo l'argomento 1 ( seconda </a:t>
            </a:r>
            <a:r>
              <a:rPr lang="it-IT" sz="1200" b="0" i="0" dirty="0" err="1">
                <a:solidFill>
                  <a:srgbClr val="000000"/>
                </a:solidFill>
                <a:effectLst/>
              </a:rPr>
              <a:t>ricorsione</a:t>
            </a:r>
            <a:r>
              <a:rPr lang="it-IT" sz="1200" b="0" i="0" dirty="0">
                <a:solidFill>
                  <a:srgbClr val="000000"/>
                </a:solidFill>
                <a:effectLst/>
              </a:rPr>
              <a:t> )</a:t>
            </a:r>
            <a:endParaRPr lang="it-IT" sz="1200" dirty="0"/>
          </a:p>
        </p:txBody>
      </p:sp>
      <p:pic>
        <p:nvPicPr>
          <p:cNvPr id="2056" name="Picture 8" descr="la seconda ricorsione">
            <a:extLst>
              <a:ext uri="{FF2B5EF4-FFF2-40B4-BE49-F238E27FC236}">
                <a16:creationId xmlns:a16="http://schemas.microsoft.com/office/drawing/2014/main" id="{F6A8692A-6D88-9D43-F827-C64A462A16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944" b="22567"/>
          <a:stretch/>
        </p:blipFill>
        <p:spPr bwMode="auto">
          <a:xfrm>
            <a:off x="6809204" y="2026343"/>
            <a:ext cx="2738365" cy="1103720"/>
          </a:xfrm>
          <a:prstGeom prst="rect">
            <a:avLst/>
          </a:prstGeom>
          <a:noFill/>
          <a:extLst>
            <a:ext uri="{909E8E84-426E-40DD-AFC4-6F175D3DCCD1}">
              <a14:hiddenFill xmlns:a14="http://schemas.microsoft.com/office/drawing/2010/main">
                <a:solidFill>
                  <a:srgbClr val="FFFFFF"/>
                </a:solidFill>
              </a14:hiddenFill>
            </a:ext>
          </a:extLst>
        </p:spPr>
      </p:pic>
      <p:sp>
        <p:nvSpPr>
          <p:cNvPr id="15" name="CasellaDiTesto 14">
            <a:extLst>
              <a:ext uri="{FF2B5EF4-FFF2-40B4-BE49-F238E27FC236}">
                <a16:creationId xmlns:a16="http://schemas.microsoft.com/office/drawing/2014/main" id="{2B6626A8-CF3F-8FF6-CF95-FBE7B4B4BE2E}"/>
              </a:ext>
            </a:extLst>
          </p:cNvPr>
          <p:cNvSpPr txBox="1"/>
          <p:nvPr/>
        </p:nvSpPr>
        <p:spPr>
          <a:xfrm>
            <a:off x="6103334" y="3500514"/>
            <a:ext cx="5342792" cy="646331"/>
          </a:xfrm>
          <a:prstGeom prst="rect">
            <a:avLst/>
          </a:prstGeom>
          <a:noFill/>
        </p:spPr>
        <p:txBody>
          <a:bodyPr wrap="square" rtlCol="0">
            <a:spAutoFit/>
          </a:bodyPr>
          <a:lstStyle/>
          <a:p>
            <a:r>
              <a:rPr lang="it-IT" sz="1200" b="0" i="0" dirty="0">
                <a:solidFill>
                  <a:srgbClr val="000000"/>
                </a:solidFill>
                <a:effectLst/>
                <a:latin typeface="+mj-lt"/>
              </a:rPr>
              <a:t>Nella </a:t>
            </a:r>
            <a:r>
              <a:rPr lang="it-IT" sz="1200" b="0" i="0" dirty="0" err="1">
                <a:solidFill>
                  <a:srgbClr val="000000"/>
                </a:solidFill>
                <a:effectLst/>
                <a:latin typeface="+mj-lt"/>
              </a:rPr>
              <a:t>ricorsione</a:t>
            </a:r>
            <a:r>
              <a:rPr lang="it-IT" sz="1200" b="0" i="0" dirty="0">
                <a:solidFill>
                  <a:srgbClr val="000000"/>
                </a:solidFill>
                <a:effectLst/>
                <a:latin typeface="+mj-lt"/>
              </a:rPr>
              <a:t> successiva la variabile n è uguale a 1. Essendo inferiore a 2, l'istruzione </a:t>
            </a:r>
            <a:r>
              <a:rPr lang="it-IT" sz="1200" b="0" i="0" dirty="0" err="1">
                <a:solidFill>
                  <a:srgbClr val="000000"/>
                </a:solidFill>
                <a:effectLst/>
                <a:latin typeface="+mj-lt"/>
              </a:rPr>
              <a:t>if</a:t>
            </a:r>
            <a:r>
              <a:rPr lang="it-IT" sz="1200" b="0" i="0" dirty="0">
                <a:solidFill>
                  <a:srgbClr val="000000"/>
                </a:solidFill>
                <a:effectLst/>
                <a:latin typeface="+mj-lt"/>
              </a:rPr>
              <a:t> alla riga 3 termina la seconda </a:t>
            </a:r>
            <a:r>
              <a:rPr lang="it-IT" sz="1200" b="0" i="0" dirty="0" err="1">
                <a:solidFill>
                  <a:srgbClr val="000000"/>
                </a:solidFill>
                <a:effectLst/>
                <a:latin typeface="+mj-lt"/>
              </a:rPr>
              <a:t>ricorsione</a:t>
            </a:r>
            <a:r>
              <a:rPr lang="it-IT" sz="1200" b="0" i="0" dirty="0">
                <a:solidFill>
                  <a:srgbClr val="000000"/>
                </a:solidFill>
                <a:effectLst/>
                <a:latin typeface="+mj-lt"/>
              </a:rPr>
              <a:t> senza invocarsi di nuovo. </a:t>
            </a:r>
          </a:p>
          <a:p>
            <a:r>
              <a:rPr lang="it-IT" sz="1200" b="0" i="0" dirty="0">
                <a:solidFill>
                  <a:srgbClr val="000000"/>
                </a:solidFill>
                <a:effectLst/>
                <a:latin typeface="+mj-lt"/>
              </a:rPr>
              <a:t>La funzione ricorsiva restituisce 1 alla funzione chiamante ( </a:t>
            </a:r>
            <a:r>
              <a:rPr lang="it-IT" sz="1200" b="0" i="0" dirty="0" err="1">
                <a:solidFill>
                  <a:srgbClr val="000000"/>
                </a:solidFill>
                <a:effectLst/>
                <a:latin typeface="+mj-lt"/>
              </a:rPr>
              <a:t>return</a:t>
            </a:r>
            <a:r>
              <a:rPr lang="it-IT" sz="1200" b="0" i="0" dirty="0">
                <a:solidFill>
                  <a:srgbClr val="000000"/>
                </a:solidFill>
                <a:effectLst/>
                <a:latin typeface="+mj-lt"/>
              </a:rPr>
              <a:t> 1 ).</a:t>
            </a:r>
            <a:endParaRPr lang="it-IT" sz="1200" dirty="0">
              <a:latin typeface="+mj-lt"/>
            </a:endParaRPr>
          </a:p>
        </p:txBody>
      </p:sp>
      <p:pic>
        <p:nvPicPr>
          <p:cNvPr id="2058" name="Picture 10" descr="la ricorsione termina">
            <a:extLst>
              <a:ext uri="{FF2B5EF4-FFF2-40B4-BE49-F238E27FC236}">
                <a16:creationId xmlns:a16="http://schemas.microsoft.com/office/drawing/2014/main" id="{26F9114A-3A2E-B7F4-9E2E-F984E83673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93" b="20189"/>
          <a:stretch/>
        </p:blipFill>
        <p:spPr bwMode="auto">
          <a:xfrm>
            <a:off x="6841128" y="4172046"/>
            <a:ext cx="3494707" cy="1384994"/>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48CDAD42-A867-3314-C8D2-933B141E4E02}"/>
              </a:ext>
            </a:extLst>
          </p:cNvPr>
          <p:cNvSpPr txBox="1"/>
          <p:nvPr/>
        </p:nvSpPr>
        <p:spPr>
          <a:xfrm>
            <a:off x="6256709" y="5758962"/>
            <a:ext cx="5266597" cy="276999"/>
          </a:xfrm>
          <a:prstGeom prst="rect">
            <a:avLst/>
          </a:prstGeom>
          <a:noFill/>
        </p:spPr>
        <p:txBody>
          <a:bodyPr wrap="square" rtlCol="0">
            <a:spAutoFit/>
          </a:bodyPr>
          <a:lstStyle/>
          <a:p>
            <a:r>
              <a:rPr lang="it-IT" sz="1200" b="0" i="0" dirty="0">
                <a:solidFill>
                  <a:srgbClr val="000000"/>
                </a:solidFill>
                <a:effectLst/>
                <a:latin typeface="+mj-lt"/>
              </a:rPr>
              <a:t>Il processo continua a ritroso fino alla prima </a:t>
            </a:r>
            <a:r>
              <a:rPr lang="it-IT" sz="1200" b="0" i="0" dirty="0" err="1">
                <a:solidFill>
                  <a:srgbClr val="000000"/>
                </a:solidFill>
                <a:effectLst/>
                <a:latin typeface="+mj-lt"/>
              </a:rPr>
              <a:t>ricorsione</a:t>
            </a:r>
            <a:r>
              <a:rPr lang="it-IT" sz="1200" b="0" i="0" dirty="0">
                <a:solidFill>
                  <a:srgbClr val="000000"/>
                </a:solidFill>
                <a:effectLst/>
                <a:latin typeface="+mj-lt"/>
              </a:rPr>
              <a:t>.</a:t>
            </a:r>
            <a:endParaRPr lang="it-IT" sz="1200" dirty="0">
              <a:latin typeface="+mj-lt"/>
            </a:endParaRPr>
          </a:p>
        </p:txBody>
      </p:sp>
      <p:sp>
        <p:nvSpPr>
          <p:cNvPr id="18" name="CasellaDiTesto 17">
            <a:extLst>
              <a:ext uri="{FF2B5EF4-FFF2-40B4-BE49-F238E27FC236}">
                <a16:creationId xmlns:a16="http://schemas.microsoft.com/office/drawing/2014/main" id="{7FCD1412-0190-D434-E044-C174E0EA943A}"/>
              </a:ext>
            </a:extLst>
          </p:cNvPr>
          <p:cNvSpPr txBox="1"/>
          <p:nvPr/>
        </p:nvSpPr>
        <p:spPr>
          <a:xfrm>
            <a:off x="129193" y="1845096"/>
            <a:ext cx="462884" cy="461665"/>
          </a:xfrm>
          <a:prstGeom prst="rect">
            <a:avLst/>
          </a:prstGeom>
          <a:solidFill>
            <a:srgbClr val="50B4C8"/>
          </a:solidFill>
        </p:spPr>
        <p:txBody>
          <a:bodyPr wrap="square" rtlCol="0">
            <a:spAutoFit/>
          </a:bodyPr>
          <a:lstStyle/>
          <a:p>
            <a:pPr algn="ctr"/>
            <a:r>
              <a:rPr lang="it-IT" sz="2400" b="1" dirty="0">
                <a:solidFill>
                  <a:schemeClr val="bg1"/>
                </a:solidFill>
              </a:rPr>
              <a:t>1</a:t>
            </a:r>
          </a:p>
        </p:txBody>
      </p:sp>
      <p:sp>
        <p:nvSpPr>
          <p:cNvPr id="24" name="CasellaDiTesto 23">
            <a:extLst>
              <a:ext uri="{FF2B5EF4-FFF2-40B4-BE49-F238E27FC236}">
                <a16:creationId xmlns:a16="http://schemas.microsoft.com/office/drawing/2014/main" id="{AEB2155C-8EBB-D06C-9129-464AA9F2B76D}"/>
              </a:ext>
            </a:extLst>
          </p:cNvPr>
          <p:cNvSpPr txBox="1"/>
          <p:nvPr/>
        </p:nvSpPr>
        <p:spPr>
          <a:xfrm>
            <a:off x="138754" y="3294882"/>
            <a:ext cx="462884" cy="461665"/>
          </a:xfrm>
          <a:prstGeom prst="rect">
            <a:avLst/>
          </a:prstGeom>
          <a:solidFill>
            <a:srgbClr val="50B4C8"/>
          </a:solidFill>
        </p:spPr>
        <p:txBody>
          <a:bodyPr wrap="square" rtlCol="0">
            <a:spAutoFit/>
          </a:bodyPr>
          <a:lstStyle/>
          <a:p>
            <a:pPr algn="ctr"/>
            <a:r>
              <a:rPr lang="it-IT" sz="2400" b="1" dirty="0">
                <a:solidFill>
                  <a:schemeClr val="bg1"/>
                </a:solidFill>
              </a:rPr>
              <a:t>2</a:t>
            </a:r>
          </a:p>
        </p:txBody>
      </p:sp>
      <p:sp>
        <p:nvSpPr>
          <p:cNvPr id="25" name="CasellaDiTesto 24">
            <a:extLst>
              <a:ext uri="{FF2B5EF4-FFF2-40B4-BE49-F238E27FC236}">
                <a16:creationId xmlns:a16="http://schemas.microsoft.com/office/drawing/2014/main" id="{AD559B4A-7257-4B12-CE59-5AEB019E8526}"/>
              </a:ext>
            </a:extLst>
          </p:cNvPr>
          <p:cNvSpPr txBox="1"/>
          <p:nvPr/>
        </p:nvSpPr>
        <p:spPr>
          <a:xfrm>
            <a:off x="138754" y="5458687"/>
            <a:ext cx="462884" cy="461665"/>
          </a:xfrm>
          <a:prstGeom prst="rect">
            <a:avLst/>
          </a:prstGeom>
          <a:solidFill>
            <a:srgbClr val="50B4C8"/>
          </a:solidFill>
        </p:spPr>
        <p:txBody>
          <a:bodyPr wrap="square" rtlCol="0">
            <a:spAutoFit/>
          </a:bodyPr>
          <a:lstStyle/>
          <a:p>
            <a:pPr algn="ctr"/>
            <a:r>
              <a:rPr lang="it-IT" sz="2400" b="1" dirty="0">
                <a:solidFill>
                  <a:schemeClr val="bg1"/>
                </a:solidFill>
              </a:rPr>
              <a:t>3</a:t>
            </a:r>
          </a:p>
        </p:txBody>
      </p:sp>
      <p:sp>
        <p:nvSpPr>
          <p:cNvPr id="26" name="CasellaDiTesto 25">
            <a:extLst>
              <a:ext uri="{FF2B5EF4-FFF2-40B4-BE49-F238E27FC236}">
                <a16:creationId xmlns:a16="http://schemas.microsoft.com/office/drawing/2014/main" id="{4F4EF8EB-8BBF-12AC-41BE-F16769AD7CEA}"/>
              </a:ext>
            </a:extLst>
          </p:cNvPr>
          <p:cNvSpPr txBox="1"/>
          <p:nvPr/>
        </p:nvSpPr>
        <p:spPr>
          <a:xfrm>
            <a:off x="5984504" y="2384889"/>
            <a:ext cx="462884" cy="461665"/>
          </a:xfrm>
          <a:prstGeom prst="rect">
            <a:avLst/>
          </a:prstGeom>
          <a:solidFill>
            <a:srgbClr val="50B4C8"/>
          </a:solidFill>
        </p:spPr>
        <p:txBody>
          <a:bodyPr wrap="square" rtlCol="0">
            <a:spAutoFit/>
          </a:bodyPr>
          <a:lstStyle/>
          <a:p>
            <a:pPr algn="ctr"/>
            <a:r>
              <a:rPr lang="it-IT" sz="2400" b="1" dirty="0">
                <a:solidFill>
                  <a:schemeClr val="bg1"/>
                </a:solidFill>
              </a:rPr>
              <a:t>4</a:t>
            </a:r>
          </a:p>
        </p:txBody>
      </p:sp>
      <p:sp>
        <p:nvSpPr>
          <p:cNvPr id="27" name="CasellaDiTesto 26">
            <a:extLst>
              <a:ext uri="{FF2B5EF4-FFF2-40B4-BE49-F238E27FC236}">
                <a16:creationId xmlns:a16="http://schemas.microsoft.com/office/drawing/2014/main" id="{FBCC994D-37BD-1B13-8445-1D1D3D213014}"/>
              </a:ext>
            </a:extLst>
          </p:cNvPr>
          <p:cNvSpPr txBox="1"/>
          <p:nvPr/>
        </p:nvSpPr>
        <p:spPr>
          <a:xfrm>
            <a:off x="6109149" y="4722071"/>
            <a:ext cx="462884" cy="461665"/>
          </a:xfrm>
          <a:prstGeom prst="rect">
            <a:avLst/>
          </a:prstGeom>
          <a:solidFill>
            <a:srgbClr val="50B4C8"/>
          </a:solidFill>
        </p:spPr>
        <p:txBody>
          <a:bodyPr wrap="square" rtlCol="0">
            <a:spAutoFit/>
          </a:bodyPr>
          <a:lstStyle/>
          <a:p>
            <a:pPr algn="ctr"/>
            <a:r>
              <a:rPr lang="it-IT" sz="2400" b="1" dirty="0">
                <a:solidFill>
                  <a:schemeClr val="bg1"/>
                </a:solidFill>
              </a:rPr>
              <a:t>5</a:t>
            </a:r>
          </a:p>
        </p:txBody>
      </p:sp>
      <p:sp>
        <p:nvSpPr>
          <p:cNvPr id="4" name="CasellaDiTesto 3">
            <a:extLst>
              <a:ext uri="{FF2B5EF4-FFF2-40B4-BE49-F238E27FC236}">
                <a16:creationId xmlns:a16="http://schemas.microsoft.com/office/drawing/2014/main" id="{B9A135AD-AB3F-42A6-959C-57C288AA9C9F}"/>
              </a:ext>
            </a:extLst>
          </p:cNvPr>
          <p:cNvSpPr txBox="1"/>
          <p:nvPr/>
        </p:nvSpPr>
        <p:spPr>
          <a:xfrm>
            <a:off x="5943947" y="6042603"/>
            <a:ext cx="5538802" cy="830997"/>
          </a:xfrm>
          <a:prstGeom prst="rect">
            <a:avLst/>
          </a:prstGeom>
          <a:noFill/>
        </p:spPr>
        <p:txBody>
          <a:bodyPr wrap="square" rtlCol="0">
            <a:spAutoFit/>
          </a:bodyPr>
          <a:lstStyle/>
          <a:p>
            <a:r>
              <a:rPr lang="it-IT" sz="1200" b="1" i="0" dirty="0">
                <a:solidFill>
                  <a:srgbClr val="000000"/>
                </a:solidFill>
                <a:effectLst/>
              </a:rPr>
              <a:t>Il fattoriale è la moltiplicazione di un numero per tutti i numeri positivi interi che lo precedono: es: </a:t>
            </a:r>
          </a:p>
          <a:p>
            <a:r>
              <a:rPr lang="it-IT" sz="1200" b="1" i="0" dirty="0">
                <a:solidFill>
                  <a:srgbClr val="000000"/>
                </a:solidFill>
                <a:effectLst/>
              </a:rPr>
              <a:t>5! = 5*4*3*2*1 = 120</a:t>
            </a:r>
          </a:p>
          <a:p>
            <a:r>
              <a:rPr lang="it-IT" sz="1200" b="1" dirty="0">
                <a:solidFill>
                  <a:srgbClr val="000000"/>
                </a:solidFill>
              </a:rPr>
              <a:t>7! = 7*6*5*4*3*2*1 = 5040</a:t>
            </a:r>
            <a:endParaRPr lang="it-IT" sz="1200" b="1" dirty="0"/>
          </a:p>
        </p:txBody>
      </p:sp>
    </p:spTree>
    <p:extLst>
      <p:ext uri="{BB962C8B-B14F-4D97-AF65-F5344CB8AC3E}">
        <p14:creationId xmlns:p14="http://schemas.microsoft.com/office/powerpoint/2010/main" val="15075179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CE0109-234D-4305-947B-9ECDCE93FE76}"/>
              </a:ext>
            </a:extLst>
          </p:cNvPr>
          <p:cNvSpPr>
            <a:spLocks noGrp="1"/>
          </p:cNvSpPr>
          <p:nvPr>
            <p:ph type="title"/>
          </p:nvPr>
        </p:nvSpPr>
        <p:spPr/>
        <p:txBody>
          <a:bodyPr/>
          <a:lstStyle/>
          <a:p>
            <a:r>
              <a:rPr lang="it-IT" dirty="0"/>
              <a:t>FUNZIONI PYTHON – RICORSIONE </a:t>
            </a:r>
          </a:p>
        </p:txBody>
      </p:sp>
      <p:pic>
        <p:nvPicPr>
          <p:cNvPr id="3074" name="Picture 2" descr="alla fine della ricorsione la funzione restituisce i valori elaborato alla funzione che l'ha chiamata">
            <a:extLst>
              <a:ext uri="{FF2B5EF4-FFF2-40B4-BE49-F238E27FC236}">
                <a16:creationId xmlns:a16="http://schemas.microsoft.com/office/drawing/2014/main" id="{BEF0F65D-FA27-0069-8E81-D902C503860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568955" y="1975017"/>
            <a:ext cx="5534379" cy="3597875"/>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42B9BE53-FA6B-7353-582B-55E055F9E07E}"/>
              </a:ext>
            </a:extLst>
          </p:cNvPr>
          <p:cNvSpPr/>
          <p:nvPr/>
        </p:nvSpPr>
        <p:spPr>
          <a:xfrm>
            <a:off x="3455377" y="5108330"/>
            <a:ext cx="1406769"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ctangle 1">
            <a:extLst>
              <a:ext uri="{FF2B5EF4-FFF2-40B4-BE49-F238E27FC236}">
                <a16:creationId xmlns:a16="http://schemas.microsoft.com/office/drawing/2014/main" id="{BBCCDBD2-B820-A1DB-FC6B-590A59B42178}"/>
              </a:ext>
            </a:extLst>
          </p:cNvPr>
          <p:cNvSpPr>
            <a:spLocks noChangeArrowheads="1"/>
          </p:cNvSpPr>
          <p:nvPr/>
        </p:nvSpPr>
        <p:spPr bwMode="auto">
          <a:xfrm>
            <a:off x="6945571" y="2407549"/>
            <a:ext cx="4932485"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err="1">
                <a:ln>
                  <a:noFill/>
                </a:ln>
                <a:solidFill>
                  <a:srgbClr val="CC7832"/>
                </a:solidFill>
                <a:effectLst/>
                <a:latin typeface="JetBrains Mono"/>
              </a:rPr>
              <a:t>def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FFC66D"/>
                </a:solidFill>
                <a:effectLst/>
                <a:latin typeface="JetBrains Mono"/>
              </a:rPr>
              <a:t>fattoriale</a:t>
            </a:r>
            <a:r>
              <a:rPr kumimoji="0" lang="it-IT" altLang="it-IT" sz="2000" b="0" i="0" u="none" strike="noStrike" cap="none" normalizeH="0" baseline="0" dirty="0">
                <a:ln>
                  <a:noFill/>
                </a:ln>
                <a:solidFill>
                  <a:srgbClr val="A9B7C6"/>
                </a:solidFill>
                <a:effectLst/>
                <a:latin typeface="JetBrains Mono"/>
              </a:rPr>
              <a:t>(n):</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&lt; </a:t>
            </a:r>
            <a:r>
              <a:rPr kumimoji="0" lang="it-IT" altLang="it-IT" sz="2000" b="0" i="0" u="none" strike="noStrike" cap="none" normalizeH="0" baseline="0" dirty="0">
                <a:ln>
                  <a:noFill/>
                </a:ln>
                <a:solidFill>
                  <a:srgbClr val="6897BB"/>
                </a:solidFill>
                <a:effectLst/>
                <a:latin typeface="JetBrains Mono"/>
              </a:rPr>
              <a:t>2</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6897BB"/>
                </a:solidFill>
                <a:effectLst/>
                <a:latin typeface="JetBrains Mono"/>
              </a:rPr>
              <a:t>1</a:t>
            </a:r>
            <a:br>
              <a:rPr kumimoji="0" lang="it-IT" altLang="it-IT" sz="2000" b="0" i="0" u="none" strike="noStrike" cap="none" normalizeH="0" baseline="0" dirty="0">
                <a:ln>
                  <a:noFill/>
                </a:ln>
                <a:solidFill>
                  <a:srgbClr val="6897BB"/>
                </a:solidFill>
                <a:effectLst/>
                <a:latin typeface="JetBrains Mono"/>
              </a:rPr>
            </a:br>
            <a:r>
              <a:rPr kumimoji="0" lang="it-IT" altLang="it-IT" sz="2000" b="0" i="0" u="none" strike="noStrike" cap="none" normalizeH="0" baseline="0" dirty="0">
                <a:ln>
                  <a:noFill/>
                </a:ln>
                <a:solidFill>
                  <a:srgbClr val="6897BB"/>
                </a:solidFill>
                <a:effectLst/>
                <a:latin typeface="JetBrains Mono"/>
              </a:rPr>
              <a:t>    </a:t>
            </a: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 fattoriale(n-</a:t>
            </a:r>
            <a:r>
              <a:rPr kumimoji="0" lang="it-IT" altLang="it-IT" sz="2000" b="0" i="0" u="none" strike="noStrike" cap="none" normalizeH="0" baseline="0" dirty="0">
                <a:ln>
                  <a:noFill/>
                </a:ln>
                <a:solidFill>
                  <a:srgbClr val="6897BB"/>
                </a:solidFill>
                <a:effectLst/>
                <a:latin typeface="JetBrains Mono"/>
              </a:rPr>
              <a:t>1</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 = </a:t>
            </a:r>
            <a:r>
              <a:rPr kumimoji="0" lang="it-IT" altLang="it-IT" sz="2000" b="0" i="0" u="none" strike="noStrike" cap="none" normalizeH="0" baseline="0" dirty="0">
                <a:ln>
                  <a:noFill/>
                </a:ln>
                <a:solidFill>
                  <a:srgbClr val="8888C6"/>
                </a:solidFill>
                <a:effectLst/>
                <a:latin typeface="JetBrains Mono"/>
              </a:rPr>
              <a:t>input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'inserisci il numero:'</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err="1">
                <a:ln>
                  <a:noFill/>
                </a:ln>
                <a:solidFill>
                  <a:srgbClr val="A9B7C6"/>
                </a:solidFill>
                <a:effectLst/>
                <a:latin typeface="JetBrains Mono"/>
              </a:rPr>
              <a:t>inp.isnumeric</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(fattoriale(</a:t>
            </a:r>
            <a:r>
              <a:rPr kumimoji="0" lang="it-IT" altLang="it-IT" sz="2000" b="0" i="0" u="none" strike="noStrike" cap="none" normalizeH="0" baseline="0" dirty="0" err="1">
                <a:ln>
                  <a:noFill/>
                </a:ln>
                <a:solidFill>
                  <a:srgbClr val="8888C6"/>
                </a:solidFill>
                <a:effectLst/>
                <a:latin typeface="JetBrains Mono"/>
              </a:rPr>
              <a:t>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'input errato!'</a:t>
            </a:r>
            <a:r>
              <a:rPr kumimoji="0" lang="it-IT" altLang="it-IT" sz="2000" b="0" i="0" u="none" strike="noStrike" cap="none" normalizeH="0" baseline="0" dirty="0">
                <a:ln>
                  <a:noFill/>
                </a:ln>
                <a:solidFill>
                  <a:srgbClr val="A9B7C6"/>
                </a:solidFill>
                <a:effectLst/>
                <a:latin typeface="JetBrains Mono"/>
              </a:rPr>
              <a:t>)</a:t>
            </a:r>
            <a:endParaRPr kumimoji="0" lang="it-IT" altLang="it-IT"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06590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FA85DC-701F-42E1-ADF9-FBEB6A04B358}"/>
              </a:ext>
            </a:extLst>
          </p:cNvPr>
          <p:cNvSpPr>
            <a:spLocks noGrp="1"/>
          </p:cNvSpPr>
          <p:nvPr>
            <p:ph type="title"/>
          </p:nvPr>
        </p:nvSpPr>
        <p:spPr/>
        <p:txBody>
          <a:bodyPr>
            <a:normAutofit fontScale="90000"/>
          </a:bodyPr>
          <a:lstStyle/>
          <a:p>
            <a:r>
              <a:rPr lang="it-IT" dirty="0"/>
              <a:t>FUNZIONI IN PYTHON – FUNZIONI LAMBDA / FUNZIONI ANONIME</a:t>
            </a:r>
          </a:p>
        </p:txBody>
      </p:sp>
      <p:sp>
        <p:nvSpPr>
          <p:cNvPr id="3" name="Segnaposto contenuto 2">
            <a:extLst>
              <a:ext uri="{FF2B5EF4-FFF2-40B4-BE49-F238E27FC236}">
                <a16:creationId xmlns:a16="http://schemas.microsoft.com/office/drawing/2014/main" id="{E1C3FD5C-9BFD-45D3-9F3B-E808B0BC795B}"/>
              </a:ext>
            </a:extLst>
          </p:cNvPr>
          <p:cNvSpPr>
            <a:spLocks noGrp="1"/>
          </p:cNvSpPr>
          <p:nvPr>
            <p:ph sz="half" idx="2"/>
          </p:nvPr>
        </p:nvSpPr>
        <p:spPr/>
        <p:txBody>
          <a:bodyPr>
            <a:normAutofit fontScale="85000" lnSpcReduction="20000"/>
          </a:bodyPr>
          <a:lstStyle/>
          <a:p>
            <a:r>
              <a:rPr lang="it-IT" sz="2000" b="1" u="sng" dirty="0">
                <a:solidFill>
                  <a:srgbClr val="50B4C8"/>
                </a:solidFill>
              </a:rPr>
              <a:t>FUNZIONI LAMBDA </a:t>
            </a:r>
          </a:p>
          <a:p>
            <a:endParaRPr lang="it-IT" sz="2000" dirty="0"/>
          </a:p>
          <a:p>
            <a:r>
              <a:rPr lang="it-IT" sz="2000" dirty="0"/>
              <a:t>Una funzione anonima è una </a:t>
            </a:r>
            <a:r>
              <a:rPr lang="it-IT" sz="2000" b="1" dirty="0">
                <a:highlight>
                  <a:srgbClr val="00FFFF"/>
                </a:highlight>
              </a:rPr>
              <a:t>funzione che è definita senza un nome. </a:t>
            </a:r>
          </a:p>
          <a:p>
            <a:endParaRPr lang="it-IT" sz="2000" dirty="0"/>
          </a:p>
          <a:p>
            <a:r>
              <a:rPr lang="it-IT" sz="2000" dirty="0"/>
              <a:t>Mentre una normale funzione è definita usando la keyword «</a:t>
            </a:r>
            <a:r>
              <a:rPr lang="it-IT" sz="2000" dirty="0" err="1"/>
              <a:t>def</a:t>
            </a:r>
            <a:r>
              <a:rPr lang="it-IT" sz="2000" dirty="0"/>
              <a:t>», le funzioni anonime sono definite usando la keyword </a:t>
            </a:r>
            <a:r>
              <a:rPr lang="it-IT" sz="2000" b="1" dirty="0">
                <a:solidFill>
                  <a:srgbClr val="50B4C8"/>
                </a:solidFill>
              </a:rPr>
              <a:t>«lambda». </a:t>
            </a:r>
          </a:p>
          <a:p>
            <a:endParaRPr lang="it-IT" sz="2000" dirty="0"/>
          </a:p>
          <a:p>
            <a:r>
              <a:rPr lang="it-IT" sz="2000" dirty="0"/>
              <a:t>Per questo motivo le funzioni anonime si chiamano anche funzioni lambda. </a:t>
            </a:r>
          </a:p>
          <a:p>
            <a:endParaRPr lang="it-IT" sz="2000" dirty="0"/>
          </a:p>
          <a:p>
            <a:endParaRPr lang="it-IT" sz="2000" dirty="0"/>
          </a:p>
          <a:p>
            <a:r>
              <a:rPr lang="it-IT" sz="2000" b="1" u="sng" dirty="0">
                <a:solidFill>
                  <a:srgbClr val="50B4C8"/>
                </a:solidFill>
              </a:rPr>
              <a:t>COME USARE LE FUNZIONI LAMBDA</a:t>
            </a:r>
          </a:p>
          <a:p>
            <a:endParaRPr lang="it-IT" sz="2000" b="1" u="sng" dirty="0">
              <a:solidFill>
                <a:srgbClr val="50B4C8"/>
              </a:solidFill>
            </a:endParaRPr>
          </a:p>
          <a:p>
            <a:r>
              <a:rPr lang="it-IT" sz="2000" u="sng" dirty="0"/>
              <a:t>SINTASSI</a:t>
            </a:r>
          </a:p>
          <a:p>
            <a:endParaRPr lang="it-IT" sz="2000" dirty="0"/>
          </a:p>
          <a:p>
            <a:pPr algn="ctr"/>
            <a:r>
              <a:rPr lang="it-IT" sz="1700" dirty="0">
                <a:latin typeface="Consolas" panose="020B0609020204030204" pitchFamily="49" charset="0"/>
              </a:rPr>
              <a:t>lambda </a:t>
            </a:r>
            <a:r>
              <a:rPr lang="it-IT" sz="1700" dirty="0" err="1">
                <a:latin typeface="Consolas" panose="020B0609020204030204" pitchFamily="49" charset="0"/>
              </a:rPr>
              <a:t>arguments</a:t>
            </a:r>
            <a:r>
              <a:rPr lang="it-IT" sz="1700" dirty="0">
                <a:latin typeface="Consolas" panose="020B0609020204030204" pitchFamily="49" charset="0"/>
              </a:rPr>
              <a:t> : </a:t>
            </a:r>
            <a:r>
              <a:rPr lang="it-IT" sz="1700" dirty="0" err="1">
                <a:latin typeface="Consolas" panose="020B0609020204030204" pitchFamily="49" charset="0"/>
              </a:rPr>
              <a:t>expression</a:t>
            </a:r>
            <a:endParaRPr lang="it-IT" sz="1700" dirty="0">
              <a:latin typeface="Consolas" panose="020B0609020204030204" pitchFamily="49" charset="0"/>
            </a:endParaRPr>
          </a:p>
          <a:p>
            <a:endParaRPr lang="it-IT" sz="2000" dirty="0"/>
          </a:p>
          <a:p>
            <a:r>
              <a:rPr lang="it-IT" sz="2000" dirty="0"/>
              <a:t>L’espressione è eseguita e il risultato è tornato. </a:t>
            </a:r>
          </a:p>
          <a:p>
            <a:r>
              <a:rPr lang="it-IT" sz="2000" dirty="0"/>
              <a:t>Una funzione lambda </a:t>
            </a:r>
            <a:r>
              <a:rPr lang="it-IT" sz="2000" b="1" dirty="0">
                <a:highlight>
                  <a:srgbClr val="00FFFF"/>
                </a:highlight>
              </a:rPr>
              <a:t>può accettare qualsiasi numero di argomenti ma può avere solo un espressione</a:t>
            </a:r>
            <a:r>
              <a:rPr lang="it-IT" sz="2000" dirty="0"/>
              <a:t>.</a:t>
            </a:r>
          </a:p>
          <a:p>
            <a:r>
              <a:rPr lang="it-IT" sz="2000" dirty="0"/>
              <a:t>Quest’ultima viene valutata e ritornata.  </a:t>
            </a:r>
          </a:p>
          <a:p>
            <a:endParaRPr lang="it-IT" sz="2000" dirty="0"/>
          </a:p>
          <a:p>
            <a:endParaRPr lang="it-IT" sz="2000" dirty="0"/>
          </a:p>
        </p:txBody>
      </p:sp>
      <p:sp>
        <p:nvSpPr>
          <p:cNvPr id="4" name="Segnaposto contenuto 3">
            <a:extLst>
              <a:ext uri="{FF2B5EF4-FFF2-40B4-BE49-F238E27FC236}">
                <a16:creationId xmlns:a16="http://schemas.microsoft.com/office/drawing/2014/main" id="{38459C45-4C8B-4B57-AD18-707DEF24986B}"/>
              </a:ext>
            </a:extLst>
          </p:cNvPr>
          <p:cNvSpPr>
            <a:spLocks noGrp="1"/>
          </p:cNvSpPr>
          <p:nvPr>
            <p:ph sz="quarter" idx="4"/>
          </p:nvPr>
        </p:nvSpPr>
        <p:spPr/>
        <p:txBody>
          <a:bodyPr>
            <a:normAutofit/>
          </a:bodyPr>
          <a:lstStyle/>
          <a:p>
            <a:endParaRPr lang="it-IT" sz="2000" dirty="0"/>
          </a:p>
          <a:p>
            <a:r>
              <a:rPr lang="it-IT" sz="1600" dirty="0">
                <a:solidFill>
                  <a:schemeClr val="accent2">
                    <a:lumMod val="75000"/>
                  </a:schemeClr>
                </a:solidFill>
                <a:latin typeface="Consolas" panose="020B0609020204030204" pitchFamily="49" charset="0"/>
              </a:rPr>
              <a:t># Aggiunge 10 all’argomento a e ritorna il risultato:</a:t>
            </a:r>
          </a:p>
          <a:p>
            <a:endParaRPr lang="it-IT" sz="1600" dirty="0">
              <a:solidFill>
                <a:schemeClr val="accent2">
                  <a:lumMod val="75000"/>
                </a:schemeClr>
              </a:solidFill>
              <a:latin typeface="Consolas" panose="020B0609020204030204" pitchFamily="49" charset="0"/>
            </a:endParaRPr>
          </a:p>
          <a:p>
            <a:r>
              <a:rPr lang="it-IT" sz="1600" dirty="0">
                <a:latin typeface="Consolas" panose="020B0609020204030204" pitchFamily="49" charset="0"/>
              </a:rPr>
              <a:t>X = </a:t>
            </a:r>
            <a:r>
              <a:rPr lang="it-IT" sz="1600" dirty="0">
                <a:solidFill>
                  <a:srgbClr val="0000CD"/>
                </a:solidFill>
                <a:highlight>
                  <a:srgbClr val="00FFFF"/>
                </a:highlight>
                <a:latin typeface="Consolas" panose="020B0609020204030204" pitchFamily="49" charset="0"/>
              </a:rPr>
              <a:t>lambda</a:t>
            </a:r>
            <a:r>
              <a:rPr lang="it-IT" sz="1600" dirty="0">
                <a:highlight>
                  <a:srgbClr val="00FFFF"/>
                </a:highlight>
                <a:latin typeface="Consolas" panose="020B0609020204030204" pitchFamily="49" charset="0"/>
              </a:rPr>
              <a:t> a: a + </a:t>
            </a:r>
            <a:r>
              <a:rPr lang="it-IT" sz="1600" dirty="0">
                <a:solidFill>
                  <a:srgbClr val="0000CD"/>
                </a:solidFill>
                <a:highlight>
                  <a:srgbClr val="00FFFF"/>
                </a:highlight>
                <a:latin typeface="Consolas" panose="020B0609020204030204" pitchFamily="49" charset="0"/>
              </a:rPr>
              <a:t>10</a:t>
            </a:r>
          </a:p>
          <a:p>
            <a:pPr lvl="1"/>
            <a:endParaRPr lang="it-IT" sz="1600" dirty="0">
              <a:solidFill>
                <a:srgbClr val="C00000"/>
              </a:solidFill>
              <a:latin typeface="Consolas" panose="020B0609020204030204" pitchFamily="49" charset="0"/>
            </a:endParaRPr>
          </a:p>
          <a:p>
            <a:pPr lvl="1"/>
            <a:r>
              <a:rPr lang="it-IT" sz="1600" dirty="0" err="1">
                <a:solidFill>
                  <a:srgbClr val="C00000"/>
                </a:solidFill>
                <a:latin typeface="Consolas" panose="020B0609020204030204" pitchFamily="49" charset="0"/>
              </a:rPr>
              <a:t>print</a:t>
            </a:r>
            <a:r>
              <a:rPr lang="it-IT" sz="1600" dirty="0">
                <a:latin typeface="Consolas" panose="020B0609020204030204" pitchFamily="49" charset="0"/>
              </a:rPr>
              <a:t>(x(</a:t>
            </a:r>
            <a:r>
              <a:rPr lang="it-IT" sz="1600" dirty="0">
                <a:solidFill>
                  <a:srgbClr val="0000CD"/>
                </a:solidFill>
                <a:latin typeface="Consolas" panose="020B0609020204030204" pitchFamily="49" charset="0"/>
              </a:rPr>
              <a:t>5</a:t>
            </a:r>
            <a:r>
              <a:rPr lang="it-IT" sz="1600" dirty="0">
                <a:latin typeface="Consolas" panose="020B0609020204030204" pitchFamily="49" charset="0"/>
              </a:rPr>
              <a:t>)</a:t>
            </a:r>
          </a:p>
          <a:p>
            <a:endParaRPr lang="it-IT" sz="1600" dirty="0">
              <a:solidFill>
                <a:schemeClr val="accent2">
                  <a:lumMod val="75000"/>
                </a:schemeClr>
              </a:solidFill>
              <a:latin typeface="Consolas" panose="020B0609020204030204" pitchFamily="49" charset="0"/>
            </a:endParaRPr>
          </a:p>
          <a:p>
            <a:r>
              <a:rPr lang="it-IT" sz="1600" dirty="0">
                <a:solidFill>
                  <a:schemeClr val="accent2">
                    <a:lumMod val="75000"/>
                  </a:schemeClr>
                </a:solidFill>
                <a:latin typeface="Consolas" panose="020B0609020204030204" pitchFamily="49" charset="0"/>
              </a:rPr>
              <a:t>#output 15</a:t>
            </a:r>
          </a:p>
          <a:p>
            <a:endParaRPr lang="it-IT" sz="2000" dirty="0"/>
          </a:p>
          <a:p>
            <a:endParaRPr lang="it-IT" sz="1600" dirty="0"/>
          </a:p>
          <a:p>
            <a:endParaRPr lang="it-IT" sz="1600" dirty="0"/>
          </a:p>
          <a:p>
            <a:r>
              <a:rPr lang="it-IT" sz="1600" dirty="0"/>
              <a:t>La funzione non ha nome. Ritorna un </a:t>
            </a:r>
            <a:r>
              <a:rPr lang="it-IT" sz="1600" b="1" dirty="0"/>
              <a:t>oggetto funzione </a:t>
            </a:r>
            <a:r>
              <a:rPr lang="it-IT" sz="1600" dirty="0"/>
              <a:t>che è assegnato all’identificatore x. </a:t>
            </a:r>
          </a:p>
          <a:p>
            <a:endParaRPr lang="it-IT" sz="2000" dirty="0"/>
          </a:p>
          <a:p>
            <a:endParaRPr lang="it-IT" sz="2000" dirty="0"/>
          </a:p>
          <a:p>
            <a:endParaRPr lang="it-IT" sz="2000" dirty="0"/>
          </a:p>
        </p:txBody>
      </p:sp>
      <p:pic>
        <p:nvPicPr>
          <p:cNvPr id="8" name="Immagine 7">
            <a:extLst>
              <a:ext uri="{FF2B5EF4-FFF2-40B4-BE49-F238E27FC236}">
                <a16:creationId xmlns:a16="http://schemas.microsoft.com/office/drawing/2014/main" id="{131D3913-934F-8F7B-8E2C-4569D20CE368}"/>
              </a:ext>
            </a:extLst>
          </p:cNvPr>
          <p:cNvPicPr>
            <a:picLocks noChangeAspect="1"/>
          </p:cNvPicPr>
          <p:nvPr/>
        </p:nvPicPr>
        <p:blipFill>
          <a:blip r:embed="rId2"/>
          <a:stretch>
            <a:fillRect/>
          </a:stretch>
        </p:blipFill>
        <p:spPr>
          <a:xfrm>
            <a:off x="6227912" y="5341025"/>
            <a:ext cx="5591955" cy="962159"/>
          </a:xfrm>
          <a:prstGeom prst="rect">
            <a:avLst/>
          </a:prstGeom>
        </p:spPr>
      </p:pic>
      <p:cxnSp>
        <p:nvCxnSpPr>
          <p:cNvPr id="10" name="Connettore diritto 9">
            <a:extLst>
              <a:ext uri="{FF2B5EF4-FFF2-40B4-BE49-F238E27FC236}">
                <a16:creationId xmlns:a16="http://schemas.microsoft.com/office/drawing/2014/main" id="{DDCE7C18-5252-5B1F-0EF6-1077AB7D59B2}"/>
              </a:ext>
            </a:extLst>
          </p:cNvPr>
          <p:cNvCxnSpPr/>
          <p:nvPr/>
        </p:nvCxnSpPr>
        <p:spPr>
          <a:xfrm>
            <a:off x="6831624" y="51601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4222CB45-C5C3-7C80-6C04-47B827B676C3}"/>
              </a:ext>
            </a:extLst>
          </p:cNvPr>
          <p:cNvCxnSpPr/>
          <p:nvPr/>
        </p:nvCxnSpPr>
        <p:spPr>
          <a:xfrm>
            <a:off x="8792308" y="2470638"/>
            <a:ext cx="958361"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42B14B-5E51-187C-2192-61865241DDAE}"/>
              </a:ext>
            </a:extLst>
          </p:cNvPr>
          <p:cNvSpPr txBox="1"/>
          <p:nvPr/>
        </p:nvSpPr>
        <p:spPr>
          <a:xfrm>
            <a:off x="9891345" y="2303585"/>
            <a:ext cx="1274885" cy="276999"/>
          </a:xfrm>
          <a:prstGeom prst="rect">
            <a:avLst/>
          </a:prstGeom>
          <a:noFill/>
        </p:spPr>
        <p:txBody>
          <a:bodyPr wrap="square" rtlCol="0">
            <a:spAutoFit/>
          </a:bodyPr>
          <a:lstStyle/>
          <a:p>
            <a:r>
              <a:rPr lang="it-IT" sz="1200" b="1" dirty="0"/>
              <a:t>Funzione lambda</a:t>
            </a:r>
          </a:p>
        </p:txBody>
      </p:sp>
      <p:cxnSp>
        <p:nvCxnSpPr>
          <p:cNvPr id="18" name="Connettore 2 17">
            <a:extLst>
              <a:ext uri="{FF2B5EF4-FFF2-40B4-BE49-F238E27FC236}">
                <a16:creationId xmlns:a16="http://schemas.microsoft.com/office/drawing/2014/main" id="{64CCCA23-C2BB-ED1E-0BCF-BECCB0661A3B}"/>
              </a:ext>
            </a:extLst>
          </p:cNvPr>
          <p:cNvCxnSpPr/>
          <p:nvPr/>
        </p:nvCxnSpPr>
        <p:spPr>
          <a:xfrm>
            <a:off x="7675685" y="2580583"/>
            <a:ext cx="457200" cy="60223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9" name="CasellaDiTesto 18">
            <a:extLst>
              <a:ext uri="{FF2B5EF4-FFF2-40B4-BE49-F238E27FC236}">
                <a16:creationId xmlns:a16="http://schemas.microsoft.com/office/drawing/2014/main" id="{48D01B6C-67CB-7969-485D-B2D78B14FB8F}"/>
              </a:ext>
            </a:extLst>
          </p:cNvPr>
          <p:cNvSpPr txBox="1"/>
          <p:nvPr/>
        </p:nvSpPr>
        <p:spPr>
          <a:xfrm>
            <a:off x="8154865" y="3218970"/>
            <a:ext cx="1274885" cy="461665"/>
          </a:xfrm>
          <a:prstGeom prst="rect">
            <a:avLst/>
          </a:prstGeom>
          <a:noFill/>
        </p:spPr>
        <p:txBody>
          <a:bodyPr wrap="square" rtlCol="0">
            <a:spAutoFit/>
          </a:bodyPr>
          <a:lstStyle/>
          <a:p>
            <a:r>
              <a:rPr lang="it-IT" sz="1200" b="1" dirty="0">
                <a:solidFill>
                  <a:schemeClr val="accent3">
                    <a:lumMod val="75000"/>
                  </a:schemeClr>
                </a:solidFill>
              </a:rPr>
              <a:t>Argomento della funzione</a:t>
            </a:r>
          </a:p>
        </p:txBody>
      </p:sp>
      <p:sp>
        <p:nvSpPr>
          <p:cNvPr id="22" name="Rettangolo con angoli arrotondati 21">
            <a:extLst>
              <a:ext uri="{FF2B5EF4-FFF2-40B4-BE49-F238E27FC236}">
                <a16:creationId xmlns:a16="http://schemas.microsoft.com/office/drawing/2014/main" id="{45EBEFE7-56D2-4D17-F7E4-2B66FE02C87C}"/>
              </a:ext>
            </a:extLst>
          </p:cNvPr>
          <p:cNvSpPr/>
          <p:nvPr/>
        </p:nvSpPr>
        <p:spPr>
          <a:xfrm>
            <a:off x="7842739" y="2286006"/>
            <a:ext cx="808894" cy="386851"/>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4" name="Connettore 2 23">
            <a:extLst>
              <a:ext uri="{FF2B5EF4-FFF2-40B4-BE49-F238E27FC236}">
                <a16:creationId xmlns:a16="http://schemas.microsoft.com/office/drawing/2014/main" id="{F01C98C8-2678-EA56-A19D-E8F9DA6CB7D9}"/>
              </a:ext>
            </a:extLst>
          </p:cNvPr>
          <p:cNvCxnSpPr/>
          <p:nvPr/>
        </p:nvCxnSpPr>
        <p:spPr>
          <a:xfrm>
            <a:off x="8651632" y="2672856"/>
            <a:ext cx="778118" cy="215382"/>
          </a:xfrm>
          <a:prstGeom prst="straightConnector1">
            <a:avLst/>
          </a:prstGeom>
          <a:ln w="1905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E1B6B43A-447A-BE3A-F637-332CFF2F16EA}"/>
              </a:ext>
            </a:extLst>
          </p:cNvPr>
          <p:cNvSpPr txBox="1"/>
          <p:nvPr/>
        </p:nvSpPr>
        <p:spPr>
          <a:xfrm>
            <a:off x="9463451" y="2796974"/>
            <a:ext cx="1274885" cy="646331"/>
          </a:xfrm>
          <a:prstGeom prst="rect">
            <a:avLst/>
          </a:prstGeom>
          <a:noFill/>
        </p:spPr>
        <p:txBody>
          <a:bodyPr wrap="square" rtlCol="0">
            <a:spAutoFit/>
          </a:bodyPr>
          <a:lstStyle/>
          <a:p>
            <a:r>
              <a:rPr lang="it-IT" sz="1200" b="1" dirty="0">
                <a:solidFill>
                  <a:srgbClr val="FF0000"/>
                </a:solidFill>
              </a:rPr>
              <a:t>Espressione che viene valutata e ritornata</a:t>
            </a:r>
          </a:p>
        </p:txBody>
      </p:sp>
      <p:cxnSp>
        <p:nvCxnSpPr>
          <p:cNvPr id="26" name="Connettore diritto 25">
            <a:extLst>
              <a:ext uri="{FF2B5EF4-FFF2-40B4-BE49-F238E27FC236}">
                <a16:creationId xmlns:a16="http://schemas.microsoft.com/office/drawing/2014/main" id="{7922B0C3-FC17-6F93-7AED-645E401DEDD8}"/>
              </a:ext>
            </a:extLst>
          </p:cNvPr>
          <p:cNvCxnSpPr/>
          <p:nvPr/>
        </p:nvCxnSpPr>
        <p:spPr>
          <a:xfrm>
            <a:off x="6831623" y="40552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1350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4CF52B-D20A-45AE-B3FC-B98A71281EF2}"/>
              </a:ext>
            </a:extLst>
          </p:cNvPr>
          <p:cNvSpPr>
            <a:spLocks noGrp="1"/>
          </p:cNvSpPr>
          <p:nvPr>
            <p:ph type="title"/>
          </p:nvPr>
        </p:nvSpPr>
        <p:spPr/>
        <p:txBody>
          <a:bodyPr/>
          <a:lstStyle/>
          <a:p>
            <a:r>
              <a:rPr lang="it-IT" dirty="0"/>
              <a:t>FUNZIONI IN PYTHON – FUNZIONI LAMBDA - utilizzo</a:t>
            </a:r>
          </a:p>
        </p:txBody>
      </p:sp>
      <p:sp>
        <p:nvSpPr>
          <p:cNvPr id="3" name="Segnaposto contenuto 2">
            <a:extLst>
              <a:ext uri="{FF2B5EF4-FFF2-40B4-BE49-F238E27FC236}">
                <a16:creationId xmlns:a16="http://schemas.microsoft.com/office/drawing/2014/main" id="{A2065FED-2ECF-485D-B894-D5CB40A29930}"/>
              </a:ext>
            </a:extLst>
          </p:cNvPr>
          <p:cNvSpPr>
            <a:spLocks noGrp="1"/>
          </p:cNvSpPr>
          <p:nvPr>
            <p:ph sz="half" idx="2"/>
          </p:nvPr>
        </p:nvSpPr>
        <p:spPr/>
        <p:txBody>
          <a:bodyPr>
            <a:normAutofit/>
          </a:bodyPr>
          <a:lstStyle/>
          <a:p>
            <a:pPr>
              <a:lnSpc>
                <a:spcPct val="100000"/>
              </a:lnSpc>
            </a:pPr>
            <a:r>
              <a:rPr lang="it-IT" sz="2000" b="1" u="sng" dirty="0">
                <a:solidFill>
                  <a:srgbClr val="50B4C8"/>
                </a:solidFill>
              </a:rPr>
              <a:t>UTILIZZO DELLE FUNZIONI LAMBDA</a:t>
            </a:r>
          </a:p>
          <a:p>
            <a:pPr>
              <a:lnSpc>
                <a:spcPct val="100000"/>
              </a:lnSpc>
            </a:pPr>
            <a:endParaRPr lang="it-IT" sz="2000" b="1" u="sng" dirty="0"/>
          </a:p>
          <a:p>
            <a:pPr>
              <a:lnSpc>
                <a:spcPct val="100000"/>
              </a:lnSpc>
            </a:pPr>
            <a:r>
              <a:rPr lang="it-IT" sz="1600" dirty="0"/>
              <a:t>Si usano le funzioni lambda quando abbiamo bisogno di una </a:t>
            </a:r>
            <a:r>
              <a:rPr lang="it-IT" sz="1600" b="1" dirty="0"/>
              <a:t>funzione senza nome per un breve periodo di tempo</a:t>
            </a:r>
            <a:r>
              <a:rPr lang="it-IT" sz="1600" dirty="0"/>
              <a:t>. </a:t>
            </a:r>
          </a:p>
          <a:p>
            <a:pPr>
              <a:lnSpc>
                <a:spcPct val="100000"/>
              </a:lnSpc>
            </a:pPr>
            <a:endParaRPr lang="it-IT" sz="1600" dirty="0"/>
          </a:p>
          <a:p>
            <a:pPr>
              <a:lnSpc>
                <a:spcPct val="100000"/>
              </a:lnSpc>
            </a:pPr>
            <a:r>
              <a:rPr lang="it-IT" sz="1600" dirty="0"/>
              <a:t>In Python sono </a:t>
            </a:r>
            <a:r>
              <a:rPr lang="it-IT" sz="1600" b="1" dirty="0"/>
              <a:t>generalmente utilizzate come argomento di una funzione  di ordine maggiore</a:t>
            </a:r>
            <a:r>
              <a:rPr lang="it-IT" sz="1600" dirty="0"/>
              <a:t> (una funzione che accetta altre funzioni come argomenti) </a:t>
            </a:r>
            <a:r>
              <a:rPr lang="it-IT" sz="1600" b="1" dirty="0"/>
              <a:t>oppure all’interno di altre funzioni</a:t>
            </a:r>
            <a:r>
              <a:rPr lang="it-IT" sz="1600" dirty="0"/>
              <a:t>. </a:t>
            </a:r>
          </a:p>
          <a:p>
            <a:pPr>
              <a:lnSpc>
                <a:spcPct val="100000"/>
              </a:lnSpc>
            </a:pPr>
            <a:endParaRPr lang="it-IT" sz="1600" dirty="0"/>
          </a:p>
          <a:p>
            <a:pPr>
              <a:lnSpc>
                <a:spcPct val="100000"/>
              </a:lnSpc>
            </a:pPr>
            <a:r>
              <a:rPr lang="it-IT" sz="1600" dirty="0"/>
              <a:t>Le funzioni lambda sono spesso  usate insieme a funzioni </a:t>
            </a:r>
            <a:r>
              <a:rPr lang="it-IT" sz="1600" dirty="0" err="1"/>
              <a:t>built</a:t>
            </a:r>
            <a:r>
              <a:rPr lang="it-IT" sz="1600" dirty="0"/>
              <a:t>-in come filter(), </a:t>
            </a:r>
            <a:r>
              <a:rPr lang="it-IT" sz="1600" dirty="0" err="1"/>
              <a:t>map</a:t>
            </a:r>
            <a:r>
              <a:rPr lang="it-IT" sz="1600" dirty="0"/>
              <a:t>(), etc. </a:t>
            </a:r>
          </a:p>
          <a:p>
            <a:pPr>
              <a:lnSpc>
                <a:spcPct val="100000"/>
              </a:lnSpc>
            </a:pPr>
            <a:endParaRPr lang="it-IT" sz="1600" dirty="0"/>
          </a:p>
          <a:p>
            <a:pPr>
              <a:lnSpc>
                <a:spcPct val="100000"/>
              </a:lnSpc>
            </a:pPr>
            <a:r>
              <a:rPr lang="it-IT" sz="1600" dirty="0"/>
              <a:t>Supponiamo di avere una funzione con un parametro e  che questo parametro venga moltiplicato con un numero sconosciuto:</a:t>
            </a:r>
          </a:p>
          <a:p>
            <a:pPr>
              <a:lnSpc>
                <a:spcPct val="100000"/>
              </a:lnSpc>
            </a:pPr>
            <a:endParaRPr lang="it-IT" sz="1600" dirty="0"/>
          </a:p>
          <a:p>
            <a:pPr>
              <a:lnSpc>
                <a:spcPct val="100000"/>
              </a:lnSpc>
            </a:pPr>
            <a:endParaRPr lang="it-IT" sz="1600" dirty="0"/>
          </a:p>
          <a:p>
            <a:pPr>
              <a:lnSpc>
                <a:spcPct val="100000"/>
              </a:lnSpc>
            </a:pPr>
            <a:endParaRPr lang="it-IT" sz="1600" dirty="0"/>
          </a:p>
          <a:p>
            <a:r>
              <a:rPr lang="it-IT" sz="1600" dirty="0"/>
              <a:t>Usiamo questa definizione di funzione per crearne una che raddoppia sempre il numero che le viene passato e un’altra che triplica il numero passato. </a:t>
            </a:r>
          </a:p>
          <a:p>
            <a:pPr>
              <a:lnSpc>
                <a:spcPct val="100000"/>
              </a:lnSpc>
            </a:pPr>
            <a:endParaRPr lang="it-IT" sz="1600" dirty="0"/>
          </a:p>
        </p:txBody>
      </p:sp>
      <p:sp>
        <p:nvSpPr>
          <p:cNvPr id="4" name="Segnaposto contenuto 3">
            <a:extLst>
              <a:ext uri="{FF2B5EF4-FFF2-40B4-BE49-F238E27FC236}">
                <a16:creationId xmlns:a16="http://schemas.microsoft.com/office/drawing/2014/main" id="{CA2BDAF9-0C00-42BB-8660-D0DBFFAD188E}"/>
              </a:ext>
            </a:extLst>
          </p:cNvPr>
          <p:cNvSpPr>
            <a:spLocks noGrp="1"/>
          </p:cNvSpPr>
          <p:nvPr>
            <p:ph sz="quarter" idx="4"/>
          </p:nvPr>
        </p:nvSpPr>
        <p:spPr/>
        <p:txBody>
          <a:bodyPr/>
          <a:lstStyle/>
          <a:p>
            <a:r>
              <a:rPr lang="it-IT" sz="1600" dirty="0"/>
              <a:t>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Oppure usare la stessa definizione di funzione per eseguire entrambe le funzioni. </a:t>
            </a:r>
          </a:p>
          <a:p>
            <a:endParaRPr lang="it-IT" dirty="0"/>
          </a:p>
          <a:p>
            <a:endParaRPr lang="it-IT" dirty="0"/>
          </a:p>
          <a:p>
            <a:endParaRPr lang="it-IT" dirty="0"/>
          </a:p>
          <a:p>
            <a:endParaRPr lang="it-IT" dirty="0"/>
          </a:p>
          <a:p>
            <a:endParaRPr lang="it-IT" dirty="0"/>
          </a:p>
          <a:p>
            <a:endParaRPr lang="it-IT" dirty="0"/>
          </a:p>
        </p:txBody>
      </p:sp>
      <p:pic>
        <p:nvPicPr>
          <p:cNvPr id="7" name="Immagine 6">
            <a:extLst>
              <a:ext uri="{FF2B5EF4-FFF2-40B4-BE49-F238E27FC236}">
                <a16:creationId xmlns:a16="http://schemas.microsoft.com/office/drawing/2014/main" id="{DBF28CD6-AC4B-F6CB-EE0C-4E4838915B41}"/>
              </a:ext>
            </a:extLst>
          </p:cNvPr>
          <p:cNvPicPr>
            <a:picLocks noChangeAspect="1"/>
          </p:cNvPicPr>
          <p:nvPr/>
        </p:nvPicPr>
        <p:blipFill>
          <a:blip r:embed="rId2"/>
          <a:stretch>
            <a:fillRect/>
          </a:stretch>
        </p:blipFill>
        <p:spPr>
          <a:xfrm>
            <a:off x="1716178" y="5002154"/>
            <a:ext cx="2200582" cy="495369"/>
          </a:xfrm>
          <a:prstGeom prst="rect">
            <a:avLst/>
          </a:prstGeom>
        </p:spPr>
      </p:pic>
      <p:pic>
        <p:nvPicPr>
          <p:cNvPr id="9" name="Immagine 8">
            <a:extLst>
              <a:ext uri="{FF2B5EF4-FFF2-40B4-BE49-F238E27FC236}">
                <a16:creationId xmlns:a16="http://schemas.microsoft.com/office/drawing/2014/main" id="{A0AB405B-4A71-D0D3-740D-64F419F86057}"/>
              </a:ext>
            </a:extLst>
          </p:cNvPr>
          <p:cNvPicPr>
            <a:picLocks noChangeAspect="1"/>
          </p:cNvPicPr>
          <p:nvPr/>
        </p:nvPicPr>
        <p:blipFill>
          <a:blip r:embed="rId3"/>
          <a:stretch>
            <a:fillRect/>
          </a:stretch>
        </p:blipFill>
        <p:spPr>
          <a:xfrm>
            <a:off x="6947601" y="1633041"/>
            <a:ext cx="2162477" cy="1390844"/>
          </a:xfrm>
          <a:prstGeom prst="rect">
            <a:avLst/>
          </a:prstGeom>
        </p:spPr>
      </p:pic>
      <p:pic>
        <p:nvPicPr>
          <p:cNvPr id="11" name="Immagine 10">
            <a:extLst>
              <a:ext uri="{FF2B5EF4-FFF2-40B4-BE49-F238E27FC236}">
                <a16:creationId xmlns:a16="http://schemas.microsoft.com/office/drawing/2014/main" id="{8D8C9E7C-F451-58A0-852C-E0376EB919B1}"/>
              </a:ext>
            </a:extLst>
          </p:cNvPr>
          <p:cNvPicPr>
            <a:picLocks noChangeAspect="1"/>
          </p:cNvPicPr>
          <p:nvPr/>
        </p:nvPicPr>
        <p:blipFill>
          <a:blip r:embed="rId4"/>
          <a:stretch>
            <a:fillRect/>
          </a:stretch>
        </p:blipFill>
        <p:spPr>
          <a:xfrm>
            <a:off x="9534008" y="1633041"/>
            <a:ext cx="2162477" cy="1190791"/>
          </a:xfrm>
          <a:prstGeom prst="rect">
            <a:avLst/>
          </a:prstGeom>
        </p:spPr>
      </p:pic>
      <p:pic>
        <p:nvPicPr>
          <p:cNvPr id="13" name="Immagine 12">
            <a:extLst>
              <a:ext uri="{FF2B5EF4-FFF2-40B4-BE49-F238E27FC236}">
                <a16:creationId xmlns:a16="http://schemas.microsoft.com/office/drawing/2014/main" id="{0516E797-1938-15C9-B5E3-51CB718B4042}"/>
              </a:ext>
            </a:extLst>
          </p:cNvPr>
          <p:cNvPicPr>
            <a:picLocks noChangeAspect="1"/>
          </p:cNvPicPr>
          <p:nvPr/>
        </p:nvPicPr>
        <p:blipFill>
          <a:blip r:embed="rId5"/>
          <a:stretch>
            <a:fillRect/>
          </a:stretch>
        </p:blipFill>
        <p:spPr>
          <a:xfrm>
            <a:off x="6842361" y="4211468"/>
            <a:ext cx="2181529" cy="1581371"/>
          </a:xfrm>
          <a:prstGeom prst="rect">
            <a:avLst/>
          </a:prstGeom>
        </p:spPr>
      </p:pic>
      <p:pic>
        <p:nvPicPr>
          <p:cNvPr id="15" name="Immagine 14">
            <a:extLst>
              <a:ext uri="{FF2B5EF4-FFF2-40B4-BE49-F238E27FC236}">
                <a16:creationId xmlns:a16="http://schemas.microsoft.com/office/drawing/2014/main" id="{699D06C2-63E0-A3C3-AB00-A82F6BB2AB7C}"/>
              </a:ext>
            </a:extLst>
          </p:cNvPr>
          <p:cNvPicPr>
            <a:picLocks noChangeAspect="1"/>
          </p:cNvPicPr>
          <p:nvPr/>
        </p:nvPicPr>
        <p:blipFill>
          <a:blip r:embed="rId6"/>
          <a:stretch>
            <a:fillRect/>
          </a:stretch>
        </p:blipFill>
        <p:spPr>
          <a:xfrm>
            <a:off x="9872059" y="4681958"/>
            <a:ext cx="571580" cy="543001"/>
          </a:xfrm>
          <a:prstGeom prst="rect">
            <a:avLst/>
          </a:prstGeom>
        </p:spPr>
      </p:pic>
      <p:sp>
        <p:nvSpPr>
          <p:cNvPr id="5" name="Rectangle 1">
            <a:extLst>
              <a:ext uri="{FF2B5EF4-FFF2-40B4-BE49-F238E27FC236}">
                <a16:creationId xmlns:a16="http://schemas.microsoft.com/office/drawing/2014/main" id="{B3A0DFF6-7A78-B6A6-0FE0-A56A369BCC40}"/>
              </a:ext>
            </a:extLst>
          </p:cNvPr>
          <p:cNvSpPr>
            <a:spLocks noChangeArrowheads="1"/>
          </p:cNvSpPr>
          <p:nvPr/>
        </p:nvSpPr>
        <p:spPr bwMode="auto">
          <a:xfrm>
            <a:off x="6579380" y="5873340"/>
            <a:ext cx="3578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l = [</a:t>
            </a:r>
            <a:r>
              <a:rPr kumimoji="0" lang="it-IT" altLang="it-IT" sz="1200" b="0" i="0" u="none" strike="noStrike" cap="none" normalizeH="0" baseline="0">
                <a:ln>
                  <a:noFill/>
                </a:ln>
                <a:solidFill>
                  <a:srgbClr val="6897BB"/>
                </a:solidFill>
                <a:effectLst/>
                <a:latin typeface="JetBrains Mono"/>
              </a:rPr>
              <a:t>1</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3</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4</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l2 = </a:t>
            </a:r>
            <a:r>
              <a:rPr kumimoji="0" lang="it-IT" altLang="it-IT" sz="1200" b="0" i="0" u="none" strike="noStrike" cap="none" normalizeH="0" baseline="0">
                <a:ln>
                  <a:noFill/>
                </a:ln>
                <a:solidFill>
                  <a:srgbClr val="8888C6"/>
                </a:solidFill>
                <a:effectLst/>
                <a:latin typeface="JetBrains Mono"/>
              </a:rPr>
              <a:t>list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8888C6"/>
                </a:solidFill>
                <a:effectLst/>
                <a:latin typeface="JetBrains Mono"/>
              </a:rPr>
              <a:t>filter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lambda </a:t>
            </a:r>
            <a:r>
              <a:rPr kumimoji="0" lang="it-IT" altLang="it-IT" sz="1200" b="0" i="0" u="none" strike="noStrike" cap="none" normalizeH="0" baseline="0">
                <a:ln>
                  <a:noFill/>
                </a:ln>
                <a:solidFill>
                  <a:srgbClr val="A9B7C6"/>
                </a:solidFill>
                <a:effectLst/>
                <a:latin typeface="JetBrains Mono"/>
              </a:rPr>
              <a:t>v: v &gt;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(l2)</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28226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E0E0A973-F7B9-A76E-AF6E-5C3E0F14F22D}"/>
              </a:ext>
            </a:extLst>
          </p:cNvPr>
          <p:cNvSpPr>
            <a:spLocks noGrp="1"/>
          </p:cNvSpPr>
          <p:nvPr>
            <p:ph type="ctrTitle"/>
          </p:nvPr>
        </p:nvSpPr>
        <p:spPr/>
        <p:txBody>
          <a:bodyPr/>
          <a:lstStyle/>
          <a:p>
            <a:r>
              <a:rPr lang="it-IT" dirty="0"/>
              <a:t>Object </a:t>
            </a:r>
            <a:r>
              <a:rPr lang="it-IT" dirty="0" err="1"/>
              <a:t>Oriented</a:t>
            </a:r>
            <a:r>
              <a:rPr lang="it-IT" dirty="0"/>
              <a:t> Programming in Python</a:t>
            </a:r>
          </a:p>
        </p:txBody>
      </p:sp>
      <p:sp>
        <p:nvSpPr>
          <p:cNvPr id="6" name="Sottotitolo 5">
            <a:extLst>
              <a:ext uri="{FF2B5EF4-FFF2-40B4-BE49-F238E27FC236}">
                <a16:creationId xmlns:a16="http://schemas.microsoft.com/office/drawing/2014/main" id="{895AFAE2-79AB-4691-1DF0-0275BD2328BB}"/>
              </a:ext>
            </a:extLst>
          </p:cNvPr>
          <p:cNvSpPr>
            <a:spLocks noGrp="1"/>
          </p:cNvSpPr>
          <p:nvPr>
            <p:ph type="subTitle" idx="1"/>
          </p:nvPr>
        </p:nvSpPr>
        <p:spPr/>
        <p:txBody>
          <a:bodyPr/>
          <a:lstStyle/>
          <a:p>
            <a:r>
              <a:rPr lang="it-IT" dirty="0"/>
              <a:t>PROGRAMMAZIONE ORIENTATA AGLI OGGETTI – CLASSI E OGGETTI</a:t>
            </a:r>
          </a:p>
          <a:p>
            <a:endParaRPr lang="it-IT" dirty="0"/>
          </a:p>
        </p:txBody>
      </p:sp>
    </p:spTree>
    <p:extLst>
      <p:ext uri="{BB962C8B-B14F-4D97-AF65-F5344CB8AC3E}">
        <p14:creationId xmlns:p14="http://schemas.microsoft.com/office/powerpoint/2010/main" val="8040755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288040-C9D0-4D37-9985-984063078E73}"/>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45BC1432-4BB3-4E5D-A781-269995C62E7B}"/>
              </a:ext>
            </a:extLst>
          </p:cNvPr>
          <p:cNvSpPr>
            <a:spLocks noGrp="1"/>
          </p:cNvSpPr>
          <p:nvPr>
            <p:ph sz="half" idx="2"/>
          </p:nvPr>
        </p:nvSpPr>
        <p:spPr/>
        <p:txBody>
          <a:bodyPr>
            <a:normAutofit lnSpcReduction="10000"/>
          </a:bodyPr>
          <a:lstStyle/>
          <a:p>
            <a:r>
              <a:rPr lang="it-IT" sz="1600" dirty="0"/>
              <a:t>Python è un linguaggio di programmazione multi-paradigma, nel senso che </a:t>
            </a:r>
            <a:r>
              <a:rPr lang="it-IT" sz="1600" b="1" dirty="0">
                <a:highlight>
                  <a:srgbClr val="00FFFF"/>
                </a:highlight>
              </a:rPr>
              <a:t>supporta diversi tipi di approcci di programmazione</a:t>
            </a:r>
            <a:r>
              <a:rPr lang="it-IT" sz="1600" dirty="0"/>
              <a:t>. </a:t>
            </a:r>
          </a:p>
          <a:p>
            <a:endParaRPr lang="it-IT" sz="1600" dirty="0"/>
          </a:p>
          <a:p>
            <a:r>
              <a:rPr lang="it-IT" sz="1600" dirty="0"/>
              <a:t>Uno degli approcci più comuni per risolvere problemi in programmazione è la creazione di oggetti. Questo approccio è conosciuto come </a:t>
            </a:r>
            <a:r>
              <a:rPr lang="it-IT" sz="1600" b="1" dirty="0">
                <a:highlight>
                  <a:srgbClr val="E072C8"/>
                </a:highlight>
              </a:rPr>
              <a:t>Programmazione Orientata agli Oggetti </a:t>
            </a:r>
            <a:r>
              <a:rPr lang="it-IT" sz="1600" dirty="0">
                <a:highlight>
                  <a:srgbClr val="E072C8"/>
                </a:highlight>
              </a:rPr>
              <a:t>(</a:t>
            </a:r>
            <a:r>
              <a:rPr lang="it-IT" sz="1600" b="1" dirty="0">
                <a:highlight>
                  <a:srgbClr val="E072C8"/>
                </a:highlight>
              </a:rPr>
              <a:t>OOP</a:t>
            </a:r>
            <a:r>
              <a:rPr lang="it-IT" sz="1600" dirty="0">
                <a:highlight>
                  <a:srgbClr val="E072C8"/>
                </a:highlight>
              </a:rPr>
              <a:t>). </a:t>
            </a:r>
          </a:p>
          <a:p>
            <a:endParaRPr lang="it-IT" sz="1600" dirty="0"/>
          </a:p>
          <a:p>
            <a:r>
              <a:rPr lang="it-IT" sz="1600" dirty="0"/>
              <a:t>Un oggetto ha due caratteristiche: </a:t>
            </a:r>
          </a:p>
          <a:p>
            <a:pPr marL="457200" indent="-457200">
              <a:buFont typeface="+mj-lt"/>
              <a:buAutoNum type="arabicPeriod"/>
            </a:pPr>
            <a:r>
              <a:rPr lang="it-IT" sz="1600" dirty="0"/>
              <a:t>Ha degli </a:t>
            </a:r>
            <a:r>
              <a:rPr lang="it-IT" sz="1600" b="1" dirty="0">
                <a:highlight>
                  <a:srgbClr val="00FFFF"/>
                </a:highlight>
              </a:rPr>
              <a:t>attributi (o anche proprietà)</a:t>
            </a:r>
          </a:p>
          <a:p>
            <a:pPr marL="457200" indent="-457200">
              <a:buFont typeface="+mj-lt"/>
              <a:buAutoNum type="arabicPeriod"/>
            </a:pPr>
            <a:r>
              <a:rPr lang="it-IT" sz="1600" dirty="0"/>
              <a:t>Ha dei </a:t>
            </a:r>
            <a:r>
              <a:rPr lang="it-IT" sz="1600" b="1" dirty="0">
                <a:highlight>
                  <a:srgbClr val="00FFFF"/>
                </a:highlight>
              </a:rPr>
              <a:t>metodi</a:t>
            </a:r>
            <a:r>
              <a:rPr lang="it-IT" sz="1600" dirty="0"/>
              <a:t> (dei comportamenti)</a:t>
            </a:r>
          </a:p>
          <a:p>
            <a:pPr marL="457200" indent="-457200">
              <a:buFont typeface="+mj-lt"/>
              <a:buAutoNum type="arabicPeriod"/>
            </a:pPr>
            <a:endParaRPr lang="it-IT" sz="1800" dirty="0"/>
          </a:p>
          <a:p>
            <a:pPr marL="0" indent="0">
              <a:buNone/>
            </a:pPr>
            <a:r>
              <a:rPr lang="it-IT" sz="1800" b="1" u="sng" dirty="0">
                <a:solidFill>
                  <a:srgbClr val="000000"/>
                </a:solidFill>
                <a:effectLst/>
              </a:rPr>
              <a:t>ESEMPIO: </a:t>
            </a:r>
          </a:p>
          <a:p>
            <a:pPr marL="0" indent="0">
              <a:buNone/>
            </a:pPr>
            <a:r>
              <a:rPr lang="it-IT" sz="1600" dirty="0">
                <a:solidFill>
                  <a:srgbClr val="000000"/>
                </a:solidFill>
              </a:rPr>
              <a:t>Un pappagallo è un oggetto ed ha le seguenti proprietà: </a:t>
            </a:r>
          </a:p>
          <a:p>
            <a:pPr>
              <a:buFont typeface="Arial" panose="020B0604020202020204" pitchFamily="34" charset="0"/>
              <a:buChar char="•"/>
            </a:pPr>
            <a:r>
              <a:rPr lang="it-IT" sz="1600" dirty="0">
                <a:solidFill>
                  <a:srgbClr val="000000"/>
                </a:solidFill>
              </a:rPr>
              <a:t> ATTRIBUTI: nome, età, colore </a:t>
            </a:r>
          </a:p>
          <a:p>
            <a:pPr>
              <a:buFont typeface="Arial" panose="020B0604020202020204" pitchFamily="34" charset="0"/>
              <a:buChar char="•"/>
            </a:pPr>
            <a:r>
              <a:rPr lang="it-IT" sz="1600" b="0" dirty="0">
                <a:solidFill>
                  <a:srgbClr val="000000"/>
                </a:solidFill>
                <a:effectLst/>
              </a:rPr>
              <a:t> COMPORTAMENTI: cant</a:t>
            </a:r>
            <a:r>
              <a:rPr lang="it-IT" sz="1600" dirty="0">
                <a:solidFill>
                  <a:srgbClr val="000000"/>
                </a:solidFill>
              </a:rPr>
              <a:t>are, ballare</a:t>
            </a:r>
          </a:p>
          <a:p>
            <a:pPr>
              <a:buFont typeface="Arial" panose="020B0604020202020204" pitchFamily="34" charset="0"/>
              <a:buChar char="•"/>
            </a:pPr>
            <a:endParaRPr lang="it-IT" sz="1600" dirty="0">
              <a:solidFill>
                <a:srgbClr val="000000"/>
              </a:solidFill>
            </a:endParaRPr>
          </a:p>
          <a:p>
            <a:pPr marL="0" indent="0">
              <a:buNone/>
            </a:pPr>
            <a:r>
              <a:rPr lang="it-IT" sz="1600" dirty="0">
                <a:solidFill>
                  <a:srgbClr val="000000"/>
                </a:solidFill>
              </a:rPr>
              <a:t>Il concetto di OOP si focalizza sulla creazione di codice riusabile (DRY – </a:t>
            </a:r>
            <a:r>
              <a:rPr lang="it-IT" sz="1600" dirty="0" err="1">
                <a:solidFill>
                  <a:srgbClr val="000000"/>
                </a:solidFill>
              </a:rPr>
              <a:t>Don’t</a:t>
            </a:r>
            <a:r>
              <a:rPr lang="it-IT" sz="1600" dirty="0">
                <a:solidFill>
                  <a:srgbClr val="000000"/>
                </a:solidFill>
              </a:rPr>
              <a:t> </a:t>
            </a:r>
            <a:r>
              <a:rPr lang="it-IT" sz="1600" dirty="0" err="1">
                <a:solidFill>
                  <a:srgbClr val="000000"/>
                </a:solidFill>
              </a:rPr>
              <a:t>repeat</a:t>
            </a:r>
            <a:r>
              <a:rPr lang="it-IT" sz="1600" dirty="0">
                <a:solidFill>
                  <a:srgbClr val="000000"/>
                </a:solidFill>
              </a:rPr>
              <a:t> </a:t>
            </a:r>
            <a:r>
              <a:rPr lang="it-IT" sz="1600" dirty="0" err="1">
                <a:solidFill>
                  <a:srgbClr val="000000"/>
                </a:solidFill>
              </a:rPr>
              <a:t>yourself</a:t>
            </a:r>
            <a:r>
              <a:rPr lang="it-IT" sz="1600" dirty="0">
                <a:solidFill>
                  <a:srgbClr val="000000"/>
                </a:solidFill>
              </a:rPr>
              <a:t>). </a:t>
            </a:r>
          </a:p>
          <a:p>
            <a:pPr marL="0" indent="0">
              <a:buNone/>
            </a:pPr>
            <a:endParaRPr lang="it-IT" sz="1600" dirty="0">
              <a:solidFill>
                <a:srgbClr val="000000"/>
              </a:solidFill>
            </a:endParaRPr>
          </a:p>
          <a:p>
            <a:pPr marL="0" indent="0">
              <a:buNone/>
            </a:pPr>
            <a:r>
              <a:rPr lang="it-IT" sz="1600" dirty="0">
                <a:solidFill>
                  <a:srgbClr val="000000"/>
                </a:solidFill>
              </a:rPr>
              <a:t>Il concetto di OOP include </a:t>
            </a:r>
            <a:r>
              <a:rPr lang="it-IT" sz="1600" b="1" dirty="0">
                <a:solidFill>
                  <a:srgbClr val="000000"/>
                </a:solidFill>
                <a:highlight>
                  <a:srgbClr val="00FFFF"/>
                </a:highlight>
              </a:rPr>
              <a:t>oggetti, classi, costruttori , incapsulamento, ereditarietà e polimorfismo</a:t>
            </a:r>
            <a:r>
              <a:rPr lang="it-IT" sz="1600" b="1" dirty="0">
                <a:solidFill>
                  <a:srgbClr val="000000"/>
                </a:solidFill>
              </a:rPr>
              <a:t>. </a:t>
            </a:r>
            <a:endParaRPr lang="it-IT" sz="1600" b="1" dirty="0"/>
          </a:p>
        </p:txBody>
      </p:sp>
      <p:sp>
        <p:nvSpPr>
          <p:cNvPr id="4" name="Segnaposto contenuto 3">
            <a:extLst>
              <a:ext uri="{FF2B5EF4-FFF2-40B4-BE49-F238E27FC236}">
                <a16:creationId xmlns:a16="http://schemas.microsoft.com/office/drawing/2014/main" id="{E945D080-6D30-40FC-959D-A92E8196B028}"/>
              </a:ext>
            </a:extLst>
          </p:cNvPr>
          <p:cNvSpPr>
            <a:spLocks noGrp="1"/>
          </p:cNvSpPr>
          <p:nvPr>
            <p:ph sz="quarter" idx="4"/>
          </p:nvPr>
        </p:nvSpPr>
        <p:spPr>
          <a:xfrm>
            <a:off x="6199060" y="1271016"/>
            <a:ext cx="5678996" cy="5263586"/>
          </a:xfrm>
        </p:spPr>
        <p:txBody>
          <a:bodyPr>
            <a:normAutofit/>
          </a:bodyPr>
          <a:lstStyle/>
          <a:p>
            <a:pPr marL="0" indent="0">
              <a:buNone/>
            </a:pPr>
            <a:r>
              <a:rPr lang="it-IT" sz="2000" b="1" u="sng" dirty="0">
                <a:solidFill>
                  <a:srgbClr val="50B4C8"/>
                </a:solidFill>
                <a:effectLst/>
                <a:latin typeface="+mj-lt"/>
              </a:rPr>
              <a:t>CLASSE</a:t>
            </a:r>
          </a:p>
          <a:p>
            <a:pPr marL="0" indent="0">
              <a:buNone/>
            </a:pPr>
            <a:endParaRPr lang="it-IT" sz="1800" dirty="0">
              <a:solidFill>
                <a:srgbClr val="000000"/>
              </a:solidFill>
              <a:latin typeface="+mj-lt"/>
            </a:endParaRPr>
          </a:p>
          <a:p>
            <a:pPr marL="0" indent="0">
              <a:buNone/>
            </a:pPr>
            <a:r>
              <a:rPr lang="it-IT" sz="1600" b="0" dirty="0">
                <a:solidFill>
                  <a:srgbClr val="000000"/>
                </a:solidFill>
                <a:effectLst/>
                <a:latin typeface="+mj-lt"/>
              </a:rPr>
              <a:t>La classe è come un progetto per la creazione di un oggetto.</a:t>
            </a:r>
          </a:p>
          <a:p>
            <a:pPr marL="0" indent="0">
              <a:buNone/>
            </a:pPr>
            <a:r>
              <a:rPr lang="it-IT" sz="1600" b="0" dirty="0">
                <a:solidFill>
                  <a:srgbClr val="000000"/>
                </a:solidFill>
                <a:effectLst/>
                <a:latin typeface="+mj-lt"/>
              </a:rPr>
              <a:t>Si può pensare ad una classe come ad una carta di identità vuota. </a:t>
            </a:r>
          </a:p>
          <a:p>
            <a:pPr marL="0" indent="0">
              <a:buNone/>
            </a:pPr>
            <a:r>
              <a:rPr lang="it-IT" sz="1600" dirty="0">
                <a:solidFill>
                  <a:srgbClr val="000000"/>
                </a:solidFill>
                <a:latin typeface="+mj-lt"/>
              </a:rPr>
              <a:t>Questa contiene tutte le informazioni riguardo nome, data di nascita, ecc. </a:t>
            </a:r>
            <a:br>
              <a:rPr lang="it-IT" sz="1600" dirty="0">
                <a:solidFill>
                  <a:srgbClr val="000000"/>
                </a:solidFill>
                <a:latin typeface="+mj-lt"/>
              </a:rPr>
            </a:br>
            <a:r>
              <a:rPr lang="it-IT" sz="1600" b="1" dirty="0">
                <a:solidFill>
                  <a:srgbClr val="000000"/>
                </a:solidFill>
                <a:latin typeface="+mj-lt"/>
              </a:rPr>
              <a:t>Ogni singola persona è un oggetto</a:t>
            </a:r>
            <a:r>
              <a:rPr lang="it-IT" sz="1600" dirty="0">
                <a:solidFill>
                  <a:srgbClr val="000000"/>
                </a:solidFill>
                <a:latin typeface="+mj-lt"/>
              </a:rPr>
              <a:t>. </a:t>
            </a:r>
          </a:p>
          <a:p>
            <a:pPr marL="0" indent="0">
              <a:buNone/>
            </a:pPr>
            <a:endParaRPr lang="it-IT" sz="1600" b="0" dirty="0">
              <a:solidFill>
                <a:srgbClr val="000000"/>
              </a:solidFill>
              <a:effectLst/>
              <a:latin typeface="Consolas" panose="020B0609020204030204" pitchFamily="49" charset="0"/>
            </a:endParaRPr>
          </a:p>
          <a:p>
            <a:pPr marL="0" indent="0" algn="ctr">
              <a:buNone/>
            </a:pPr>
            <a:r>
              <a:rPr lang="it-IT" sz="2000" dirty="0">
                <a:solidFill>
                  <a:srgbClr val="FF3300"/>
                </a:solidFill>
                <a:latin typeface="Consolas" panose="020B0609020204030204" pitchFamily="49" charset="0"/>
              </a:rPr>
              <a:t>class </a:t>
            </a:r>
            <a:r>
              <a:rPr lang="it-IT" sz="2000" dirty="0" err="1">
                <a:solidFill>
                  <a:srgbClr val="000000"/>
                </a:solidFill>
                <a:latin typeface="Consolas" panose="020B0609020204030204" pitchFamily="49" charset="0"/>
              </a:rPr>
              <a:t>Person</a:t>
            </a:r>
            <a:endParaRPr lang="it-IT" sz="2000" dirty="0">
              <a:solidFill>
                <a:srgbClr val="000000"/>
              </a:solidFill>
              <a:latin typeface="Consolas" panose="020B0609020204030204" pitchFamily="49" charset="0"/>
            </a:endParaRPr>
          </a:p>
          <a:p>
            <a:pPr marL="0" indent="0">
              <a:buNone/>
            </a:pPr>
            <a:endParaRPr lang="it-IT" sz="1600" dirty="0">
              <a:solidFill>
                <a:srgbClr val="000000"/>
              </a:solidFill>
              <a:latin typeface="+mj-lt"/>
            </a:endParaRPr>
          </a:p>
          <a:p>
            <a:pPr marL="0" indent="0">
              <a:buNone/>
            </a:pPr>
            <a:r>
              <a:rPr lang="it-IT" sz="1600" b="0" dirty="0">
                <a:solidFill>
                  <a:srgbClr val="000000"/>
                </a:solidFill>
                <a:effectLst/>
                <a:latin typeface="+mj-lt"/>
              </a:rPr>
              <a:t>Si usa la </a:t>
            </a:r>
            <a:r>
              <a:rPr lang="it-IT" sz="1600" b="1" dirty="0">
                <a:solidFill>
                  <a:srgbClr val="000000"/>
                </a:solidFill>
                <a:effectLst/>
                <a:highlight>
                  <a:srgbClr val="00FFFF"/>
                </a:highlight>
                <a:latin typeface="+mj-lt"/>
              </a:rPr>
              <a:t>keyword class </a:t>
            </a:r>
            <a:r>
              <a:rPr lang="it-IT" sz="1600" b="0" dirty="0">
                <a:solidFill>
                  <a:srgbClr val="000000"/>
                </a:solidFill>
                <a:effectLst/>
                <a:latin typeface="+mj-lt"/>
              </a:rPr>
              <a:t>per creare una classe </a:t>
            </a:r>
            <a:r>
              <a:rPr lang="it-IT" sz="1600" b="0" dirty="0" err="1">
                <a:solidFill>
                  <a:srgbClr val="000000"/>
                </a:solidFill>
                <a:effectLst/>
                <a:latin typeface="+mj-lt"/>
              </a:rPr>
              <a:t>Person</a:t>
            </a:r>
            <a:r>
              <a:rPr lang="it-IT" sz="1600" b="0" dirty="0">
                <a:solidFill>
                  <a:srgbClr val="000000"/>
                </a:solidFill>
                <a:effectLst/>
                <a:latin typeface="+mj-lt"/>
              </a:rPr>
              <a:t> vuota.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Dalla classe, possiamo </a:t>
            </a:r>
            <a:r>
              <a:rPr lang="it-IT" sz="1600" b="1" dirty="0">
                <a:solidFill>
                  <a:srgbClr val="000000"/>
                </a:solidFill>
                <a:latin typeface="+mj-lt"/>
              </a:rPr>
              <a:t>costruire le istanze. </a:t>
            </a:r>
          </a:p>
          <a:p>
            <a:pPr marL="0" indent="0">
              <a:buNone/>
            </a:pPr>
            <a:endParaRPr lang="it-IT" sz="1600" b="0" dirty="0">
              <a:solidFill>
                <a:srgbClr val="000000"/>
              </a:solidFill>
              <a:effectLst/>
              <a:latin typeface="+mj-lt"/>
            </a:endParaRPr>
          </a:p>
          <a:p>
            <a:pPr marL="0" indent="0">
              <a:buNone/>
            </a:pPr>
            <a:r>
              <a:rPr lang="it-IT" sz="1600" b="0" dirty="0">
                <a:solidFill>
                  <a:srgbClr val="000000"/>
                </a:solidFill>
                <a:effectLst/>
                <a:latin typeface="+mj-lt"/>
              </a:rPr>
              <a:t>Un </a:t>
            </a:r>
            <a:r>
              <a:rPr lang="it-IT" sz="1600" b="1" dirty="0">
                <a:solidFill>
                  <a:srgbClr val="000000"/>
                </a:solidFill>
                <a:effectLst/>
                <a:highlight>
                  <a:srgbClr val="00FFFF"/>
                </a:highlight>
                <a:latin typeface="+mj-lt"/>
              </a:rPr>
              <a:t>istanza</a:t>
            </a:r>
            <a:r>
              <a:rPr lang="it-IT" sz="1600" b="0" dirty="0">
                <a:solidFill>
                  <a:srgbClr val="000000"/>
                </a:solidFill>
                <a:effectLst/>
                <a:latin typeface="+mj-lt"/>
              </a:rPr>
              <a:t> è uno </a:t>
            </a:r>
            <a:r>
              <a:rPr lang="it-IT" sz="1600" b="1" dirty="0">
                <a:solidFill>
                  <a:srgbClr val="000000"/>
                </a:solidFill>
                <a:effectLst/>
                <a:highlight>
                  <a:srgbClr val="FFFF00"/>
                </a:highlight>
                <a:latin typeface="+mj-lt"/>
              </a:rPr>
              <a:t>specifico oggetto creato </a:t>
            </a:r>
            <a:r>
              <a:rPr lang="it-IT" sz="1600" b="0" dirty="0">
                <a:solidFill>
                  <a:srgbClr val="000000"/>
                </a:solidFill>
                <a:effectLst/>
                <a:latin typeface="+mj-lt"/>
              </a:rPr>
              <a:t>da una particolare classe.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Si possono creare tanti oggetti quanti se ne desiderano utilizzando la classe. </a:t>
            </a:r>
            <a:endParaRPr lang="it-IT" sz="1600" b="0" dirty="0">
              <a:solidFill>
                <a:srgbClr val="000000"/>
              </a:solidFill>
              <a:effectLst/>
              <a:latin typeface="+mj-lt"/>
            </a:endParaRPr>
          </a:p>
          <a:p>
            <a:pPr marL="0" indent="0">
              <a:buNone/>
            </a:pPr>
            <a:endParaRPr lang="it-IT"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139011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E72D50-8226-41C6-BEED-83DF8733FA47}"/>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C963193B-8CE7-423B-B5BA-1ED4D4B8B59F}"/>
              </a:ext>
            </a:extLst>
          </p:cNvPr>
          <p:cNvSpPr>
            <a:spLocks noGrp="1"/>
          </p:cNvSpPr>
          <p:nvPr>
            <p:ph sz="half" idx="2"/>
          </p:nvPr>
        </p:nvSpPr>
        <p:spPr/>
        <p:txBody>
          <a:bodyPr>
            <a:normAutofit fontScale="85000" lnSpcReduction="20000"/>
          </a:bodyPr>
          <a:lstStyle/>
          <a:p>
            <a:pPr marL="0" indent="0">
              <a:buNone/>
            </a:pPr>
            <a:r>
              <a:rPr lang="it-IT" sz="2000" b="1" u="sng" dirty="0">
                <a:solidFill>
                  <a:srgbClr val="50B4C8"/>
                </a:solidFill>
              </a:rPr>
              <a:t>OGGETTO</a:t>
            </a:r>
          </a:p>
          <a:p>
            <a:pPr marL="0" indent="0">
              <a:buNone/>
            </a:pPr>
            <a:endParaRPr lang="it-IT" sz="2000" dirty="0"/>
          </a:p>
          <a:p>
            <a:pPr marL="0" indent="0">
              <a:buNone/>
            </a:pPr>
            <a:r>
              <a:rPr lang="it-IT" sz="2000" dirty="0"/>
              <a:t>Un oggetto è </a:t>
            </a:r>
            <a:r>
              <a:rPr lang="it-IT" sz="2000" b="1" dirty="0">
                <a:highlight>
                  <a:srgbClr val="E072C8"/>
                </a:highlight>
              </a:rPr>
              <a:t>un’istanza di una classe</a:t>
            </a:r>
            <a:r>
              <a:rPr lang="it-IT" sz="2000" dirty="0"/>
              <a:t>. </a:t>
            </a:r>
          </a:p>
          <a:p>
            <a:pPr marL="0" indent="0">
              <a:buNone/>
            </a:pPr>
            <a:endParaRPr lang="it-IT" sz="2000" dirty="0"/>
          </a:p>
          <a:p>
            <a:pPr marL="0" indent="0">
              <a:buNone/>
            </a:pPr>
            <a:r>
              <a:rPr lang="it-IT" sz="2000" dirty="0"/>
              <a:t>E’ una </a:t>
            </a:r>
            <a:r>
              <a:rPr lang="it-IT" sz="2000" b="1" dirty="0">
                <a:highlight>
                  <a:srgbClr val="00FFFF"/>
                </a:highlight>
              </a:rPr>
              <a:t>collezione di attributi (variabili) e metodi</a:t>
            </a:r>
            <a:r>
              <a:rPr lang="it-IT" sz="2000" dirty="0"/>
              <a:t>. </a:t>
            </a:r>
          </a:p>
          <a:p>
            <a:pPr marL="0" indent="0">
              <a:buNone/>
            </a:pPr>
            <a:endParaRPr lang="it-IT" sz="2000" dirty="0"/>
          </a:p>
          <a:p>
            <a:pPr marL="0" indent="0">
              <a:buNone/>
            </a:pPr>
            <a:r>
              <a:rPr lang="it-IT" sz="2000" dirty="0"/>
              <a:t>Si usano gli oggetti di una classe per eseguire azioni. </a:t>
            </a:r>
          </a:p>
          <a:p>
            <a:pPr marL="0" indent="0">
              <a:buNone/>
            </a:pPr>
            <a:endParaRPr lang="it-IT" sz="2000" dirty="0"/>
          </a:p>
          <a:p>
            <a:pPr marL="0" indent="0">
              <a:buNone/>
            </a:pPr>
            <a:r>
              <a:rPr lang="it-IT" sz="2000" dirty="0"/>
              <a:t>Gli oggetti hanno </a:t>
            </a:r>
            <a:r>
              <a:rPr lang="it-IT" sz="2000" b="1" u="sng" dirty="0"/>
              <a:t>tre caratteristiche</a:t>
            </a:r>
            <a:r>
              <a:rPr lang="it-IT" sz="2000" dirty="0"/>
              <a:t>: </a:t>
            </a:r>
            <a:br>
              <a:rPr lang="it-IT" sz="2000" dirty="0"/>
            </a:br>
            <a:endParaRPr lang="it-IT" sz="2000" dirty="0"/>
          </a:p>
          <a:p>
            <a:pPr>
              <a:buFont typeface="Arial" panose="020B0604020202020204" pitchFamily="34" charset="0"/>
              <a:buChar char="•"/>
            </a:pPr>
            <a:r>
              <a:rPr lang="it-IT" sz="2000" dirty="0"/>
              <a:t> </a:t>
            </a:r>
            <a:r>
              <a:rPr lang="it-IT" sz="2000" b="1" dirty="0"/>
              <a:t>IDENTITA’</a:t>
            </a:r>
            <a:r>
              <a:rPr lang="it-IT" sz="2000" dirty="0"/>
              <a:t>: ogni oggetto deve essere </a:t>
            </a:r>
            <a:r>
              <a:rPr lang="it-IT" sz="2000" b="1" dirty="0">
                <a:highlight>
                  <a:srgbClr val="00FFFF"/>
                </a:highlight>
              </a:rPr>
              <a:t>univocamente identificato</a:t>
            </a:r>
            <a:r>
              <a:rPr lang="it-IT" sz="2000" dirty="0"/>
              <a:t>. </a:t>
            </a:r>
            <a:br>
              <a:rPr lang="it-IT" sz="2000" dirty="0"/>
            </a:br>
            <a:endParaRPr lang="it-IT" sz="2000" dirty="0"/>
          </a:p>
          <a:p>
            <a:pPr>
              <a:buFont typeface="Arial" panose="020B0604020202020204" pitchFamily="34" charset="0"/>
              <a:buChar char="•"/>
            </a:pPr>
            <a:r>
              <a:rPr lang="it-IT" sz="2000" dirty="0"/>
              <a:t> Hanno </a:t>
            </a:r>
            <a:r>
              <a:rPr lang="it-IT" sz="2000" b="1" dirty="0"/>
              <a:t>PROPRIETÀ (ATTRIBUTI)</a:t>
            </a:r>
            <a:r>
              <a:rPr lang="it-IT" sz="2000" dirty="0"/>
              <a:t>: un oggetto ha attributi che rappresentano gli stati dell’oggetto </a:t>
            </a:r>
            <a:br>
              <a:rPr lang="it-IT" sz="2000" dirty="0"/>
            </a:br>
            <a:endParaRPr lang="it-IT" sz="2000" dirty="0"/>
          </a:p>
          <a:p>
            <a:pPr>
              <a:buFont typeface="Arial" panose="020B0604020202020204" pitchFamily="34" charset="0"/>
              <a:buChar char="•"/>
            </a:pPr>
            <a:r>
              <a:rPr lang="it-IT" sz="2000" dirty="0"/>
              <a:t> Hanno </a:t>
            </a:r>
            <a:r>
              <a:rPr lang="it-IT" sz="2000" b="1" dirty="0"/>
              <a:t>COMPORTAMENTI (METODI)</a:t>
            </a:r>
          </a:p>
          <a:p>
            <a:pPr>
              <a:buFont typeface="Arial" panose="020B0604020202020204" pitchFamily="34" charset="0"/>
              <a:buChar char="•"/>
            </a:pPr>
            <a:endParaRPr lang="it-IT" sz="2000" dirty="0"/>
          </a:p>
          <a:p>
            <a:pPr marL="0" indent="0">
              <a:buNone/>
            </a:pPr>
            <a:r>
              <a:rPr lang="it-IT" sz="2000" dirty="0"/>
              <a:t>Usando i metodi di un oggetto possiamo modificarne gli attributi. </a:t>
            </a:r>
          </a:p>
          <a:p>
            <a:pPr marL="0" indent="0">
              <a:buNone/>
            </a:pPr>
            <a:endParaRPr lang="it-IT" sz="2000" b="1" u="sng" dirty="0">
              <a:solidFill>
                <a:srgbClr val="50B4C8"/>
              </a:solidFill>
            </a:endParaRPr>
          </a:p>
          <a:p>
            <a:pPr marL="0" indent="0">
              <a:buNone/>
            </a:pPr>
            <a:r>
              <a:rPr lang="it-IT" sz="2000" b="1" u="sng" dirty="0">
                <a:solidFill>
                  <a:srgbClr val="50B4C8"/>
                </a:solidFill>
              </a:rPr>
              <a:t>Un oggetto è una collezione di vari dati e funzioni che operano sui dati stessi. </a:t>
            </a:r>
          </a:p>
        </p:txBody>
      </p:sp>
      <p:sp>
        <p:nvSpPr>
          <p:cNvPr id="4" name="Segnaposto contenuto 3">
            <a:extLst>
              <a:ext uri="{FF2B5EF4-FFF2-40B4-BE49-F238E27FC236}">
                <a16:creationId xmlns:a16="http://schemas.microsoft.com/office/drawing/2014/main" id="{951EEFC1-8556-4195-8D96-AF1C3C22576B}"/>
              </a:ext>
            </a:extLst>
          </p:cNvPr>
          <p:cNvSpPr>
            <a:spLocks noGrp="1"/>
          </p:cNvSpPr>
          <p:nvPr>
            <p:ph sz="quarter" idx="4"/>
          </p:nvPr>
        </p:nvSpPr>
        <p:spPr/>
        <p:txBody>
          <a:bodyPr>
            <a:normAutofit/>
          </a:bodyPr>
          <a:lstStyle/>
          <a:p>
            <a:r>
              <a:rPr lang="it-IT" sz="1800" b="0" dirty="0">
                <a:solidFill>
                  <a:srgbClr val="000000"/>
                </a:solidFill>
                <a:effectLst/>
              </a:rPr>
              <a:t>Python è un linguaggio orientato agli oggetti quindi tutto in Python è trattato come un oggetto. </a:t>
            </a:r>
          </a:p>
        </p:txBody>
      </p:sp>
    </p:spTree>
    <p:extLst>
      <p:ext uri="{BB962C8B-B14F-4D97-AF65-F5344CB8AC3E}">
        <p14:creationId xmlns:p14="http://schemas.microsoft.com/office/powerpoint/2010/main" val="20883343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7239CA-4D25-4608-955F-189CA4DF5B88}"/>
              </a:ext>
            </a:extLst>
          </p:cNvPr>
          <p:cNvSpPr>
            <a:spLocks noGrp="1"/>
          </p:cNvSpPr>
          <p:nvPr>
            <p:ph type="title"/>
          </p:nvPr>
        </p:nvSpPr>
        <p:spPr/>
        <p:txBody>
          <a:bodyPr/>
          <a:lstStyle/>
          <a:p>
            <a:r>
              <a:rPr lang="it-IT" dirty="0"/>
              <a:t>OOP IN PYTHON – CLASSI E OGGETTI</a:t>
            </a:r>
          </a:p>
        </p:txBody>
      </p:sp>
      <p:pic>
        <p:nvPicPr>
          <p:cNvPr id="4098" name="Picture 2" descr="understand class and objects in Python">
            <a:extLst>
              <a:ext uri="{FF2B5EF4-FFF2-40B4-BE49-F238E27FC236}">
                <a16:creationId xmlns:a16="http://schemas.microsoft.com/office/drawing/2014/main" id="{83C287FF-274C-8B0A-93B0-EC147A5928D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362653" y="1931326"/>
            <a:ext cx="5678487" cy="3559523"/>
          </a:xfrm>
          <a:prstGeom prst="rect">
            <a:avLst/>
          </a:prstGeom>
          <a:noFill/>
          <a:extLst>
            <a:ext uri="{909E8E84-426E-40DD-AFC4-6F175D3DCCD1}">
              <a14:hiddenFill xmlns:a14="http://schemas.microsoft.com/office/drawing/2010/main">
                <a:solidFill>
                  <a:srgbClr val="FFFFFF"/>
                </a:solidFill>
              </a14:hiddenFill>
            </a:ext>
          </a:extLst>
        </p:spPr>
      </p:pic>
      <p:sp>
        <p:nvSpPr>
          <p:cNvPr id="8" name="Segnaposto contenuto 2">
            <a:extLst>
              <a:ext uri="{FF2B5EF4-FFF2-40B4-BE49-F238E27FC236}">
                <a16:creationId xmlns:a16="http://schemas.microsoft.com/office/drawing/2014/main" id="{1382118D-2E3B-BA2F-5810-0A28568ECD41}"/>
              </a:ext>
            </a:extLst>
          </p:cNvPr>
          <p:cNvSpPr>
            <a:spLocks noGrp="1"/>
          </p:cNvSpPr>
          <p:nvPr>
            <p:ph sz="quarter" idx="4"/>
          </p:nvPr>
        </p:nvSpPr>
        <p:spPr>
          <a:xfrm>
            <a:off x="6184900" y="1271588"/>
            <a:ext cx="5678488" cy="5262562"/>
          </a:xfrm>
        </p:spPr>
        <p:txBody>
          <a:bodyPr>
            <a:normAutofit/>
          </a:bodyPr>
          <a:lstStyle/>
          <a:p>
            <a:pPr marL="0" indent="0">
              <a:buNone/>
            </a:pPr>
            <a:r>
              <a:rPr lang="it-IT" sz="1600" b="1" u="sng" dirty="0"/>
              <a:t>UN ESEMPIO CONCRETO DI CLASSI E OGGETTI </a:t>
            </a:r>
          </a:p>
          <a:p>
            <a:pPr marL="0" indent="0">
              <a:buNone/>
            </a:pPr>
            <a:endParaRPr lang="it-IT" sz="1600" dirty="0"/>
          </a:p>
          <a:p>
            <a:pPr marL="0" indent="0">
              <a:buNone/>
            </a:pPr>
            <a:r>
              <a:rPr lang="it-IT" sz="1400" dirty="0"/>
              <a:t>Class: </a:t>
            </a:r>
            <a:r>
              <a:rPr lang="it-IT" sz="1400" dirty="0" err="1"/>
              <a:t>Person</a:t>
            </a:r>
            <a:endParaRPr lang="it-IT" sz="1400" dirty="0"/>
          </a:p>
          <a:p>
            <a:pPr>
              <a:buFont typeface="Arial" panose="020B0604020202020204" pitchFamily="34" charset="0"/>
              <a:buChar char="•"/>
            </a:pPr>
            <a:r>
              <a:rPr lang="it-IT" sz="1400" dirty="0"/>
              <a:t> Stati (attributi / proprietà): nome, sesso, professione</a:t>
            </a:r>
          </a:p>
          <a:p>
            <a:pPr>
              <a:buFont typeface="Arial" panose="020B0604020202020204" pitchFamily="34" charset="0"/>
              <a:buChar char="•"/>
            </a:pPr>
            <a:r>
              <a:rPr lang="it-IT" sz="1400" dirty="0"/>
              <a:t> Comportamenti (metodi): studio, lavoro</a:t>
            </a:r>
          </a:p>
          <a:p>
            <a:pPr>
              <a:buFont typeface="Arial" panose="020B0604020202020204" pitchFamily="34" charset="0"/>
              <a:buChar char="•"/>
            </a:pPr>
            <a:endParaRPr lang="it-IT" sz="1400" dirty="0"/>
          </a:p>
          <a:p>
            <a:pPr marL="0" indent="0">
              <a:buNone/>
            </a:pPr>
            <a:r>
              <a:rPr lang="it-IT" sz="1400" dirty="0"/>
              <a:t>Usando la classe </a:t>
            </a:r>
            <a:r>
              <a:rPr lang="it-IT" sz="1400" dirty="0" err="1"/>
              <a:t>Person</a:t>
            </a:r>
            <a:r>
              <a:rPr lang="it-IT" sz="1400" dirty="0"/>
              <a:t>, possiamo creare oggetti diversi che rappresentano stati e comportamenti diversi. Gli oggetti vengono creati a partire dalla stessa classe ma hanno stati e comportamenti diversi tra loro. </a:t>
            </a:r>
          </a:p>
          <a:p>
            <a:pPr marL="0" indent="0">
              <a:buNone/>
            </a:pPr>
            <a:endParaRPr lang="it-IT" sz="2000" dirty="0"/>
          </a:p>
        </p:txBody>
      </p:sp>
      <p:graphicFrame>
        <p:nvGraphicFramePr>
          <p:cNvPr id="9" name="Tabella 5">
            <a:extLst>
              <a:ext uri="{FF2B5EF4-FFF2-40B4-BE49-F238E27FC236}">
                <a16:creationId xmlns:a16="http://schemas.microsoft.com/office/drawing/2014/main" id="{E7157E33-FD65-6B29-0B0B-49AEC93AA89E}"/>
              </a:ext>
            </a:extLst>
          </p:cNvPr>
          <p:cNvGraphicFramePr>
            <a:graphicFrameLocks noGrp="1"/>
          </p:cNvGraphicFramePr>
          <p:nvPr>
            <p:extLst>
              <p:ext uri="{D42A27DB-BD31-4B8C-83A1-F6EECF244321}">
                <p14:modId xmlns:p14="http://schemas.microsoft.com/office/powerpoint/2010/main" val="1098769144"/>
              </p:ext>
            </p:extLst>
          </p:nvPr>
        </p:nvGraphicFramePr>
        <p:xfrm>
          <a:off x="6328661" y="3429000"/>
          <a:ext cx="2651369" cy="2984152"/>
        </p:xfrm>
        <a:graphic>
          <a:graphicData uri="http://schemas.openxmlformats.org/drawingml/2006/table">
            <a:tbl>
              <a:tblPr firstRow="1" bandRow="1">
                <a:tableStyleId>{5C22544A-7EE6-4342-B048-85BDC9FD1C3A}</a:tableStyleId>
              </a:tblPr>
              <a:tblGrid>
                <a:gridCol w="2651369">
                  <a:extLst>
                    <a:ext uri="{9D8B030D-6E8A-4147-A177-3AD203B41FA5}">
                      <a16:colId xmlns:a16="http://schemas.microsoft.com/office/drawing/2014/main" val="1284191805"/>
                    </a:ext>
                  </a:extLst>
                </a:gridCol>
              </a:tblGrid>
              <a:tr h="348918">
                <a:tc>
                  <a:txBody>
                    <a:bodyPr/>
                    <a:lstStyle/>
                    <a:p>
                      <a:r>
                        <a:rPr lang="it-IT" sz="1400" dirty="0"/>
                        <a:t>OGGETTO 1 : Tessa</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Tessa</a:t>
                      </a:r>
                    </a:p>
                    <a:p>
                      <a:pPr marL="285750" indent="-285750">
                        <a:buFont typeface="Arial" panose="020B0604020202020204" pitchFamily="34" charset="0"/>
                        <a:buChar char="•"/>
                      </a:pPr>
                      <a:r>
                        <a:rPr lang="it-IT" sz="1400" dirty="0"/>
                        <a:t>Sesso: femmina</a:t>
                      </a:r>
                    </a:p>
                    <a:p>
                      <a:pPr marL="285750" indent="-285750">
                        <a:buFont typeface="Arial" panose="020B0604020202020204" pitchFamily="34" charset="0"/>
                        <a:buChar char="•"/>
                      </a:pPr>
                      <a:r>
                        <a:rPr lang="it-IT" sz="1400" dirty="0"/>
                        <a:t>Professione: </a:t>
                      </a:r>
                      <a:r>
                        <a:rPr lang="it-IT" sz="1400" dirty="0" err="1"/>
                        <a:t>Engineer</a:t>
                      </a:r>
                      <a:endParaRPr lang="it-IT" sz="1400" dirty="0"/>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software developer alla ABC Company</a:t>
                      </a:r>
                    </a:p>
                    <a:p>
                      <a:pPr marL="285750" indent="-285750">
                        <a:buFont typeface="Arial" panose="020B0604020202020204" pitchFamily="34" charset="0"/>
                        <a:buChar char="•"/>
                      </a:pPr>
                      <a:r>
                        <a:rPr lang="it-IT" sz="1400" dirty="0"/>
                        <a:t>Studio: studia 10 ore a settimana</a:t>
                      </a:r>
                    </a:p>
                  </a:txBody>
                  <a:tcPr/>
                </a:tc>
                <a:extLst>
                  <a:ext uri="{0D108BD9-81ED-4DB2-BD59-A6C34878D82A}">
                    <a16:rowId xmlns:a16="http://schemas.microsoft.com/office/drawing/2014/main" val="2667988453"/>
                  </a:ext>
                </a:extLst>
              </a:tr>
            </a:tbl>
          </a:graphicData>
        </a:graphic>
      </p:graphicFrame>
      <p:graphicFrame>
        <p:nvGraphicFramePr>
          <p:cNvPr id="10" name="Tabella 9">
            <a:extLst>
              <a:ext uri="{FF2B5EF4-FFF2-40B4-BE49-F238E27FC236}">
                <a16:creationId xmlns:a16="http://schemas.microsoft.com/office/drawing/2014/main" id="{F152D5C4-4529-0E3E-2C7C-1199EA896ED7}"/>
              </a:ext>
            </a:extLst>
          </p:cNvPr>
          <p:cNvGraphicFramePr>
            <a:graphicFrameLocks noGrp="1"/>
          </p:cNvGraphicFramePr>
          <p:nvPr>
            <p:extLst>
              <p:ext uri="{D42A27DB-BD31-4B8C-83A1-F6EECF244321}">
                <p14:modId xmlns:p14="http://schemas.microsoft.com/office/powerpoint/2010/main" val="2191967119"/>
              </p:ext>
            </p:extLst>
          </p:nvPr>
        </p:nvGraphicFramePr>
        <p:xfrm>
          <a:off x="9123790" y="3429000"/>
          <a:ext cx="2705032" cy="2581251"/>
        </p:xfrm>
        <a:graphic>
          <a:graphicData uri="http://schemas.openxmlformats.org/drawingml/2006/table">
            <a:tbl>
              <a:tblPr firstRow="1" bandRow="1">
                <a:tableStyleId>{5C22544A-7EE6-4342-B048-85BDC9FD1C3A}</a:tableStyleId>
              </a:tblPr>
              <a:tblGrid>
                <a:gridCol w="2705032">
                  <a:extLst>
                    <a:ext uri="{9D8B030D-6E8A-4147-A177-3AD203B41FA5}">
                      <a16:colId xmlns:a16="http://schemas.microsoft.com/office/drawing/2014/main" val="1284191805"/>
                    </a:ext>
                  </a:extLst>
                </a:gridCol>
              </a:tblGrid>
              <a:tr h="372737">
                <a:tc>
                  <a:txBody>
                    <a:bodyPr/>
                    <a:lstStyle/>
                    <a:p>
                      <a:r>
                        <a:rPr lang="it-IT" sz="1400" dirty="0"/>
                        <a:t>OGGETTO 2 : John</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John</a:t>
                      </a:r>
                    </a:p>
                    <a:p>
                      <a:pPr marL="285750" indent="-285750">
                        <a:buFont typeface="Arial" panose="020B0604020202020204" pitchFamily="34" charset="0"/>
                        <a:buChar char="•"/>
                      </a:pPr>
                      <a:r>
                        <a:rPr lang="it-IT" sz="1400" dirty="0"/>
                        <a:t>Sesso: male</a:t>
                      </a:r>
                    </a:p>
                    <a:p>
                      <a:pPr marL="285750" indent="-285750">
                        <a:buFont typeface="Arial" panose="020B0604020202020204" pitchFamily="34" charset="0"/>
                        <a:buChar char="•"/>
                      </a:pPr>
                      <a:r>
                        <a:rPr lang="it-IT" sz="1400" dirty="0"/>
                        <a:t>Professione: Doctor</a:t>
                      </a:r>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dottore</a:t>
                      </a:r>
                    </a:p>
                    <a:p>
                      <a:pPr marL="285750" indent="-285750">
                        <a:buFont typeface="Arial" panose="020B0604020202020204" pitchFamily="34" charset="0"/>
                        <a:buChar char="•"/>
                      </a:pPr>
                      <a:r>
                        <a:rPr lang="it-IT" sz="1400" dirty="0"/>
                        <a:t>Studio: studia 15 ore a settimana</a:t>
                      </a:r>
                    </a:p>
                  </a:txBody>
                  <a:tcPr/>
                </a:tc>
                <a:extLst>
                  <a:ext uri="{0D108BD9-81ED-4DB2-BD59-A6C34878D82A}">
                    <a16:rowId xmlns:a16="http://schemas.microsoft.com/office/drawing/2014/main" val="2667988453"/>
                  </a:ext>
                </a:extLst>
              </a:tr>
            </a:tbl>
          </a:graphicData>
        </a:graphic>
      </p:graphicFrame>
    </p:spTree>
    <p:extLst>
      <p:ext uri="{BB962C8B-B14F-4D97-AF65-F5344CB8AC3E}">
        <p14:creationId xmlns:p14="http://schemas.microsoft.com/office/powerpoint/2010/main" val="122522576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5E9C54-387A-44B8-87EB-1D07969E87E9}"/>
              </a:ext>
            </a:extLst>
          </p:cNvPr>
          <p:cNvSpPr>
            <a:spLocks noGrp="1"/>
          </p:cNvSpPr>
          <p:nvPr>
            <p:ph type="title"/>
          </p:nvPr>
        </p:nvSpPr>
        <p:spPr/>
        <p:txBody>
          <a:bodyPr/>
          <a:lstStyle/>
          <a:p>
            <a:r>
              <a:rPr lang="it-IT" dirty="0"/>
              <a:t>OOP PYTHON – DEFINIRE UNA CLASSE</a:t>
            </a:r>
          </a:p>
        </p:txBody>
      </p:sp>
      <p:sp>
        <p:nvSpPr>
          <p:cNvPr id="3" name="Segnaposto contenuto 2">
            <a:extLst>
              <a:ext uri="{FF2B5EF4-FFF2-40B4-BE49-F238E27FC236}">
                <a16:creationId xmlns:a16="http://schemas.microsoft.com/office/drawing/2014/main" id="{5C6587B1-6964-4EAE-9BB4-55271AF085FE}"/>
              </a:ext>
            </a:extLst>
          </p:cNvPr>
          <p:cNvSpPr>
            <a:spLocks noGrp="1"/>
          </p:cNvSpPr>
          <p:nvPr>
            <p:ph sz="half" idx="2"/>
          </p:nvPr>
        </p:nvSpPr>
        <p:spPr/>
        <p:txBody>
          <a:bodyPr anchor="ctr">
            <a:normAutofit/>
          </a:bodyPr>
          <a:lstStyle/>
          <a:p>
            <a:r>
              <a:rPr lang="it-IT" sz="1400" dirty="0"/>
              <a:t>Come già visto, la definizione di una classe inizia con la </a:t>
            </a:r>
            <a:r>
              <a:rPr lang="it-IT" sz="1400" b="1" dirty="0"/>
              <a:t>keyword</a:t>
            </a:r>
            <a:r>
              <a:rPr lang="it-IT" sz="1400" dirty="0"/>
              <a:t> </a:t>
            </a:r>
            <a:r>
              <a:rPr lang="it-IT" sz="1400" dirty="0">
                <a:solidFill>
                  <a:srgbClr val="FF3300"/>
                </a:solidFill>
              </a:rPr>
              <a:t>«class». </a:t>
            </a:r>
          </a:p>
          <a:p>
            <a:endParaRPr lang="it-IT" sz="1400" dirty="0"/>
          </a:p>
          <a:p>
            <a:r>
              <a:rPr lang="it-IT" sz="1400" dirty="0"/>
              <a:t>La prima stringa all’interno della classe è chiamata </a:t>
            </a:r>
            <a:r>
              <a:rPr lang="it-IT" sz="1400" b="1" dirty="0"/>
              <a:t>«</a:t>
            </a:r>
            <a:r>
              <a:rPr lang="it-IT" sz="1400" b="1" dirty="0" err="1"/>
              <a:t>docstring</a:t>
            </a:r>
            <a:r>
              <a:rPr lang="it-IT" sz="1400" b="1" dirty="0"/>
              <a:t>»</a:t>
            </a:r>
            <a:r>
              <a:rPr lang="it-IT" sz="1400" dirty="0"/>
              <a:t> ed ha una breve descrizione della classe. Anche se non è obbligatoria, è altamente raccomandata. </a:t>
            </a:r>
          </a:p>
          <a:p>
            <a:endParaRPr lang="it-IT" sz="1400" dirty="0"/>
          </a:p>
          <a:p>
            <a:endParaRPr lang="it-IT" sz="1400" dirty="0"/>
          </a:p>
          <a:p>
            <a:endParaRPr lang="it-IT" sz="1400" dirty="0"/>
          </a:p>
          <a:p>
            <a:endParaRPr lang="it-IT" sz="1400" dirty="0"/>
          </a:p>
          <a:p>
            <a:endParaRPr lang="it-IT" sz="1400" dirty="0"/>
          </a:p>
          <a:p>
            <a:r>
              <a:rPr lang="it-IT" sz="1400" dirty="0"/>
              <a:t>Una classe crea un nuovo </a:t>
            </a:r>
            <a:r>
              <a:rPr lang="it-IT" sz="1400" dirty="0" err="1"/>
              <a:t>namespace</a:t>
            </a:r>
            <a:r>
              <a:rPr lang="it-IT" sz="1400" dirty="0"/>
              <a:t> locale dove sono definiti tutti i suoi attributi che possono essere dati o funzioni. </a:t>
            </a:r>
          </a:p>
          <a:p>
            <a:endParaRPr lang="it-IT" sz="1400" dirty="0"/>
          </a:p>
          <a:p>
            <a:r>
              <a:rPr lang="it-IT" sz="1400" dirty="0"/>
              <a:t>Esistono anche </a:t>
            </a:r>
            <a:r>
              <a:rPr lang="it-IT" sz="1400" b="1" dirty="0"/>
              <a:t>attributi speciali </a:t>
            </a:r>
            <a:r>
              <a:rPr lang="it-IT" sz="1400" dirty="0"/>
              <a:t>all’interno delle classi e </a:t>
            </a:r>
            <a:r>
              <a:rPr lang="it-IT" sz="1400" b="1" dirty="0"/>
              <a:t>cominciano con </a:t>
            </a:r>
            <a:r>
              <a:rPr lang="it-IT" sz="1400" b="1" dirty="0">
                <a:highlight>
                  <a:srgbClr val="00FFFF"/>
                </a:highlight>
              </a:rPr>
              <a:t>__ (doppio underscore</a:t>
            </a:r>
            <a:r>
              <a:rPr lang="it-IT" sz="1400" dirty="0">
                <a:highlight>
                  <a:srgbClr val="00FFFF"/>
                </a:highlight>
              </a:rPr>
              <a:t>). </a:t>
            </a:r>
            <a:r>
              <a:rPr lang="it-IT" sz="1400" dirty="0"/>
              <a:t>Ad esempio __doc__  ritorna il </a:t>
            </a:r>
            <a:r>
              <a:rPr lang="it-IT" sz="1400" dirty="0" err="1"/>
              <a:t>docstring</a:t>
            </a:r>
            <a:r>
              <a:rPr lang="it-IT" sz="1400" dirty="0"/>
              <a:t> della classe. </a:t>
            </a:r>
          </a:p>
          <a:p>
            <a:endParaRPr lang="it-IT" sz="1400" dirty="0"/>
          </a:p>
          <a:p>
            <a:r>
              <a:rPr lang="it-IT" sz="1400" dirty="0"/>
              <a:t>Appena definiamo una classe, viene creato un </a:t>
            </a:r>
            <a:r>
              <a:rPr lang="it-IT" sz="1400" b="1" dirty="0"/>
              <a:t>nuovo oggetto avente lo stesso nome della classe</a:t>
            </a:r>
            <a:r>
              <a:rPr lang="it-IT" sz="1400" dirty="0"/>
              <a:t>. </a:t>
            </a:r>
          </a:p>
          <a:p>
            <a:r>
              <a:rPr lang="it-IT" sz="1400" dirty="0"/>
              <a:t>Questo consente di accedere agli attributi e di istanziare nuovi oggetti di quella classe. </a:t>
            </a:r>
          </a:p>
          <a:p>
            <a:endParaRPr lang="it-IT" sz="1400" dirty="0"/>
          </a:p>
          <a:p>
            <a:endParaRPr lang="it-IT" sz="1400" dirty="0"/>
          </a:p>
        </p:txBody>
      </p:sp>
      <p:sp>
        <p:nvSpPr>
          <p:cNvPr id="8" name="Segnaposto contenuto 7">
            <a:extLst>
              <a:ext uri="{FF2B5EF4-FFF2-40B4-BE49-F238E27FC236}">
                <a16:creationId xmlns:a16="http://schemas.microsoft.com/office/drawing/2014/main" id="{4BE0230B-6D7A-4A61-86B4-DB485131D148}"/>
              </a:ext>
            </a:extLst>
          </p:cNvPr>
          <p:cNvSpPr>
            <a:spLocks noGrp="1"/>
          </p:cNvSpPr>
          <p:nvPr>
            <p:ph sz="quarter" idx="4"/>
          </p:nvPr>
        </p:nvSpPr>
        <p:spPr/>
        <p:txBody>
          <a:bodyPr>
            <a:normAutofit/>
          </a:bodyPr>
          <a:lstStyle/>
          <a:p>
            <a:r>
              <a:rPr lang="it-IT" sz="2000" dirty="0"/>
              <a:t> </a:t>
            </a:r>
          </a:p>
        </p:txBody>
      </p:sp>
      <p:pic>
        <p:nvPicPr>
          <p:cNvPr id="6" name="Immagine 5">
            <a:extLst>
              <a:ext uri="{FF2B5EF4-FFF2-40B4-BE49-F238E27FC236}">
                <a16:creationId xmlns:a16="http://schemas.microsoft.com/office/drawing/2014/main" id="{8862F8E5-6060-0D0A-335A-78C4CDAC9BC0}"/>
              </a:ext>
            </a:extLst>
          </p:cNvPr>
          <p:cNvPicPr>
            <a:picLocks noChangeAspect="1"/>
          </p:cNvPicPr>
          <p:nvPr/>
        </p:nvPicPr>
        <p:blipFill>
          <a:blip r:embed="rId2"/>
          <a:stretch>
            <a:fillRect/>
          </a:stretch>
        </p:blipFill>
        <p:spPr>
          <a:xfrm>
            <a:off x="485225" y="2760144"/>
            <a:ext cx="5365770" cy="721813"/>
          </a:xfrm>
          <a:prstGeom prst="rect">
            <a:avLst/>
          </a:prstGeom>
        </p:spPr>
      </p:pic>
      <p:pic>
        <p:nvPicPr>
          <p:cNvPr id="7" name="Immagine 6">
            <a:extLst>
              <a:ext uri="{FF2B5EF4-FFF2-40B4-BE49-F238E27FC236}">
                <a16:creationId xmlns:a16="http://schemas.microsoft.com/office/drawing/2014/main" id="{F31D7FA6-AF77-AA63-0C90-7F1A5ABA02C6}"/>
              </a:ext>
            </a:extLst>
          </p:cNvPr>
          <p:cNvPicPr>
            <a:picLocks noChangeAspect="1"/>
          </p:cNvPicPr>
          <p:nvPr/>
        </p:nvPicPr>
        <p:blipFill>
          <a:blip r:embed="rId3"/>
          <a:stretch>
            <a:fillRect/>
          </a:stretch>
        </p:blipFill>
        <p:spPr>
          <a:xfrm>
            <a:off x="6562508" y="1367732"/>
            <a:ext cx="2614325" cy="2784825"/>
          </a:xfrm>
          <a:prstGeom prst="rect">
            <a:avLst/>
          </a:prstGeom>
        </p:spPr>
      </p:pic>
      <p:pic>
        <p:nvPicPr>
          <p:cNvPr id="10" name="Immagine 9">
            <a:extLst>
              <a:ext uri="{FF2B5EF4-FFF2-40B4-BE49-F238E27FC236}">
                <a16:creationId xmlns:a16="http://schemas.microsoft.com/office/drawing/2014/main" id="{59C87355-1878-41CE-DEE2-0F64B45DD4EE}"/>
              </a:ext>
            </a:extLst>
          </p:cNvPr>
          <p:cNvPicPr>
            <a:picLocks noChangeAspect="1"/>
          </p:cNvPicPr>
          <p:nvPr/>
        </p:nvPicPr>
        <p:blipFill>
          <a:blip r:embed="rId4"/>
          <a:stretch>
            <a:fillRect/>
          </a:stretch>
        </p:blipFill>
        <p:spPr>
          <a:xfrm>
            <a:off x="6610551" y="5925655"/>
            <a:ext cx="2701223" cy="579350"/>
          </a:xfrm>
          <a:prstGeom prst="rect">
            <a:avLst/>
          </a:prstGeom>
        </p:spPr>
      </p:pic>
      <p:sp>
        <p:nvSpPr>
          <p:cNvPr id="4" name="CasellaDiTesto 3">
            <a:extLst>
              <a:ext uri="{FF2B5EF4-FFF2-40B4-BE49-F238E27FC236}">
                <a16:creationId xmlns:a16="http://schemas.microsoft.com/office/drawing/2014/main" id="{FF15BF37-8066-D759-A695-8977D7A41537}"/>
              </a:ext>
            </a:extLst>
          </p:cNvPr>
          <p:cNvSpPr txBox="1"/>
          <p:nvPr/>
        </p:nvSpPr>
        <p:spPr>
          <a:xfrm>
            <a:off x="6562508" y="4671351"/>
            <a:ext cx="5140054" cy="1015663"/>
          </a:xfrm>
          <a:prstGeom prst="rect">
            <a:avLst/>
          </a:prstGeom>
          <a:noFill/>
          <a:ln w="28575">
            <a:solidFill>
              <a:srgbClr val="50B4C8"/>
            </a:solidFill>
          </a:ln>
        </p:spPr>
        <p:txBody>
          <a:bodyPr wrap="square" rtlCol="0">
            <a:spAutoFit/>
          </a:bodyPr>
          <a:lstStyle/>
          <a:p>
            <a:r>
              <a:rPr lang="it-IT" b="1" u="sng" dirty="0">
                <a:solidFill>
                  <a:srgbClr val="50B4C8"/>
                </a:solidFill>
              </a:rPr>
              <a:t>CONVENZIONI PER I NOMI DELLE CLASSI</a:t>
            </a:r>
          </a:p>
          <a:p>
            <a:pPr marL="285750" indent="-285750">
              <a:buFont typeface="Arial" panose="020B0604020202020204" pitchFamily="34" charset="0"/>
              <a:buChar char="•"/>
            </a:pPr>
            <a:r>
              <a:rPr lang="it-IT" sz="1400" b="1" dirty="0" err="1"/>
              <a:t>UpperCaseCamelCase</a:t>
            </a:r>
            <a:endParaRPr lang="it-IT" sz="1400" b="1" dirty="0"/>
          </a:p>
          <a:p>
            <a:pPr marL="285750" indent="-285750">
              <a:buFont typeface="Arial" panose="020B0604020202020204" pitchFamily="34" charset="0"/>
              <a:buChar char="•"/>
            </a:pPr>
            <a:r>
              <a:rPr lang="it-IT" sz="1400" dirty="0"/>
              <a:t>Le classi delle </a:t>
            </a:r>
            <a:r>
              <a:rPr lang="it-IT" sz="1400" b="1" dirty="0"/>
              <a:t>eccezioni</a:t>
            </a:r>
            <a:r>
              <a:rPr lang="it-IT" sz="1400" dirty="0"/>
              <a:t> dovrebbero finire in </a:t>
            </a:r>
            <a:r>
              <a:rPr lang="it-IT" sz="1400" b="1" dirty="0" err="1">
                <a:highlight>
                  <a:srgbClr val="E072C8"/>
                </a:highlight>
              </a:rPr>
              <a:t>Error</a:t>
            </a:r>
            <a:endParaRPr lang="it-IT" sz="1400" b="1" dirty="0">
              <a:highlight>
                <a:srgbClr val="E072C8"/>
              </a:highlight>
            </a:endParaRPr>
          </a:p>
          <a:p>
            <a:pPr marL="285750" indent="-285750">
              <a:buFont typeface="Arial" panose="020B0604020202020204" pitchFamily="34" charset="0"/>
              <a:buChar char="•"/>
            </a:pPr>
            <a:r>
              <a:rPr lang="it-IT" sz="1400" dirty="0"/>
              <a:t>Le </a:t>
            </a:r>
            <a:r>
              <a:rPr lang="it-IT" sz="1400" b="1" dirty="0"/>
              <a:t>classi native</a:t>
            </a:r>
            <a:r>
              <a:rPr lang="it-IT" sz="1400" dirty="0"/>
              <a:t> di Python sono generalmente in </a:t>
            </a:r>
            <a:r>
              <a:rPr lang="it-IT" sz="1400" b="1" dirty="0" err="1"/>
              <a:t>lowercase</a:t>
            </a:r>
            <a:endParaRPr lang="it-IT" sz="1400" b="1" dirty="0"/>
          </a:p>
        </p:txBody>
      </p:sp>
      <p:sp>
        <p:nvSpPr>
          <p:cNvPr id="5" name="Rectangle 1">
            <a:extLst>
              <a:ext uri="{FF2B5EF4-FFF2-40B4-BE49-F238E27FC236}">
                <a16:creationId xmlns:a16="http://schemas.microsoft.com/office/drawing/2014/main" id="{211AA3E7-B3D4-519A-31BF-E91AFEB96519}"/>
              </a:ext>
            </a:extLst>
          </p:cNvPr>
          <p:cNvSpPr>
            <a:spLocks noChangeArrowheads="1"/>
          </p:cNvSpPr>
          <p:nvPr/>
        </p:nvSpPr>
        <p:spPr bwMode="auto">
          <a:xfrm>
            <a:off x="9311774" y="1367732"/>
            <a:ext cx="2857500" cy="31700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class </a:t>
            </a:r>
            <a:r>
              <a:rPr kumimoji="0" lang="it-IT" altLang="it-IT" sz="1100" b="0" i="0" u="none" strike="noStrike" cap="none" normalizeH="0" baseline="0">
                <a:ln>
                  <a:noFill/>
                </a:ln>
                <a:solidFill>
                  <a:srgbClr val="A9B7C6"/>
                </a:solidFill>
                <a:effectLst/>
                <a:latin typeface="JetBrains Mono"/>
              </a:rPr>
              <a:t>Person:</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def </a:t>
            </a:r>
            <a:r>
              <a:rPr kumimoji="0" lang="it-IT" altLang="it-IT" sz="1100" b="0" i="0" u="none" strike="noStrike" cap="none" normalizeH="0" baseline="0">
                <a:ln>
                  <a:noFill/>
                </a:ln>
                <a:solidFill>
                  <a:srgbClr val="B200B2"/>
                </a:solidFill>
                <a:effectLst/>
                <a:latin typeface="JetBrains Mono"/>
              </a:rPr>
              <a:t>__init__</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 = 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 = 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pass</a:t>
            </a:r>
            <a:br>
              <a:rPr kumimoji="0" lang="it-IT" altLang="it-IT" sz="1100" b="0" i="0" u="none" strike="noStrike" cap="none" normalizeH="0" baseline="0">
                <a:ln>
                  <a:noFill/>
                </a:ln>
                <a:solidFill>
                  <a:srgbClr val="CC7832"/>
                </a:solidFill>
                <a:effectLst/>
                <a:latin typeface="JetBrains Mono"/>
              </a:rPr>
            </a:br>
            <a:br>
              <a:rPr kumimoji="0" lang="it-IT" altLang="it-IT" sz="1100" b="0" i="0" u="none" strike="noStrike" cap="none" normalizeH="0" baseline="0">
                <a:ln>
                  <a:noFill/>
                </a:ln>
                <a:solidFill>
                  <a:srgbClr val="CC7832"/>
                </a:solidFill>
                <a:effectLst/>
                <a:latin typeface="JetBrains Mono"/>
              </a:rPr>
            </a:br>
            <a:r>
              <a:rPr kumimoji="0" lang="it-IT" altLang="it-IT" sz="1100" b="0" i="0" u="none" strike="noStrike" cap="none" normalizeH="0" baseline="0">
                <a:ln>
                  <a:noFill/>
                </a:ln>
                <a:solidFill>
                  <a:srgbClr val="CC7832"/>
                </a:solidFill>
                <a:effectLst/>
                <a:latin typeface="JetBrains Mono"/>
              </a:rPr>
              <a:t>    def </a:t>
            </a:r>
            <a:r>
              <a:rPr kumimoji="0" lang="it-IT" altLang="it-IT" sz="1100" b="0" i="0" u="none" strike="noStrike" cap="none" normalizeH="0" baseline="0">
                <a:ln>
                  <a:noFill/>
                </a:ln>
                <a:solidFill>
                  <a:srgbClr val="FFC66D"/>
                </a:solidFill>
                <a:effectLst/>
                <a:latin typeface="JetBrains Mono"/>
              </a:rPr>
              <a:t>who_is</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6A8759"/>
                </a:solidFill>
                <a:effectLst/>
                <a:latin typeface="JetBrains Mono"/>
              </a:rPr>
              <a:t>'mi chiamo {} {}'</a:t>
            </a:r>
            <a:r>
              <a:rPr kumimoji="0" lang="it-IT" altLang="it-IT" sz="1100" b="0" i="0" u="none" strike="noStrike" cap="none" normalizeH="0" baseline="0">
                <a:ln>
                  <a:noFill/>
                </a:ln>
                <a:solidFill>
                  <a:srgbClr val="A9B7C6"/>
                </a:solidFill>
                <a:effectLst/>
                <a:latin typeface="JetBrains Mono"/>
              </a:rPr>
              <a:t>.format(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 = Person(</a:t>
            </a:r>
            <a:r>
              <a:rPr kumimoji="0" lang="it-IT" altLang="it-IT" sz="1100" b="0" i="0" u="none" strike="noStrike" cap="none" normalizeH="0" baseline="0">
                <a:ln>
                  <a:noFill/>
                </a:ln>
                <a:solidFill>
                  <a:srgbClr val="6A8759"/>
                </a:solidFill>
                <a:effectLst/>
                <a:latin typeface="JetBrains Mono"/>
              </a:rPr>
              <a:t>'Monia'</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'Masini'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 = Person(</a:t>
            </a:r>
            <a:r>
              <a:rPr kumimoji="0" lang="it-IT" altLang="it-IT" sz="1100" b="0" i="0" u="none" strike="noStrike" cap="none" normalizeH="0" baseline="0">
                <a:ln>
                  <a:noFill/>
                </a:ln>
                <a:solidFill>
                  <a:srgbClr val="6A8759"/>
                </a:solidFill>
                <a:effectLst/>
                <a:latin typeface="JetBrains Mono"/>
              </a:rPr>
              <a:t>'Carlo'</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'Gallini'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monia.who_is()</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carlo.who_is()</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0602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Assegnare valori multipli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3" y="1271016"/>
            <a:ext cx="6002900" cy="1287546"/>
          </a:xfrm>
        </p:spPr>
        <p:txBody>
          <a:bodyPr>
            <a:normAutofit fontScale="77500" lnSpcReduction="20000"/>
          </a:bodyPr>
          <a:lstStyle/>
          <a:p>
            <a:pPr marL="0" indent="0">
              <a:buNone/>
            </a:pPr>
            <a:r>
              <a:rPr lang="it-IT" sz="2000" b="1" dirty="0"/>
              <a:t>1- ASSEGNARE PIU’ VALORI A VARIABILI MULTIPLE</a:t>
            </a:r>
            <a:br>
              <a:rPr lang="it-IT" sz="2000" b="1" dirty="0"/>
            </a:br>
            <a:endParaRPr lang="it-IT" sz="2000" b="1" dirty="0"/>
          </a:p>
          <a:p>
            <a:r>
              <a:rPr lang="it-IT" sz="2000" dirty="0"/>
              <a:t>Python consente di assegnare valori a variabili multiple in un’unica riga di codice.</a:t>
            </a:r>
            <a:br>
              <a:rPr lang="it-IT" sz="2000" dirty="0"/>
            </a:br>
            <a:r>
              <a:rPr lang="it-IT" sz="2000" dirty="0"/>
              <a:t>Assicurarsi che </a:t>
            </a:r>
            <a:r>
              <a:rPr lang="it-IT" sz="2000" b="1" dirty="0">
                <a:highlight>
                  <a:srgbClr val="FFFF00"/>
                </a:highlight>
              </a:rPr>
              <a:t>il numero di variabili corrisponda al numero dei valori </a:t>
            </a:r>
            <a:r>
              <a:rPr lang="it-IT" sz="2000" dirty="0"/>
              <a:t>altrimenti si riceverà un messaggio di errore.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6910754" y="1271016"/>
            <a:ext cx="1958322" cy="2404169"/>
          </a:xfrm>
        </p:spPr>
        <p:txBody>
          <a:bodyPr>
            <a:normAutofit/>
          </a:bodyPr>
          <a:lstStyle/>
          <a:p>
            <a:pPr algn="ctr"/>
            <a:endParaRPr lang="it-IT" dirty="0">
              <a:solidFill>
                <a:srgbClr val="00B050"/>
              </a:solidFill>
            </a:endParaRPr>
          </a:p>
          <a:p>
            <a:endParaRPr lang="it-IT" dirty="0"/>
          </a:p>
          <a:p>
            <a:endParaRPr lang="it-IT" dirty="0"/>
          </a:p>
          <a:p>
            <a:endParaRPr lang="it-IT" dirty="0"/>
          </a:p>
          <a:p>
            <a:endParaRPr lang="it-IT" dirty="0"/>
          </a:p>
        </p:txBody>
      </p:sp>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pic>
        <p:nvPicPr>
          <p:cNvPr id="7" name="Immagine 6">
            <a:extLst>
              <a:ext uri="{FF2B5EF4-FFF2-40B4-BE49-F238E27FC236}">
                <a16:creationId xmlns:a16="http://schemas.microsoft.com/office/drawing/2014/main" id="{7EE2AB59-3408-BD27-15FA-4102F8BDFD7F}"/>
              </a:ext>
            </a:extLst>
          </p:cNvPr>
          <p:cNvPicPr>
            <a:picLocks noChangeAspect="1"/>
          </p:cNvPicPr>
          <p:nvPr/>
        </p:nvPicPr>
        <p:blipFill rotWithShape="1">
          <a:blip r:embed="rId2"/>
          <a:srcRect t="-4128" r="36592" b="-1"/>
          <a:stretch/>
        </p:blipFill>
        <p:spPr>
          <a:xfrm>
            <a:off x="6553325" y="1477238"/>
            <a:ext cx="2969950" cy="780361"/>
          </a:xfrm>
          <a:prstGeom prst="rect">
            <a:avLst/>
          </a:prstGeom>
        </p:spPr>
      </p:pic>
      <p:pic>
        <p:nvPicPr>
          <p:cNvPr id="14" name="Immagine 13">
            <a:extLst>
              <a:ext uri="{FF2B5EF4-FFF2-40B4-BE49-F238E27FC236}">
                <a16:creationId xmlns:a16="http://schemas.microsoft.com/office/drawing/2014/main" id="{51765FF0-FA70-788F-FA0A-6DD7034FC65B}"/>
              </a:ext>
            </a:extLst>
          </p:cNvPr>
          <p:cNvPicPr>
            <a:picLocks noChangeAspect="1"/>
          </p:cNvPicPr>
          <p:nvPr/>
        </p:nvPicPr>
        <p:blipFill>
          <a:blip r:embed="rId3"/>
          <a:stretch>
            <a:fillRect/>
          </a:stretch>
        </p:blipFill>
        <p:spPr>
          <a:xfrm>
            <a:off x="10343792" y="1533514"/>
            <a:ext cx="762106" cy="790685"/>
          </a:xfrm>
          <a:prstGeom prst="rect">
            <a:avLst/>
          </a:prstGeom>
        </p:spPr>
      </p:pic>
      <p:sp>
        <p:nvSpPr>
          <p:cNvPr id="15" name="Segnaposto contenuto 2">
            <a:extLst>
              <a:ext uri="{FF2B5EF4-FFF2-40B4-BE49-F238E27FC236}">
                <a16:creationId xmlns:a16="http://schemas.microsoft.com/office/drawing/2014/main" id="{252AA22A-F2E4-58F2-6237-C5D41B189043}"/>
              </a:ext>
            </a:extLst>
          </p:cNvPr>
          <p:cNvSpPr txBox="1">
            <a:spLocks/>
          </p:cNvSpPr>
          <p:nvPr/>
        </p:nvSpPr>
        <p:spPr>
          <a:xfrm>
            <a:off x="328613" y="3280184"/>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2- ASSEGNARE UN VALORE A  PIU’ VARIABILI</a:t>
            </a:r>
          </a:p>
          <a:p>
            <a:r>
              <a:rPr lang="it-IT" sz="1600" dirty="0"/>
              <a:t>Si può assegnare lo stesso valore a più variabili</a:t>
            </a:r>
          </a:p>
        </p:txBody>
      </p:sp>
      <p:pic>
        <p:nvPicPr>
          <p:cNvPr id="17" name="Immagine 16">
            <a:extLst>
              <a:ext uri="{FF2B5EF4-FFF2-40B4-BE49-F238E27FC236}">
                <a16:creationId xmlns:a16="http://schemas.microsoft.com/office/drawing/2014/main" id="{3DE7ED05-DDF4-E948-F36E-E466BC951B62}"/>
              </a:ext>
            </a:extLst>
          </p:cNvPr>
          <p:cNvPicPr>
            <a:picLocks noChangeAspect="1"/>
          </p:cNvPicPr>
          <p:nvPr/>
        </p:nvPicPr>
        <p:blipFill>
          <a:blip r:embed="rId4"/>
          <a:stretch>
            <a:fillRect/>
          </a:stretch>
        </p:blipFill>
        <p:spPr>
          <a:xfrm>
            <a:off x="6582757" y="3104330"/>
            <a:ext cx="2286319" cy="885949"/>
          </a:xfrm>
          <a:prstGeom prst="rect">
            <a:avLst/>
          </a:prstGeom>
        </p:spPr>
      </p:pic>
      <p:pic>
        <p:nvPicPr>
          <p:cNvPr id="19" name="Immagine 18">
            <a:extLst>
              <a:ext uri="{FF2B5EF4-FFF2-40B4-BE49-F238E27FC236}">
                <a16:creationId xmlns:a16="http://schemas.microsoft.com/office/drawing/2014/main" id="{19F4A4E8-F128-CC01-BD85-5C0FCACBC1E4}"/>
              </a:ext>
            </a:extLst>
          </p:cNvPr>
          <p:cNvPicPr>
            <a:picLocks noChangeAspect="1"/>
          </p:cNvPicPr>
          <p:nvPr/>
        </p:nvPicPr>
        <p:blipFill>
          <a:blip r:embed="rId5"/>
          <a:stretch>
            <a:fillRect/>
          </a:stretch>
        </p:blipFill>
        <p:spPr>
          <a:xfrm>
            <a:off x="10343792" y="3266669"/>
            <a:ext cx="762106" cy="609685"/>
          </a:xfrm>
          <a:prstGeom prst="rect">
            <a:avLst/>
          </a:prstGeom>
        </p:spPr>
      </p:pic>
      <p:sp>
        <p:nvSpPr>
          <p:cNvPr id="20" name="Segnaposto contenuto 2">
            <a:extLst>
              <a:ext uri="{FF2B5EF4-FFF2-40B4-BE49-F238E27FC236}">
                <a16:creationId xmlns:a16="http://schemas.microsoft.com/office/drawing/2014/main" id="{1787B35E-EF05-233B-3C74-16F4DCB223FD}"/>
              </a:ext>
            </a:extLst>
          </p:cNvPr>
          <p:cNvSpPr txBox="1">
            <a:spLocks/>
          </p:cNvSpPr>
          <p:nvPr/>
        </p:nvSpPr>
        <p:spPr>
          <a:xfrm>
            <a:off x="328613" y="4914373"/>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3- ESTRARRE VALORI DA UNA COLLECTION</a:t>
            </a:r>
          </a:p>
          <a:p>
            <a:pPr marL="0" indent="0">
              <a:buFont typeface="Arial" pitchFamily="34" charset="0"/>
              <a:buNone/>
            </a:pPr>
            <a:r>
              <a:rPr lang="it-IT" sz="1600" dirty="0"/>
              <a:t>Se si ha un insieme di valori in una lista, </a:t>
            </a:r>
            <a:r>
              <a:rPr lang="it-IT" sz="1600" dirty="0" err="1"/>
              <a:t>tupla</a:t>
            </a:r>
            <a:r>
              <a:rPr lang="it-IT" sz="1600" dirty="0"/>
              <a:t>, ecc. Python permette di </a:t>
            </a:r>
            <a:r>
              <a:rPr lang="it-IT" sz="1600" b="1" dirty="0"/>
              <a:t>estrarne i valori e assegnarli a variabili</a:t>
            </a:r>
            <a:r>
              <a:rPr lang="it-IT" sz="1600" dirty="0"/>
              <a:t>. Questa operazione è chiamata </a:t>
            </a:r>
            <a:r>
              <a:rPr lang="it-IT" sz="1600" b="1" i="1" dirty="0">
                <a:highlight>
                  <a:srgbClr val="FFFF00"/>
                </a:highlight>
              </a:rPr>
              <a:t>UNPACKING</a:t>
            </a:r>
            <a:r>
              <a:rPr lang="it-IT" sz="1600" dirty="0"/>
              <a:t>.</a:t>
            </a:r>
          </a:p>
        </p:txBody>
      </p:sp>
      <p:pic>
        <p:nvPicPr>
          <p:cNvPr id="22" name="Immagine 21">
            <a:extLst>
              <a:ext uri="{FF2B5EF4-FFF2-40B4-BE49-F238E27FC236}">
                <a16:creationId xmlns:a16="http://schemas.microsoft.com/office/drawing/2014/main" id="{49BDDE92-795E-2113-6742-FEE6282116C8}"/>
              </a:ext>
            </a:extLst>
          </p:cNvPr>
          <p:cNvPicPr>
            <a:picLocks noChangeAspect="1"/>
          </p:cNvPicPr>
          <p:nvPr/>
        </p:nvPicPr>
        <p:blipFill>
          <a:blip r:embed="rId6"/>
          <a:stretch>
            <a:fillRect/>
          </a:stretch>
        </p:blipFill>
        <p:spPr>
          <a:xfrm>
            <a:off x="6553325" y="4916207"/>
            <a:ext cx="3048425" cy="1086002"/>
          </a:xfrm>
          <a:prstGeom prst="rect">
            <a:avLst/>
          </a:prstGeom>
        </p:spPr>
      </p:pic>
      <p:pic>
        <p:nvPicPr>
          <p:cNvPr id="24" name="Immagine 23">
            <a:extLst>
              <a:ext uri="{FF2B5EF4-FFF2-40B4-BE49-F238E27FC236}">
                <a16:creationId xmlns:a16="http://schemas.microsoft.com/office/drawing/2014/main" id="{5A4F2A31-6C5F-EC4C-F8A0-5F2E8EA012DD}"/>
              </a:ext>
            </a:extLst>
          </p:cNvPr>
          <p:cNvPicPr>
            <a:picLocks noChangeAspect="1"/>
          </p:cNvPicPr>
          <p:nvPr/>
        </p:nvPicPr>
        <p:blipFill>
          <a:blip r:embed="rId7"/>
          <a:stretch>
            <a:fillRect/>
          </a:stretch>
        </p:blipFill>
        <p:spPr>
          <a:xfrm>
            <a:off x="10321427" y="5046785"/>
            <a:ext cx="866896" cy="743054"/>
          </a:xfrm>
          <a:prstGeom prst="rect">
            <a:avLst/>
          </a:prstGeom>
        </p:spPr>
      </p:pic>
      <p:cxnSp>
        <p:nvCxnSpPr>
          <p:cNvPr id="26" name="Connettore diritto 25">
            <a:extLst>
              <a:ext uri="{FF2B5EF4-FFF2-40B4-BE49-F238E27FC236}">
                <a16:creationId xmlns:a16="http://schemas.microsoft.com/office/drawing/2014/main" id="{62E8D253-56FE-7200-C279-700AFA64518B}"/>
              </a:ext>
            </a:extLst>
          </p:cNvPr>
          <p:cNvCxnSpPr>
            <a:cxnSpLocks/>
          </p:cNvCxnSpPr>
          <p:nvPr/>
        </p:nvCxnSpPr>
        <p:spPr>
          <a:xfrm>
            <a:off x="328612" y="2797202"/>
            <a:ext cx="11549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7BA1752E-A446-DADE-6FD9-1237A24290CD}"/>
              </a:ext>
            </a:extLst>
          </p:cNvPr>
          <p:cNvCxnSpPr>
            <a:cxnSpLocks/>
          </p:cNvCxnSpPr>
          <p:nvPr/>
        </p:nvCxnSpPr>
        <p:spPr>
          <a:xfrm>
            <a:off x="328612" y="4628933"/>
            <a:ext cx="115494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2998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14D9DE-0BAC-43A4-A3B4-033DE30234B7}"/>
              </a:ext>
            </a:extLst>
          </p:cNvPr>
          <p:cNvSpPr>
            <a:spLocks noGrp="1"/>
          </p:cNvSpPr>
          <p:nvPr>
            <p:ph type="title"/>
          </p:nvPr>
        </p:nvSpPr>
        <p:spPr/>
        <p:txBody>
          <a:bodyPr/>
          <a:lstStyle/>
          <a:p>
            <a:r>
              <a:rPr lang="it-IT" dirty="0"/>
              <a:t>OOP PYTHON – CREARE UN OGGETTO</a:t>
            </a:r>
          </a:p>
        </p:txBody>
      </p:sp>
      <p:sp>
        <p:nvSpPr>
          <p:cNvPr id="3" name="Segnaposto contenuto 2">
            <a:extLst>
              <a:ext uri="{FF2B5EF4-FFF2-40B4-BE49-F238E27FC236}">
                <a16:creationId xmlns:a16="http://schemas.microsoft.com/office/drawing/2014/main" id="{7269BA77-5423-4007-9AEA-38F86BBA1FE9}"/>
              </a:ext>
            </a:extLst>
          </p:cNvPr>
          <p:cNvSpPr>
            <a:spLocks noGrp="1"/>
          </p:cNvSpPr>
          <p:nvPr>
            <p:ph sz="half" idx="2"/>
          </p:nvPr>
        </p:nvSpPr>
        <p:spPr>
          <a:xfrm>
            <a:off x="265265" y="1201338"/>
            <a:ext cx="5656552" cy="5487295"/>
          </a:xfrm>
        </p:spPr>
        <p:txBody>
          <a:bodyPr anchor="t">
            <a:normAutofit/>
          </a:bodyPr>
          <a:lstStyle/>
          <a:p>
            <a:pPr marL="0" indent="0">
              <a:buNone/>
            </a:pPr>
            <a:r>
              <a:rPr lang="it-IT" sz="1600" dirty="0"/>
              <a:t>Un oggetto è essenziale per lavorare con gli attributi di una classe. </a:t>
            </a:r>
          </a:p>
          <a:p>
            <a:pPr marL="0" indent="0">
              <a:buNone/>
            </a:pPr>
            <a:endParaRPr lang="it-IT" sz="1600" dirty="0"/>
          </a:p>
          <a:p>
            <a:pPr marL="0" indent="0">
              <a:buNone/>
            </a:pPr>
            <a:r>
              <a:rPr lang="it-IT" sz="1600" dirty="0"/>
              <a:t>Il processo di creazione di un oggetto è chiamato </a:t>
            </a:r>
            <a:r>
              <a:rPr lang="it-IT" sz="1600" b="1" dirty="0"/>
              <a:t>ISTANZIAZIONE.</a:t>
            </a:r>
          </a:p>
          <a:p>
            <a:pPr marL="0" indent="0">
              <a:buNone/>
            </a:pPr>
            <a:r>
              <a:rPr lang="it-IT" sz="1600" dirty="0"/>
              <a:t> </a:t>
            </a:r>
          </a:p>
          <a:p>
            <a:pPr marL="0" indent="0">
              <a:buNone/>
            </a:pPr>
            <a:r>
              <a:rPr lang="it-IT" sz="1600" dirty="0"/>
              <a:t>L</a:t>
            </a:r>
            <a:r>
              <a:rPr lang="it-IT" sz="1600" b="1" dirty="0"/>
              <a:t>’oggetto</a:t>
            </a:r>
            <a:r>
              <a:rPr lang="it-IT" sz="1600" dirty="0"/>
              <a:t>, a sua volta, è chiamato </a:t>
            </a:r>
            <a:r>
              <a:rPr lang="it-IT" sz="1600" b="1" dirty="0">
                <a:highlight>
                  <a:srgbClr val="00FFFF"/>
                </a:highlight>
              </a:rPr>
              <a:t>ISTANZA DI UNA CLASSE</a:t>
            </a:r>
            <a:r>
              <a:rPr lang="it-IT" sz="1600" dirty="0"/>
              <a:t>.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La procedura per la creazione di un nuovo oggetto è simile alla chiamata di una funzione. </a:t>
            </a:r>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Questo creerà una </a:t>
            </a:r>
            <a:r>
              <a:rPr lang="it-IT" sz="1600" b="1" dirty="0">
                <a:highlight>
                  <a:srgbClr val="00FFFF"/>
                </a:highlight>
              </a:rPr>
              <a:t>nuova istanza della classe </a:t>
            </a:r>
            <a:r>
              <a:rPr lang="it-IT" sz="1600" b="1" dirty="0" err="1">
                <a:highlight>
                  <a:srgbClr val="00FFFF"/>
                </a:highlight>
              </a:rPr>
              <a:t>Person</a:t>
            </a:r>
            <a:r>
              <a:rPr lang="it-IT" sz="1600" dirty="0"/>
              <a:t>, chiamata </a:t>
            </a:r>
            <a:r>
              <a:rPr lang="it-IT" sz="1600" dirty="0" err="1"/>
              <a:t>harry</a:t>
            </a:r>
            <a:r>
              <a:rPr lang="it-IT" sz="1600" dirty="0"/>
              <a:t>. </a:t>
            </a:r>
          </a:p>
          <a:p>
            <a:pPr marL="0" indent="0">
              <a:buNone/>
            </a:pPr>
            <a:r>
              <a:rPr lang="it-IT" sz="1600" dirty="0"/>
              <a:t>Per accedere agli attributi dell’oggetto si usa il nome dell’oggetto. </a:t>
            </a:r>
          </a:p>
          <a:p>
            <a:pPr marL="0" indent="0">
              <a:buNone/>
            </a:pPr>
            <a:r>
              <a:rPr lang="it-IT" sz="1600" dirty="0"/>
              <a:t>Ricordiamo che gli attributi possono essere dati o metodi. </a:t>
            </a:r>
            <a:br>
              <a:rPr lang="it-IT" sz="1600" dirty="0"/>
            </a:br>
            <a:r>
              <a:rPr lang="it-IT" sz="1600" dirty="0"/>
              <a:t>I metodi sono le funzioni proprie di una classe.</a:t>
            </a:r>
          </a:p>
          <a:p>
            <a:pPr marL="0" indent="0">
              <a:buNone/>
            </a:pPr>
            <a:endParaRPr lang="it-IT" sz="2000" dirty="0"/>
          </a:p>
        </p:txBody>
      </p:sp>
      <p:pic>
        <p:nvPicPr>
          <p:cNvPr id="8" name="Segnaposto contenuto 7">
            <a:extLst>
              <a:ext uri="{FF2B5EF4-FFF2-40B4-BE49-F238E27FC236}">
                <a16:creationId xmlns:a16="http://schemas.microsoft.com/office/drawing/2014/main" id="{1EE441D8-E8E4-63DE-C6E2-5F1DC92212AB}"/>
              </a:ext>
            </a:extLst>
          </p:cNvPr>
          <p:cNvPicPr>
            <a:picLocks noGrp="1" noChangeAspect="1"/>
          </p:cNvPicPr>
          <p:nvPr>
            <p:ph sz="quarter" idx="4"/>
          </p:nvPr>
        </p:nvPicPr>
        <p:blipFill>
          <a:blip r:embed="rId2"/>
          <a:stretch>
            <a:fillRect/>
          </a:stretch>
        </p:blipFill>
        <p:spPr>
          <a:xfrm>
            <a:off x="6454940" y="1948467"/>
            <a:ext cx="4790422" cy="3444148"/>
          </a:xfrm>
        </p:spPr>
      </p:pic>
      <p:pic>
        <p:nvPicPr>
          <p:cNvPr id="7" name="Immagine 6">
            <a:extLst>
              <a:ext uri="{FF2B5EF4-FFF2-40B4-BE49-F238E27FC236}">
                <a16:creationId xmlns:a16="http://schemas.microsoft.com/office/drawing/2014/main" id="{A4E16B01-39BB-E545-734A-921B1978C4C0}"/>
              </a:ext>
            </a:extLst>
          </p:cNvPr>
          <p:cNvPicPr>
            <a:picLocks noChangeAspect="1"/>
          </p:cNvPicPr>
          <p:nvPr/>
        </p:nvPicPr>
        <p:blipFill>
          <a:blip r:embed="rId3"/>
          <a:stretch>
            <a:fillRect/>
          </a:stretch>
        </p:blipFill>
        <p:spPr>
          <a:xfrm>
            <a:off x="1859882" y="4777648"/>
            <a:ext cx="2467319" cy="428685"/>
          </a:xfrm>
          <a:prstGeom prst="rect">
            <a:avLst/>
          </a:prstGeom>
        </p:spPr>
      </p:pic>
      <p:sp>
        <p:nvSpPr>
          <p:cNvPr id="9" name="CasellaDiTesto 8">
            <a:extLst>
              <a:ext uri="{FF2B5EF4-FFF2-40B4-BE49-F238E27FC236}">
                <a16:creationId xmlns:a16="http://schemas.microsoft.com/office/drawing/2014/main" id="{BF6AF42C-5554-F66F-6CB5-41479569E026}"/>
              </a:ext>
            </a:extLst>
          </p:cNvPr>
          <p:cNvSpPr txBox="1"/>
          <p:nvPr/>
        </p:nvSpPr>
        <p:spPr>
          <a:xfrm>
            <a:off x="6454940" y="1424354"/>
            <a:ext cx="4693706" cy="338554"/>
          </a:xfrm>
          <a:prstGeom prst="rect">
            <a:avLst/>
          </a:prstGeom>
          <a:noFill/>
        </p:spPr>
        <p:txBody>
          <a:bodyPr wrap="square" rtlCol="0">
            <a:spAutoFit/>
          </a:bodyPr>
          <a:lstStyle/>
          <a:p>
            <a:r>
              <a:rPr lang="it-IT" sz="1600" dirty="0" err="1"/>
              <a:t>Person.greet</a:t>
            </a:r>
            <a:r>
              <a:rPr lang="it-IT" sz="1600" dirty="0"/>
              <a:t> (funzione) sarà un metodo dell’oggetto. </a:t>
            </a:r>
          </a:p>
        </p:txBody>
      </p:sp>
      <p:sp>
        <p:nvSpPr>
          <p:cNvPr id="10" name="Rettangolo 9">
            <a:extLst>
              <a:ext uri="{FF2B5EF4-FFF2-40B4-BE49-F238E27FC236}">
                <a16:creationId xmlns:a16="http://schemas.microsoft.com/office/drawing/2014/main" id="{E5E98A9B-B3C8-FA7B-A6E4-302A0F579A52}"/>
              </a:ext>
            </a:extLst>
          </p:cNvPr>
          <p:cNvSpPr/>
          <p:nvPr/>
        </p:nvSpPr>
        <p:spPr>
          <a:xfrm>
            <a:off x="6761285" y="2532185"/>
            <a:ext cx="1468315"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72B83D29-B46E-4AE1-D201-B31D881BAFE9}"/>
              </a:ext>
            </a:extLst>
          </p:cNvPr>
          <p:cNvSpPr/>
          <p:nvPr/>
        </p:nvSpPr>
        <p:spPr>
          <a:xfrm>
            <a:off x="6454940" y="3676821"/>
            <a:ext cx="2530798"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C23E14C7-9410-7068-89D3-469BFC8F7886}"/>
              </a:ext>
            </a:extLst>
          </p:cNvPr>
          <p:cNvSpPr/>
          <p:nvPr/>
        </p:nvSpPr>
        <p:spPr>
          <a:xfrm>
            <a:off x="6454940" y="4777648"/>
            <a:ext cx="2662683" cy="536330"/>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A1D239BC-3132-A8C1-8072-B5A09718AD60}"/>
              </a:ext>
            </a:extLst>
          </p:cNvPr>
          <p:cNvPicPr>
            <a:picLocks noChangeAspect="1"/>
          </p:cNvPicPr>
          <p:nvPr/>
        </p:nvPicPr>
        <p:blipFill>
          <a:blip r:embed="rId4"/>
          <a:stretch>
            <a:fillRect/>
          </a:stretch>
        </p:blipFill>
        <p:spPr>
          <a:xfrm>
            <a:off x="6454940" y="5670305"/>
            <a:ext cx="4775768" cy="542400"/>
          </a:xfrm>
          <a:prstGeom prst="rect">
            <a:avLst/>
          </a:prstGeom>
        </p:spPr>
      </p:pic>
      <p:pic>
        <p:nvPicPr>
          <p:cNvPr id="16" name="Immagine 15">
            <a:extLst>
              <a:ext uri="{FF2B5EF4-FFF2-40B4-BE49-F238E27FC236}">
                <a16:creationId xmlns:a16="http://schemas.microsoft.com/office/drawing/2014/main" id="{92B85F3F-1998-A579-8627-53B2879859D4}"/>
              </a:ext>
            </a:extLst>
          </p:cNvPr>
          <p:cNvPicPr>
            <a:picLocks noChangeAspect="1"/>
          </p:cNvPicPr>
          <p:nvPr/>
        </p:nvPicPr>
        <p:blipFill>
          <a:blip r:embed="rId5"/>
          <a:stretch>
            <a:fillRect/>
          </a:stretch>
        </p:blipFill>
        <p:spPr>
          <a:xfrm>
            <a:off x="2350487" y="2694024"/>
            <a:ext cx="1486107" cy="1314633"/>
          </a:xfrm>
          <a:prstGeom prst="rect">
            <a:avLst/>
          </a:prstGeom>
        </p:spPr>
      </p:pic>
    </p:spTree>
    <p:extLst>
      <p:ext uri="{BB962C8B-B14F-4D97-AF65-F5344CB8AC3E}">
        <p14:creationId xmlns:p14="http://schemas.microsoft.com/office/powerpoint/2010/main" val="41564143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299AE9-9719-4386-94E3-988C8DA797D7}"/>
              </a:ext>
            </a:extLst>
          </p:cNvPr>
          <p:cNvSpPr>
            <a:spLocks noGrp="1"/>
          </p:cNvSpPr>
          <p:nvPr>
            <p:ph type="title"/>
          </p:nvPr>
        </p:nvSpPr>
        <p:spPr/>
        <p:txBody>
          <a:bodyPr/>
          <a:lstStyle/>
          <a:p>
            <a:r>
              <a:rPr lang="it-IT" dirty="0"/>
              <a:t>OOP PYTHON – Il parametro SELF</a:t>
            </a:r>
          </a:p>
        </p:txBody>
      </p:sp>
      <p:sp>
        <p:nvSpPr>
          <p:cNvPr id="3" name="Segnaposto contenuto 2">
            <a:extLst>
              <a:ext uri="{FF2B5EF4-FFF2-40B4-BE49-F238E27FC236}">
                <a16:creationId xmlns:a16="http://schemas.microsoft.com/office/drawing/2014/main" id="{9C69139D-B5BA-4765-8BCA-ADA9FB1BA521}"/>
              </a:ext>
            </a:extLst>
          </p:cNvPr>
          <p:cNvSpPr>
            <a:spLocks noGrp="1"/>
          </p:cNvSpPr>
          <p:nvPr>
            <p:ph sz="half" idx="2"/>
          </p:nvPr>
        </p:nvSpPr>
        <p:spPr>
          <a:xfrm>
            <a:off x="328612" y="1271016"/>
            <a:ext cx="5058200" cy="5248655"/>
          </a:xfrm>
        </p:spPr>
        <p:txBody>
          <a:bodyPr>
            <a:normAutofit/>
          </a:bodyPr>
          <a:lstStyle/>
          <a:p>
            <a:endParaRPr lang="it-IT" sz="1600" b="1" dirty="0"/>
          </a:p>
          <a:p>
            <a:endParaRPr lang="it-IT" sz="1600" b="1" dirty="0"/>
          </a:p>
          <a:p>
            <a:endParaRPr lang="it-IT" sz="1600" b="1" dirty="0"/>
          </a:p>
          <a:p>
            <a:pPr marL="0" indent="0">
              <a:buNone/>
            </a:pPr>
            <a:endParaRPr lang="it-IT" sz="1600" dirty="0"/>
          </a:p>
          <a:p>
            <a:pPr marL="0" indent="0">
              <a:buNone/>
            </a:pPr>
            <a:endParaRPr lang="it-IT" sz="1600" dirty="0"/>
          </a:p>
          <a:p>
            <a:pPr marL="0" indent="0">
              <a:buNone/>
            </a:pPr>
            <a:r>
              <a:rPr lang="it-IT" sz="1600" dirty="0"/>
              <a:t>Guardando l’esempio precedente si può notare il </a:t>
            </a:r>
            <a:r>
              <a:rPr lang="it-IT" sz="1600" b="1" dirty="0">
                <a:highlight>
                  <a:srgbClr val="E072C8"/>
                </a:highlight>
              </a:rPr>
              <a:t>parametro «self»</a:t>
            </a:r>
            <a:r>
              <a:rPr lang="it-IT" sz="1600" dirty="0">
                <a:highlight>
                  <a:srgbClr val="E072C8"/>
                </a:highlight>
              </a:rPr>
              <a:t> </a:t>
            </a:r>
            <a:r>
              <a:rPr lang="it-IT" sz="1600" dirty="0"/>
              <a:t>nella definizione della funzione all’interno della funzione ma noi chiamiamo il metodo semplicemente come </a:t>
            </a:r>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endParaRPr lang="it-IT" sz="1600" b="1" dirty="0">
              <a:latin typeface="Consolas" panose="020B0609020204030204" pitchFamily="49" charset="0"/>
            </a:endParaRPr>
          </a:p>
          <a:p>
            <a:pPr marL="0" indent="0">
              <a:buNone/>
            </a:pPr>
            <a:r>
              <a:rPr lang="it-IT" sz="1600" dirty="0"/>
              <a:t>senza alcun argomento funzionando lo stesso. </a:t>
            </a:r>
          </a:p>
          <a:p>
            <a:pPr marL="0" indent="0">
              <a:buNone/>
            </a:pPr>
            <a:endParaRPr lang="it-IT" sz="1600" dirty="0"/>
          </a:p>
          <a:p>
            <a:pPr marL="0" indent="0">
              <a:buNone/>
            </a:pPr>
            <a:r>
              <a:rPr lang="it-IT" sz="1600" dirty="0"/>
              <a:t>Questo perché, </a:t>
            </a:r>
            <a:r>
              <a:rPr lang="it-IT" sz="1600" b="1" dirty="0">
                <a:highlight>
                  <a:srgbClr val="E072C8"/>
                </a:highlight>
              </a:rPr>
              <a:t>ogni volta che un oggetto chiama un proprio metodo, l’oggetto stesso è passato come primo argomento</a:t>
            </a:r>
            <a:r>
              <a:rPr lang="it-IT" sz="1600" dirty="0"/>
              <a:t>. </a:t>
            </a:r>
          </a:p>
          <a:p>
            <a:pPr marL="0" indent="0">
              <a:buNone/>
            </a:pPr>
            <a:endParaRPr lang="it-IT" sz="1600" dirty="0"/>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r>
              <a:rPr lang="it-IT" sz="1600" dirty="0"/>
              <a:t>si traduce quindi in </a:t>
            </a:r>
          </a:p>
          <a:p>
            <a:pPr marL="0" indent="0" algn="ctr">
              <a:buNone/>
            </a:pPr>
            <a:r>
              <a:rPr lang="it-IT" sz="1600" b="1" dirty="0" err="1">
                <a:latin typeface="Consolas" panose="020B0609020204030204" pitchFamily="49" charset="0"/>
              </a:rPr>
              <a:t>Person.greet</a:t>
            </a:r>
            <a:r>
              <a:rPr lang="it-IT" sz="1600" b="1" dirty="0">
                <a:latin typeface="Consolas" panose="020B0609020204030204" pitchFamily="49" charset="0"/>
              </a:rPr>
              <a:t>(</a:t>
            </a:r>
            <a:r>
              <a:rPr lang="it-IT" sz="1600" b="1" dirty="0" err="1">
                <a:latin typeface="Consolas" panose="020B0609020204030204" pitchFamily="49" charset="0"/>
              </a:rPr>
              <a:t>harry</a:t>
            </a:r>
            <a:r>
              <a:rPr lang="it-IT" sz="1600" b="1" dirty="0">
                <a:latin typeface="Consolas" panose="020B0609020204030204" pitchFamily="49" charset="0"/>
              </a:rPr>
              <a:t>)</a:t>
            </a:r>
            <a:r>
              <a:rPr lang="it-IT" sz="1600" dirty="0"/>
              <a:t>. </a:t>
            </a:r>
          </a:p>
        </p:txBody>
      </p:sp>
      <p:sp>
        <p:nvSpPr>
          <p:cNvPr id="4" name="Segnaposto contenuto 3">
            <a:extLst>
              <a:ext uri="{FF2B5EF4-FFF2-40B4-BE49-F238E27FC236}">
                <a16:creationId xmlns:a16="http://schemas.microsoft.com/office/drawing/2014/main" id="{C53B4991-BFFB-49D2-82DB-891EE6950366}"/>
              </a:ext>
            </a:extLst>
          </p:cNvPr>
          <p:cNvSpPr>
            <a:spLocks noGrp="1"/>
          </p:cNvSpPr>
          <p:nvPr>
            <p:ph sz="quarter" idx="4"/>
          </p:nvPr>
        </p:nvSpPr>
        <p:spPr>
          <a:xfrm>
            <a:off x="5739897" y="1271017"/>
            <a:ext cx="6123491" cy="5263586"/>
          </a:xfrm>
        </p:spPr>
        <p:txBody>
          <a:bodyPr anchor="t">
            <a:normAutofit/>
          </a:bodyPr>
          <a:lstStyle/>
          <a:p>
            <a:r>
              <a:rPr lang="it-IT" sz="1600" dirty="0"/>
              <a:t>In generale, chiamare un metodo con una lista di n argomenti è come chiamare la corrispondente funzione con una lista di argomenti creata inserendo l’oggetto al quale il metodo appartiene prima del primo argomento. </a:t>
            </a:r>
          </a:p>
          <a:p>
            <a:endParaRPr lang="it-IT" sz="1600" dirty="0"/>
          </a:p>
          <a:p>
            <a:r>
              <a:rPr lang="it-IT" sz="1600" dirty="0"/>
              <a:t>Per questi motivi</a:t>
            </a:r>
            <a:r>
              <a:rPr lang="it-IT" sz="1600" u="sng" dirty="0"/>
              <a:t>, </a:t>
            </a:r>
            <a:r>
              <a:rPr lang="it-IT" sz="1600" b="1" u="sng" dirty="0">
                <a:highlight>
                  <a:srgbClr val="00FFFF"/>
                </a:highlight>
              </a:rPr>
              <a:t>il primo argomento dei metodi di una classe deve essere l’oggetto stesso.</a:t>
            </a:r>
            <a:r>
              <a:rPr lang="it-IT" sz="1600" u="sng" dirty="0"/>
              <a:t> </a:t>
            </a:r>
          </a:p>
          <a:p>
            <a:r>
              <a:rPr lang="it-IT" sz="1600" dirty="0"/>
              <a:t>Questo è convenzionalmente chiamato </a:t>
            </a:r>
            <a:r>
              <a:rPr lang="it-IT" sz="1600" b="1" dirty="0">
                <a:solidFill>
                  <a:srgbClr val="50B4C8"/>
                </a:solidFill>
              </a:rPr>
              <a:t>«self» </a:t>
            </a:r>
            <a:r>
              <a:rPr lang="it-IT" sz="1600" dirty="0"/>
              <a:t>ma gli può essere assegnato qualsiasi nome (anche se è raccomandato seguire la convenzione). </a:t>
            </a:r>
          </a:p>
          <a:p>
            <a:endParaRPr lang="it-IT" sz="1600" dirty="0"/>
          </a:p>
          <a:p>
            <a:r>
              <a:rPr lang="it-IT" sz="1600" dirty="0"/>
              <a:t>Il «self» è dunque un </a:t>
            </a:r>
            <a:r>
              <a:rPr lang="it-IT" sz="1600" b="1" dirty="0">
                <a:highlight>
                  <a:srgbClr val="E072C8"/>
                </a:highlight>
              </a:rPr>
              <a:t>riferimento alla corrente istanza della classe ed è utilizzato per accedere alle variabili che appartengono alla classa</a:t>
            </a:r>
            <a:r>
              <a:rPr lang="it-IT" sz="1600" dirty="0"/>
              <a:t>. </a:t>
            </a:r>
          </a:p>
          <a:p>
            <a:endParaRPr lang="it-IT" sz="1600" dirty="0"/>
          </a:p>
          <a:p>
            <a:endParaRPr lang="it-IT" sz="1600" dirty="0"/>
          </a:p>
        </p:txBody>
      </p:sp>
      <p:pic>
        <p:nvPicPr>
          <p:cNvPr id="5" name="Segnaposto contenuto 7">
            <a:extLst>
              <a:ext uri="{FF2B5EF4-FFF2-40B4-BE49-F238E27FC236}">
                <a16:creationId xmlns:a16="http://schemas.microsoft.com/office/drawing/2014/main" id="{4735673A-0776-757F-FEB2-5E932886C995}"/>
              </a:ext>
            </a:extLst>
          </p:cNvPr>
          <p:cNvPicPr>
            <a:picLocks noChangeAspect="1"/>
          </p:cNvPicPr>
          <p:nvPr/>
        </p:nvPicPr>
        <p:blipFill rotWithShape="1">
          <a:blip r:embed="rId2"/>
          <a:srcRect l="4743" t="18479" r="60568" b="65948"/>
          <a:stretch/>
        </p:blipFill>
        <p:spPr>
          <a:xfrm>
            <a:off x="1917873" y="1771650"/>
            <a:ext cx="1879675" cy="606669"/>
          </a:xfrm>
          <a:prstGeom prst="rect">
            <a:avLst/>
          </a:prstGeom>
        </p:spPr>
      </p:pic>
      <p:cxnSp>
        <p:nvCxnSpPr>
          <p:cNvPr id="7" name="Connettore diritto 6">
            <a:extLst>
              <a:ext uri="{FF2B5EF4-FFF2-40B4-BE49-F238E27FC236}">
                <a16:creationId xmlns:a16="http://schemas.microsoft.com/office/drawing/2014/main" id="{F2E31738-B2C2-94D9-41E2-FB56075180CE}"/>
              </a:ext>
            </a:extLst>
          </p:cNvPr>
          <p:cNvCxnSpPr/>
          <p:nvPr/>
        </p:nvCxnSpPr>
        <p:spPr>
          <a:xfrm>
            <a:off x="2814727" y="2039504"/>
            <a:ext cx="492369"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9" name="Immagine 8">
            <a:extLst>
              <a:ext uri="{FF2B5EF4-FFF2-40B4-BE49-F238E27FC236}">
                <a16:creationId xmlns:a16="http://schemas.microsoft.com/office/drawing/2014/main" id="{E08FCE4C-F4D6-C00E-4147-88EBC7ABBFBF}"/>
              </a:ext>
            </a:extLst>
          </p:cNvPr>
          <p:cNvPicPr>
            <a:picLocks noChangeAspect="1"/>
          </p:cNvPicPr>
          <p:nvPr/>
        </p:nvPicPr>
        <p:blipFill>
          <a:blip r:embed="rId3"/>
          <a:stretch>
            <a:fillRect/>
          </a:stretch>
        </p:blipFill>
        <p:spPr>
          <a:xfrm>
            <a:off x="8058588" y="4697199"/>
            <a:ext cx="1486107" cy="1314633"/>
          </a:xfrm>
          <a:prstGeom prst="rect">
            <a:avLst/>
          </a:prstGeom>
        </p:spPr>
      </p:pic>
    </p:spTree>
    <p:extLst>
      <p:ext uri="{BB962C8B-B14F-4D97-AF65-F5344CB8AC3E}">
        <p14:creationId xmlns:p14="http://schemas.microsoft.com/office/powerpoint/2010/main" val="293863389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8123D5-AD9D-47AC-B36B-0A8876793A25}"/>
              </a:ext>
            </a:extLst>
          </p:cNvPr>
          <p:cNvSpPr>
            <a:spLocks noGrp="1"/>
          </p:cNvSpPr>
          <p:nvPr>
            <p:ph type="title"/>
          </p:nvPr>
        </p:nvSpPr>
        <p:spPr/>
        <p:txBody>
          <a:bodyPr/>
          <a:lstStyle/>
          <a:p>
            <a:r>
              <a:rPr lang="it-IT" dirty="0"/>
              <a:t>OOP PYTHON – Parametro SELF - Esempio</a:t>
            </a:r>
          </a:p>
        </p:txBody>
      </p:sp>
      <p:pic>
        <p:nvPicPr>
          <p:cNvPr id="7" name="Segnaposto contenuto 6">
            <a:extLst>
              <a:ext uri="{FF2B5EF4-FFF2-40B4-BE49-F238E27FC236}">
                <a16:creationId xmlns:a16="http://schemas.microsoft.com/office/drawing/2014/main" id="{16EC53F1-8166-CE32-2E83-FDBC2E945E95}"/>
              </a:ext>
            </a:extLst>
          </p:cNvPr>
          <p:cNvPicPr>
            <a:picLocks noGrp="1" noChangeAspect="1"/>
          </p:cNvPicPr>
          <p:nvPr>
            <p:ph sz="half" idx="2"/>
          </p:nvPr>
        </p:nvPicPr>
        <p:blipFill>
          <a:blip r:embed="rId2"/>
          <a:stretch>
            <a:fillRect/>
          </a:stretch>
        </p:blipFill>
        <p:spPr>
          <a:xfrm>
            <a:off x="1095880" y="1814222"/>
            <a:ext cx="4143953" cy="4163006"/>
          </a:xfrm>
        </p:spPr>
      </p:pic>
      <p:sp>
        <p:nvSpPr>
          <p:cNvPr id="4" name="Segnaposto contenuto 3">
            <a:extLst>
              <a:ext uri="{FF2B5EF4-FFF2-40B4-BE49-F238E27FC236}">
                <a16:creationId xmlns:a16="http://schemas.microsoft.com/office/drawing/2014/main" id="{62170A51-38A5-444F-9A42-93517B67F55B}"/>
              </a:ext>
            </a:extLst>
          </p:cNvPr>
          <p:cNvSpPr>
            <a:spLocks noGrp="1"/>
          </p:cNvSpPr>
          <p:nvPr>
            <p:ph sz="quarter" idx="4"/>
          </p:nvPr>
        </p:nvSpPr>
        <p:spPr/>
        <p:txBody>
          <a:bodyPr anchor="ctr">
            <a:normAutofit/>
          </a:bodyPr>
          <a:lstStyle/>
          <a:p>
            <a:r>
              <a:rPr lang="it-IT" dirty="0"/>
              <a:t>OUTPUT</a:t>
            </a:r>
          </a:p>
          <a:p>
            <a:endParaRPr lang="it-IT" dirty="0"/>
          </a:p>
          <a:p>
            <a:endParaRPr lang="it-IT" dirty="0"/>
          </a:p>
        </p:txBody>
      </p:sp>
      <p:sp>
        <p:nvSpPr>
          <p:cNvPr id="5" name="Simbolo &quot;Non consentito&quot; 4">
            <a:extLst>
              <a:ext uri="{FF2B5EF4-FFF2-40B4-BE49-F238E27FC236}">
                <a16:creationId xmlns:a16="http://schemas.microsoft.com/office/drawing/2014/main" id="{5011AE16-48CD-475A-8ED0-1944F9897B51}"/>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C1C833ED-4BF7-3465-E67C-9DC183EB0F03}"/>
              </a:ext>
            </a:extLst>
          </p:cNvPr>
          <p:cNvPicPr>
            <a:picLocks noChangeAspect="1"/>
          </p:cNvPicPr>
          <p:nvPr/>
        </p:nvPicPr>
        <p:blipFill>
          <a:blip r:embed="rId3"/>
          <a:stretch>
            <a:fillRect/>
          </a:stretch>
        </p:blipFill>
        <p:spPr>
          <a:xfrm>
            <a:off x="6331765" y="3846434"/>
            <a:ext cx="2324424" cy="676369"/>
          </a:xfrm>
          <a:prstGeom prst="rect">
            <a:avLst/>
          </a:prstGeom>
        </p:spPr>
      </p:pic>
    </p:spTree>
    <p:extLst>
      <p:ext uri="{BB962C8B-B14F-4D97-AF65-F5344CB8AC3E}">
        <p14:creationId xmlns:p14="http://schemas.microsoft.com/office/powerpoint/2010/main" val="13145736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D6473D-9740-4784-B40A-649EEB64B4AD}"/>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3" name="Segnaposto contenuto 2">
            <a:extLst>
              <a:ext uri="{FF2B5EF4-FFF2-40B4-BE49-F238E27FC236}">
                <a16:creationId xmlns:a16="http://schemas.microsoft.com/office/drawing/2014/main" id="{AC069DE6-BFD9-450D-8DA8-BFBE519BDB53}"/>
              </a:ext>
            </a:extLst>
          </p:cNvPr>
          <p:cNvSpPr>
            <a:spLocks noGrp="1"/>
          </p:cNvSpPr>
          <p:nvPr>
            <p:ph sz="half" idx="2"/>
          </p:nvPr>
        </p:nvSpPr>
        <p:spPr/>
        <p:txBody>
          <a:bodyPr anchor="ctr">
            <a:normAutofit/>
          </a:bodyPr>
          <a:lstStyle/>
          <a:p>
            <a:pPr marL="0" indent="0">
              <a:buNone/>
            </a:pPr>
            <a:r>
              <a:rPr lang="it-IT" sz="2000" dirty="0"/>
              <a:t>Nella programmazione orientata agli oggetti, il costruttore è un </a:t>
            </a:r>
            <a:r>
              <a:rPr lang="it-IT" sz="2000" b="1" dirty="0">
                <a:highlight>
                  <a:srgbClr val="00FFFF"/>
                </a:highlight>
              </a:rPr>
              <a:t>metodo speciale </a:t>
            </a:r>
            <a:r>
              <a:rPr lang="it-IT" sz="2000" dirty="0"/>
              <a:t>utilizzato per </a:t>
            </a:r>
            <a:r>
              <a:rPr lang="it-IT" sz="2000" b="1" dirty="0">
                <a:highlight>
                  <a:srgbClr val="00FFFF"/>
                </a:highlight>
              </a:rPr>
              <a:t>creare ed inizializzare un oggetto di una classe</a:t>
            </a:r>
            <a:r>
              <a:rPr lang="it-IT" sz="2000" dirty="0"/>
              <a:t>. Questo metodo è definito all’interno della classe e viene </a:t>
            </a:r>
            <a:r>
              <a:rPr lang="it-IT" sz="2000" b="1" dirty="0">
                <a:highlight>
                  <a:srgbClr val="00FFFF"/>
                </a:highlight>
              </a:rPr>
              <a:t>chiamato ogni volta in cui un nuovo oggetto di quella classe è istanziato</a:t>
            </a:r>
            <a:r>
              <a:rPr lang="it-IT" sz="2000" dirty="0"/>
              <a:t>. </a:t>
            </a:r>
          </a:p>
          <a:p>
            <a:pPr marL="0" indent="0">
              <a:buNone/>
            </a:pPr>
            <a:r>
              <a:rPr lang="it-IT" sz="2000" dirty="0"/>
              <a:t> </a:t>
            </a:r>
          </a:p>
        </p:txBody>
      </p:sp>
      <p:sp>
        <p:nvSpPr>
          <p:cNvPr id="9" name="Segnaposto contenuto 8">
            <a:extLst>
              <a:ext uri="{FF2B5EF4-FFF2-40B4-BE49-F238E27FC236}">
                <a16:creationId xmlns:a16="http://schemas.microsoft.com/office/drawing/2014/main" id="{B117940B-0A93-3800-5309-035C657A60B6}"/>
              </a:ext>
            </a:extLst>
          </p:cNvPr>
          <p:cNvSpPr>
            <a:spLocks noGrp="1"/>
          </p:cNvSpPr>
          <p:nvPr>
            <p:ph sz="quarter" idx="4"/>
          </p:nvPr>
        </p:nvSpPr>
        <p:spPr/>
        <p:txBody>
          <a:bodyPr anchor="ctr"/>
          <a:lstStyle/>
          <a:p>
            <a:pPr>
              <a:buFont typeface="Arial" panose="020B0604020202020204" pitchFamily="34" charset="0"/>
              <a:buChar char="•"/>
            </a:pPr>
            <a:r>
              <a:rPr lang="it-IT" sz="2000" dirty="0"/>
              <a:t>il costruttore è </a:t>
            </a:r>
            <a:r>
              <a:rPr lang="it-IT" sz="2000" b="1" dirty="0">
                <a:highlight>
                  <a:srgbClr val="E072C8"/>
                </a:highlight>
              </a:rPr>
              <a:t>eseguito automaticamente nel momento della creazione dell’oggetto</a:t>
            </a:r>
            <a:br>
              <a:rPr lang="it-IT" sz="2000" dirty="0"/>
            </a:br>
            <a:endParaRPr lang="it-IT" sz="2000" dirty="0"/>
          </a:p>
          <a:p>
            <a:pPr>
              <a:buFont typeface="Arial" panose="020B0604020202020204" pitchFamily="34" charset="0"/>
              <a:buChar char="•"/>
            </a:pPr>
            <a:r>
              <a:rPr lang="it-IT" sz="2000" dirty="0"/>
              <a:t> l’uso primario di un costruttore è quello di dichiarare ed inizializzare i </a:t>
            </a:r>
            <a:r>
              <a:rPr lang="it-IT" sz="2000" b="1" dirty="0">
                <a:highlight>
                  <a:srgbClr val="E072C8"/>
                </a:highlight>
              </a:rPr>
              <a:t>dati delle variabili delle istanze </a:t>
            </a:r>
            <a:r>
              <a:rPr lang="it-IT" sz="2000" dirty="0"/>
              <a:t>di una classe. Il costruttore contiene una </a:t>
            </a:r>
            <a:r>
              <a:rPr lang="it-IT" sz="2000" b="1" dirty="0"/>
              <a:t>serie di istruzioni che vengono eseguite al momento della creazione dell’oggetto </a:t>
            </a:r>
            <a:r>
              <a:rPr lang="it-IT" sz="2000" dirty="0"/>
              <a:t>per inizializzarne gli attributi. </a:t>
            </a:r>
          </a:p>
          <a:p>
            <a:endParaRPr lang="it-IT" dirty="0"/>
          </a:p>
        </p:txBody>
      </p:sp>
    </p:spTree>
    <p:extLst>
      <p:ext uri="{BB962C8B-B14F-4D97-AF65-F5344CB8AC3E}">
        <p14:creationId xmlns:p14="http://schemas.microsoft.com/office/powerpoint/2010/main" val="146496049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6C2CAC-A271-41CD-B705-08AE2D704D85}"/>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4" name="Segnaposto contenuto 3">
            <a:extLst>
              <a:ext uri="{FF2B5EF4-FFF2-40B4-BE49-F238E27FC236}">
                <a16:creationId xmlns:a16="http://schemas.microsoft.com/office/drawing/2014/main" id="{8122ADD5-AE50-43B1-B4B8-70FE9678DEBC}"/>
              </a:ext>
            </a:extLst>
          </p:cNvPr>
          <p:cNvSpPr>
            <a:spLocks noGrp="1"/>
          </p:cNvSpPr>
          <p:nvPr>
            <p:ph sz="quarter" idx="4"/>
          </p:nvPr>
        </p:nvSpPr>
        <p:spPr>
          <a:xfrm>
            <a:off x="3947747" y="1306052"/>
            <a:ext cx="3683977" cy="5279252"/>
          </a:xfrm>
        </p:spPr>
        <p:txBody>
          <a:bodyPr anchor="ctr">
            <a:normAutofit/>
          </a:bodyPr>
          <a:lstStyle/>
          <a:p>
            <a:pPr marL="0" indent="0">
              <a:buNone/>
            </a:pPr>
            <a:r>
              <a:rPr lang="it-IT" sz="1400" dirty="0"/>
              <a:t>Nell’esempio è stato creato un oggetto s1 usando il costruttore. </a:t>
            </a:r>
          </a:p>
          <a:p>
            <a:pPr marL="0" indent="0">
              <a:buNone/>
            </a:pPr>
            <a:endParaRPr lang="it-IT" sz="1400" dirty="0"/>
          </a:p>
          <a:p>
            <a:pPr marL="0" indent="0">
              <a:buNone/>
            </a:pPr>
            <a:r>
              <a:rPr lang="it-IT" sz="1400" dirty="0"/>
              <a:t>Nel momento in cui si crea un oggetto </a:t>
            </a:r>
            <a:r>
              <a:rPr lang="it-IT" sz="1400" dirty="0" err="1"/>
              <a:t>Student</a:t>
            </a:r>
            <a:r>
              <a:rPr lang="it-IT" sz="1400" dirty="0"/>
              <a:t>, </a:t>
            </a:r>
            <a:r>
              <a:rPr lang="it-IT" sz="1400" b="1" dirty="0">
                <a:latin typeface="Consolas" panose="020B0609020204030204" pitchFamily="49" charset="0"/>
              </a:rPr>
              <a:t>name</a:t>
            </a:r>
            <a:r>
              <a:rPr lang="it-IT" sz="1400" dirty="0"/>
              <a:t> è </a:t>
            </a:r>
            <a:r>
              <a:rPr lang="it-IT" sz="1400" b="1" dirty="0">
                <a:highlight>
                  <a:srgbClr val="00FFFF"/>
                </a:highlight>
              </a:rPr>
              <a:t>passato come argomento al metodo </a:t>
            </a:r>
            <a:r>
              <a:rPr lang="it-IT" sz="1400" b="1" dirty="0">
                <a:highlight>
                  <a:srgbClr val="00FFFF"/>
                </a:highlight>
                <a:latin typeface="Consolas" panose="020B0609020204030204" pitchFamily="49" charset="0"/>
              </a:rPr>
              <a:t>__</a:t>
            </a:r>
            <a:r>
              <a:rPr lang="it-IT" sz="1400" b="1" dirty="0" err="1">
                <a:highlight>
                  <a:srgbClr val="00FFFF"/>
                </a:highlight>
                <a:latin typeface="Consolas" panose="020B0609020204030204" pitchFamily="49" charset="0"/>
              </a:rPr>
              <a:t>init</a:t>
            </a:r>
            <a:r>
              <a:rPr lang="it-IT" sz="1400" b="1" dirty="0">
                <a:highlight>
                  <a:srgbClr val="00FFFF"/>
                </a:highlight>
                <a:latin typeface="Consolas" panose="020B0609020204030204" pitchFamily="49" charset="0"/>
              </a:rPr>
              <a:t>__() </a:t>
            </a:r>
            <a:r>
              <a:rPr lang="it-IT" sz="1400" dirty="0"/>
              <a:t>per inizializzare l’oggetto. </a:t>
            </a:r>
          </a:p>
          <a:p>
            <a:pPr marL="0" indent="0">
              <a:buNone/>
            </a:pPr>
            <a:endParaRPr lang="it-IT" sz="1400" dirty="0"/>
          </a:p>
          <a:p>
            <a:pPr marL="0" indent="0">
              <a:buNone/>
            </a:pPr>
            <a:r>
              <a:rPr lang="it-IT" sz="1400" dirty="0"/>
              <a:t>In maniera analoga, </a:t>
            </a:r>
            <a:r>
              <a:rPr lang="it-IT" sz="1400" b="1" dirty="0"/>
              <a:t>tanti altri oggetti della classe </a:t>
            </a:r>
            <a:r>
              <a:rPr lang="it-IT" sz="1400" b="1" dirty="0" err="1"/>
              <a:t>Student</a:t>
            </a:r>
            <a:r>
              <a:rPr lang="it-IT" sz="1400" b="1" dirty="0"/>
              <a:t> possono essere creati passando nomi diversi come argomenti. </a:t>
            </a:r>
          </a:p>
          <a:p>
            <a:pPr marL="0" indent="0">
              <a:buNone/>
            </a:pPr>
            <a:endParaRPr lang="it-IT" sz="1400" dirty="0"/>
          </a:p>
          <a:p>
            <a:pPr>
              <a:buFont typeface="Arial" panose="020B0604020202020204" pitchFamily="34" charset="0"/>
              <a:buChar char="•"/>
            </a:pPr>
            <a:r>
              <a:rPr lang="it-IT" sz="1400" dirty="0"/>
              <a:t> </a:t>
            </a:r>
            <a:r>
              <a:rPr lang="it-IT" sz="1400" b="1" dirty="0">
                <a:highlight>
                  <a:srgbClr val="00FFFF"/>
                </a:highlight>
              </a:rPr>
              <a:t>per ogni oggetto, il costruttore sarà eseguito solamente una volta. </a:t>
            </a:r>
            <a:r>
              <a:rPr lang="it-IT" sz="1400" dirty="0"/>
              <a:t>Per esempio, se si creano quattro oggetti, il metodo __</a:t>
            </a:r>
            <a:r>
              <a:rPr lang="it-IT" sz="1400" dirty="0" err="1"/>
              <a:t>init</a:t>
            </a:r>
            <a:r>
              <a:rPr lang="it-IT" sz="1400" dirty="0"/>
              <a:t>__() il costruttore sarà chiamato quattro volte. </a:t>
            </a:r>
          </a:p>
          <a:p>
            <a:pPr>
              <a:buFont typeface="Arial" panose="020B0604020202020204" pitchFamily="34" charset="0"/>
              <a:buChar char="•"/>
            </a:pPr>
            <a:r>
              <a:rPr lang="it-IT" sz="1400" dirty="0"/>
              <a:t> in Python ogni classe ha un costruttore </a:t>
            </a:r>
            <a:r>
              <a:rPr lang="it-IT" sz="1400" b="1" dirty="0"/>
              <a:t>ma non è necessario definirlo esplicitamente</a:t>
            </a:r>
            <a:r>
              <a:rPr lang="it-IT" sz="1400" dirty="0"/>
              <a:t>. Definire il costruttore nella classe è opzionale</a:t>
            </a:r>
          </a:p>
          <a:p>
            <a:pPr>
              <a:buFont typeface="Arial" panose="020B0604020202020204" pitchFamily="34" charset="0"/>
              <a:buChar char="•"/>
            </a:pPr>
            <a:r>
              <a:rPr lang="it-IT" sz="1400" dirty="0"/>
              <a:t> se il costruttore non è definito, Python provvederà con uno di default. </a:t>
            </a:r>
          </a:p>
        </p:txBody>
      </p:sp>
      <p:pic>
        <p:nvPicPr>
          <p:cNvPr id="17" name="Segnaposto contenuto 16">
            <a:extLst>
              <a:ext uri="{FF2B5EF4-FFF2-40B4-BE49-F238E27FC236}">
                <a16:creationId xmlns:a16="http://schemas.microsoft.com/office/drawing/2014/main" id="{1598C1EE-3355-A12B-1DD8-14390933A251}"/>
              </a:ext>
            </a:extLst>
          </p:cNvPr>
          <p:cNvPicPr>
            <a:picLocks noGrp="1" noChangeAspect="1"/>
          </p:cNvPicPr>
          <p:nvPr>
            <p:ph sz="half" idx="2"/>
          </p:nvPr>
        </p:nvPicPr>
        <p:blipFill>
          <a:blip r:embed="rId2"/>
          <a:stretch>
            <a:fillRect/>
          </a:stretch>
        </p:blipFill>
        <p:spPr>
          <a:xfrm>
            <a:off x="214798" y="4942392"/>
            <a:ext cx="2686425" cy="1009791"/>
          </a:xfrm>
        </p:spPr>
      </p:pic>
      <p:pic>
        <p:nvPicPr>
          <p:cNvPr id="15" name="Immagine 14">
            <a:extLst>
              <a:ext uri="{FF2B5EF4-FFF2-40B4-BE49-F238E27FC236}">
                <a16:creationId xmlns:a16="http://schemas.microsoft.com/office/drawing/2014/main" id="{E770E723-C23D-2E05-455B-BFCA5626AEBC}"/>
              </a:ext>
            </a:extLst>
          </p:cNvPr>
          <p:cNvPicPr>
            <a:picLocks noChangeAspect="1"/>
          </p:cNvPicPr>
          <p:nvPr/>
        </p:nvPicPr>
        <p:blipFill>
          <a:blip r:embed="rId3"/>
          <a:stretch>
            <a:fillRect/>
          </a:stretch>
        </p:blipFill>
        <p:spPr>
          <a:xfrm>
            <a:off x="214798" y="1306052"/>
            <a:ext cx="3525505" cy="3362664"/>
          </a:xfrm>
          <a:prstGeom prst="rect">
            <a:avLst/>
          </a:prstGeom>
        </p:spPr>
      </p:pic>
      <p:pic>
        <p:nvPicPr>
          <p:cNvPr id="1028" name="Picture 4" descr="Create object in Python using a constructor">
            <a:extLst>
              <a:ext uri="{FF2B5EF4-FFF2-40B4-BE49-F238E27FC236}">
                <a16:creationId xmlns:a16="http://schemas.microsoft.com/office/drawing/2014/main" id="{55119677-CF02-46C8-0ED3-C8F577C7F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1724" y="2262317"/>
            <a:ext cx="4410874" cy="3366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56644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2DD720-5718-48CC-A6B0-D5792E9EC123}"/>
              </a:ext>
            </a:extLst>
          </p:cNvPr>
          <p:cNvSpPr>
            <a:spLocks noGrp="1"/>
          </p:cNvSpPr>
          <p:nvPr>
            <p:ph type="title"/>
          </p:nvPr>
        </p:nvSpPr>
        <p:spPr/>
        <p:txBody>
          <a:bodyPr/>
          <a:lstStyle/>
          <a:p>
            <a:r>
              <a:rPr lang="it-IT" dirty="0"/>
              <a:t>OOP PYTHON – COSTRUTTORI – Tipi di costruttori</a:t>
            </a:r>
          </a:p>
        </p:txBody>
      </p:sp>
      <p:sp>
        <p:nvSpPr>
          <p:cNvPr id="4" name="Segnaposto contenuto 3">
            <a:extLst>
              <a:ext uri="{FF2B5EF4-FFF2-40B4-BE49-F238E27FC236}">
                <a16:creationId xmlns:a16="http://schemas.microsoft.com/office/drawing/2014/main" id="{4CC4AF39-8A74-4461-BEC1-E27B058178C2}"/>
              </a:ext>
            </a:extLst>
          </p:cNvPr>
          <p:cNvSpPr>
            <a:spLocks noGrp="1"/>
          </p:cNvSpPr>
          <p:nvPr>
            <p:ph sz="quarter" idx="4"/>
          </p:nvPr>
        </p:nvSpPr>
        <p:spPr>
          <a:xfrm>
            <a:off x="6199060" y="1271016"/>
            <a:ext cx="5678996" cy="5263586"/>
          </a:xfrm>
        </p:spPr>
        <p:txBody>
          <a:bodyPr anchor="ctr"/>
          <a:lstStyle/>
          <a:p>
            <a:pPr marL="0" indent="0">
              <a:buNone/>
            </a:pPr>
            <a:r>
              <a:rPr lang="en-US" sz="2000" b="1" u="sng" dirty="0">
                <a:solidFill>
                  <a:srgbClr val="50B4C8"/>
                </a:solidFill>
              </a:rPr>
              <a:t>COSTRUTTORE DI DEFAULT</a:t>
            </a:r>
          </a:p>
          <a:p>
            <a:pPr marL="0" indent="0">
              <a:buNone/>
            </a:pPr>
            <a:endParaRPr lang="en-US" sz="1400" dirty="0"/>
          </a:p>
          <a:p>
            <a:pPr marL="0" indent="0">
              <a:buNone/>
            </a:pPr>
            <a:r>
              <a:rPr lang="en-US" sz="1600" dirty="0" err="1"/>
              <a:t>Pyhon</a:t>
            </a:r>
            <a:r>
              <a:rPr lang="en-US" sz="1600" dirty="0"/>
              <a:t> </a:t>
            </a:r>
            <a:r>
              <a:rPr lang="en-US" sz="1600" dirty="0" err="1"/>
              <a:t>prevede</a:t>
            </a:r>
            <a:r>
              <a:rPr lang="en-US" sz="1600" dirty="0"/>
              <a:t> un </a:t>
            </a:r>
            <a:r>
              <a:rPr lang="en-US" sz="1600" dirty="0" err="1"/>
              <a:t>costruttore</a:t>
            </a:r>
            <a:r>
              <a:rPr lang="en-US" sz="1600" dirty="0"/>
              <a:t> di default </a:t>
            </a:r>
            <a:r>
              <a:rPr lang="en-US" sz="1600" b="1" dirty="0"/>
              <a:t>se non viene </a:t>
            </a:r>
            <a:r>
              <a:rPr lang="en-US" sz="1600" b="1" dirty="0" err="1"/>
              <a:t>definito</a:t>
            </a:r>
            <a:r>
              <a:rPr lang="en-US" sz="1600" b="1" dirty="0"/>
              <a:t> </a:t>
            </a:r>
            <a:r>
              <a:rPr lang="en-US" sz="1600" b="1" dirty="0" err="1"/>
              <a:t>alcun</a:t>
            </a:r>
            <a:r>
              <a:rPr lang="en-US" sz="1600" b="1" dirty="0"/>
              <a:t> </a:t>
            </a:r>
            <a:r>
              <a:rPr lang="en-US" sz="1600" b="1" dirty="0" err="1"/>
              <a:t>costruttore</a:t>
            </a:r>
            <a:r>
              <a:rPr lang="en-US" sz="1600" b="1" dirty="0"/>
              <a:t> </a:t>
            </a:r>
            <a:r>
              <a:rPr lang="en-US" sz="1600" b="1" dirty="0" err="1"/>
              <a:t>all’interno</a:t>
            </a:r>
            <a:r>
              <a:rPr lang="en-US" sz="1600" b="1" dirty="0"/>
              <a:t> </a:t>
            </a:r>
            <a:r>
              <a:rPr lang="en-US" sz="1600" b="1" dirty="0" err="1"/>
              <a:t>della</a:t>
            </a:r>
            <a:r>
              <a:rPr lang="en-US" sz="1600" b="1" dirty="0"/>
              <a:t> </a:t>
            </a:r>
            <a:r>
              <a:rPr lang="en-US" sz="1600" b="1" dirty="0" err="1"/>
              <a:t>classe</a:t>
            </a:r>
            <a:r>
              <a:rPr lang="en-US" sz="1600" dirty="0"/>
              <a:t>. </a:t>
            </a:r>
          </a:p>
          <a:p>
            <a:pPr marL="0" indent="0">
              <a:buNone/>
            </a:pPr>
            <a:endParaRPr lang="en-US" sz="1600" dirty="0"/>
          </a:p>
          <a:p>
            <a:pPr marL="0" indent="0">
              <a:buNone/>
            </a:pPr>
            <a:r>
              <a:rPr lang="en-US" sz="1600" dirty="0"/>
              <a:t>E’ un </a:t>
            </a:r>
            <a:r>
              <a:rPr lang="en-US" sz="1600" b="1" dirty="0" err="1"/>
              <a:t>costruttore</a:t>
            </a:r>
            <a:r>
              <a:rPr lang="en-US" sz="1600" b="1" dirty="0"/>
              <a:t> </a:t>
            </a:r>
            <a:r>
              <a:rPr lang="en-US" sz="1600" b="1" dirty="0" err="1"/>
              <a:t>vuoto</a:t>
            </a:r>
            <a:r>
              <a:rPr lang="en-US" sz="1600" dirty="0"/>
              <a:t>, senza un body e </a:t>
            </a:r>
            <a:r>
              <a:rPr lang="en-US" sz="1600" b="1" dirty="0">
                <a:highlight>
                  <a:srgbClr val="E072C8"/>
                </a:highlight>
              </a:rPr>
              <a:t>si </a:t>
            </a:r>
            <a:r>
              <a:rPr lang="en-US" sz="1600" b="1" dirty="0" err="1">
                <a:highlight>
                  <a:srgbClr val="E072C8"/>
                </a:highlight>
              </a:rPr>
              <a:t>limita</a:t>
            </a:r>
            <a:r>
              <a:rPr lang="en-US" sz="1600" b="1" dirty="0">
                <a:highlight>
                  <a:srgbClr val="E072C8"/>
                </a:highlight>
              </a:rPr>
              <a:t> ad </a:t>
            </a:r>
            <a:r>
              <a:rPr lang="en-US" sz="1600" b="1" dirty="0" err="1">
                <a:highlight>
                  <a:srgbClr val="E072C8"/>
                </a:highlight>
              </a:rPr>
              <a:t>inizializzare</a:t>
            </a:r>
            <a:r>
              <a:rPr lang="en-US" sz="1600" b="1" dirty="0">
                <a:highlight>
                  <a:srgbClr val="E072C8"/>
                </a:highlight>
              </a:rPr>
              <a:t> </a:t>
            </a:r>
            <a:r>
              <a:rPr lang="en-US" sz="1600" b="1" dirty="0" err="1">
                <a:highlight>
                  <a:srgbClr val="E072C8"/>
                </a:highlight>
              </a:rPr>
              <a:t>gli</a:t>
            </a:r>
            <a:r>
              <a:rPr lang="en-US" sz="1600" b="1" dirty="0">
                <a:highlight>
                  <a:srgbClr val="E072C8"/>
                </a:highlight>
              </a:rPr>
              <a:t> </a:t>
            </a:r>
            <a:r>
              <a:rPr lang="en-US" sz="1600" b="1" dirty="0" err="1">
                <a:highlight>
                  <a:srgbClr val="E072C8"/>
                </a:highlight>
              </a:rPr>
              <a:t>oggetti</a:t>
            </a:r>
            <a:r>
              <a:rPr lang="en-US" sz="1600" b="1" dirty="0">
                <a:highlight>
                  <a:srgbClr val="E072C8"/>
                </a:highlight>
              </a:rPr>
              <a:t> senza </a:t>
            </a:r>
            <a:r>
              <a:rPr lang="en-US" sz="1600" b="1" dirty="0" err="1">
                <a:highlight>
                  <a:srgbClr val="E072C8"/>
                </a:highlight>
              </a:rPr>
              <a:t>prevedere</a:t>
            </a:r>
            <a:r>
              <a:rPr lang="en-US" sz="1600" b="1" dirty="0">
                <a:highlight>
                  <a:srgbClr val="E072C8"/>
                </a:highlight>
              </a:rPr>
              <a:t> </a:t>
            </a:r>
            <a:r>
              <a:rPr lang="en-US" sz="1600" b="1" dirty="0" err="1">
                <a:highlight>
                  <a:srgbClr val="E072C8"/>
                </a:highlight>
              </a:rPr>
              <a:t>ulteriori</a:t>
            </a:r>
            <a:r>
              <a:rPr lang="en-US" sz="1600" b="1" dirty="0">
                <a:highlight>
                  <a:srgbClr val="E072C8"/>
                </a:highlight>
              </a:rPr>
              <a:t> </a:t>
            </a:r>
            <a:r>
              <a:rPr lang="en-US" sz="1600" b="1" dirty="0" err="1">
                <a:highlight>
                  <a:srgbClr val="E072C8"/>
                </a:highlight>
              </a:rPr>
              <a:t>azioni</a:t>
            </a:r>
            <a:r>
              <a:rPr lang="en-US" sz="1600" dirty="0"/>
              <a:t>. </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600" dirty="0" err="1"/>
              <a:t>Nell’esempio</a:t>
            </a:r>
            <a:r>
              <a:rPr lang="en-US" sz="1600" dirty="0"/>
              <a:t> non è </a:t>
            </a:r>
            <a:r>
              <a:rPr lang="en-US" sz="1600" dirty="0" err="1"/>
              <a:t>presente</a:t>
            </a:r>
            <a:r>
              <a:rPr lang="en-US" sz="1600" dirty="0"/>
              <a:t> </a:t>
            </a:r>
            <a:r>
              <a:rPr lang="en-US" sz="1600" dirty="0" err="1"/>
              <a:t>alcun</a:t>
            </a:r>
            <a:r>
              <a:rPr lang="en-US" sz="1600" dirty="0"/>
              <a:t> </a:t>
            </a:r>
            <a:r>
              <a:rPr lang="en-US" sz="1600" dirty="0" err="1"/>
              <a:t>costruttore</a:t>
            </a:r>
            <a:r>
              <a:rPr lang="en-US" sz="1600" dirty="0"/>
              <a:t> ma è in </a:t>
            </a:r>
            <a:r>
              <a:rPr lang="en-US" sz="1600" dirty="0" err="1"/>
              <a:t>ogni</a:t>
            </a:r>
            <a:r>
              <a:rPr lang="en-US" sz="1600" dirty="0"/>
              <a:t> </a:t>
            </a:r>
            <a:r>
              <a:rPr lang="en-US" sz="1600" dirty="0" err="1"/>
              <a:t>caso</a:t>
            </a:r>
            <a:r>
              <a:rPr lang="en-US" sz="1600" dirty="0"/>
              <a:t> possible </a:t>
            </a:r>
            <a:r>
              <a:rPr lang="en-US" sz="1600" dirty="0" err="1"/>
              <a:t>creare</a:t>
            </a:r>
            <a:r>
              <a:rPr lang="en-US" sz="1600" dirty="0"/>
              <a:t> un </a:t>
            </a:r>
            <a:r>
              <a:rPr lang="en-US" sz="1600" dirty="0" err="1"/>
              <a:t>oggetto</a:t>
            </a:r>
            <a:r>
              <a:rPr lang="en-US" sz="1600" dirty="0"/>
              <a:t> per la </a:t>
            </a:r>
            <a:r>
              <a:rPr lang="en-US" sz="1600" dirty="0" err="1"/>
              <a:t>classe</a:t>
            </a:r>
            <a:r>
              <a:rPr lang="en-US" sz="1600" dirty="0"/>
              <a:t> </a:t>
            </a:r>
            <a:r>
              <a:rPr lang="en-US" sz="1600" dirty="0">
                <a:latin typeface="Consolas" panose="020B0609020204030204" pitchFamily="49" charset="0"/>
              </a:rPr>
              <a:t>Employee</a:t>
            </a:r>
            <a:r>
              <a:rPr lang="en-US" sz="1600" dirty="0"/>
              <a:t> </a:t>
            </a:r>
            <a:r>
              <a:rPr lang="en-US" sz="1600" dirty="0" err="1"/>
              <a:t>perchè</a:t>
            </a:r>
            <a:r>
              <a:rPr lang="en-US" sz="1600" dirty="0"/>
              <a:t> Python ha </a:t>
            </a:r>
            <a:r>
              <a:rPr lang="en-US" sz="1600" b="1" dirty="0" err="1"/>
              <a:t>aggiunto</a:t>
            </a:r>
            <a:r>
              <a:rPr lang="en-US" sz="1600" b="1" dirty="0"/>
              <a:t> il </a:t>
            </a:r>
            <a:r>
              <a:rPr lang="en-US" sz="1600" b="1" dirty="0" err="1"/>
              <a:t>costruttore</a:t>
            </a:r>
            <a:r>
              <a:rPr lang="en-US" sz="1600" b="1" dirty="0"/>
              <a:t> di default </a:t>
            </a:r>
            <a:r>
              <a:rPr lang="en-US" sz="1600" b="1" dirty="0" err="1"/>
              <a:t>durante</a:t>
            </a:r>
            <a:r>
              <a:rPr lang="en-US" sz="1600" b="1" dirty="0"/>
              <a:t> la </a:t>
            </a:r>
            <a:r>
              <a:rPr lang="en-US" sz="1600" b="1" dirty="0" err="1"/>
              <a:t>compilazione</a:t>
            </a:r>
            <a:r>
              <a:rPr lang="en-US" sz="1600" b="1" dirty="0"/>
              <a:t> del </a:t>
            </a:r>
            <a:r>
              <a:rPr lang="en-US" sz="1600" b="1" dirty="0" err="1"/>
              <a:t>programma</a:t>
            </a:r>
            <a:r>
              <a:rPr lang="en-US" sz="1600" b="1" dirty="0"/>
              <a:t>. </a:t>
            </a:r>
          </a:p>
        </p:txBody>
      </p:sp>
      <p:pic>
        <p:nvPicPr>
          <p:cNvPr id="2050" name="Picture 2" descr="Types of constructor">
            <a:extLst>
              <a:ext uri="{FF2B5EF4-FFF2-40B4-BE49-F238E27FC236}">
                <a16:creationId xmlns:a16="http://schemas.microsoft.com/office/drawing/2014/main" id="{70379241-FA99-5EB3-596D-BA8495E50F6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28612" y="3065869"/>
            <a:ext cx="5385322" cy="3420296"/>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BBEA87A5-C0CD-2966-D73D-4E285EB24902}"/>
              </a:ext>
            </a:extLst>
          </p:cNvPr>
          <p:cNvSpPr txBox="1"/>
          <p:nvPr/>
        </p:nvSpPr>
        <p:spPr>
          <a:xfrm flipH="1">
            <a:off x="747439" y="1389185"/>
            <a:ext cx="4721377" cy="1477328"/>
          </a:xfrm>
          <a:prstGeom prst="rect">
            <a:avLst/>
          </a:prstGeom>
          <a:noFill/>
        </p:spPr>
        <p:txBody>
          <a:bodyPr wrap="square" rtlCol="0" anchor="ctr">
            <a:spAutoFit/>
          </a:bodyPr>
          <a:lstStyle/>
          <a:p>
            <a:pPr marL="0" indent="0">
              <a:buNone/>
            </a:pPr>
            <a:r>
              <a:rPr lang="en-US" sz="1800" dirty="0"/>
              <a:t>In Python </a:t>
            </a:r>
            <a:r>
              <a:rPr lang="en-US" sz="1800" dirty="0" err="1"/>
              <a:t>esistono</a:t>
            </a:r>
            <a:r>
              <a:rPr lang="en-US" sz="1800" dirty="0"/>
              <a:t> </a:t>
            </a:r>
            <a:r>
              <a:rPr lang="en-US" sz="1800" b="1" dirty="0" err="1"/>
              <a:t>tre</a:t>
            </a:r>
            <a:r>
              <a:rPr lang="en-US" sz="1800" b="1" dirty="0"/>
              <a:t> tipi di </a:t>
            </a:r>
            <a:r>
              <a:rPr lang="en-US" sz="1800" b="1" dirty="0" err="1"/>
              <a:t>costruttori</a:t>
            </a:r>
            <a:r>
              <a:rPr lang="en-US" sz="1800" dirty="0"/>
              <a:t>: </a:t>
            </a:r>
            <a:br>
              <a:rPr lang="en-US" sz="1800" dirty="0"/>
            </a:br>
            <a:endParaRPr lang="en-US" sz="1800" dirty="0"/>
          </a:p>
          <a:p>
            <a:pPr>
              <a:buFont typeface="Arial" panose="020B0604020202020204" pitchFamily="34" charset="0"/>
              <a:buChar char="•"/>
            </a:pPr>
            <a:r>
              <a:rPr lang="en-US" sz="1800" dirty="0"/>
              <a:t> COSTRUTTORE</a:t>
            </a:r>
            <a:r>
              <a:rPr lang="en-US" sz="1800" b="1" dirty="0"/>
              <a:t> </a:t>
            </a:r>
            <a:r>
              <a:rPr lang="en-US" sz="1800" dirty="0"/>
              <a:t>DI </a:t>
            </a:r>
            <a:r>
              <a:rPr lang="en-US" sz="1800" b="1" dirty="0">
                <a:solidFill>
                  <a:srgbClr val="50B4C8"/>
                </a:solidFill>
              </a:rPr>
              <a:t>DEFAULT</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NON PARAMETRIZZATO</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PARAMETRIZZATO</a:t>
            </a:r>
            <a:endParaRPr lang="it-IT" b="1" dirty="0">
              <a:solidFill>
                <a:srgbClr val="50B4C8"/>
              </a:solidFill>
            </a:endParaRPr>
          </a:p>
        </p:txBody>
      </p:sp>
      <p:pic>
        <p:nvPicPr>
          <p:cNvPr id="8" name="Immagine 7">
            <a:extLst>
              <a:ext uri="{FF2B5EF4-FFF2-40B4-BE49-F238E27FC236}">
                <a16:creationId xmlns:a16="http://schemas.microsoft.com/office/drawing/2014/main" id="{6B001953-B565-891A-F7CE-96BA9C677FB0}"/>
              </a:ext>
            </a:extLst>
          </p:cNvPr>
          <p:cNvPicPr>
            <a:picLocks noChangeAspect="1"/>
          </p:cNvPicPr>
          <p:nvPr/>
        </p:nvPicPr>
        <p:blipFill>
          <a:blip r:embed="rId3"/>
          <a:stretch>
            <a:fillRect/>
          </a:stretch>
        </p:blipFill>
        <p:spPr>
          <a:xfrm>
            <a:off x="6552603" y="3538543"/>
            <a:ext cx="2896004" cy="1695687"/>
          </a:xfrm>
          <a:prstGeom prst="rect">
            <a:avLst/>
          </a:prstGeom>
        </p:spPr>
      </p:pic>
      <p:pic>
        <p:nvPicPr>
          <p:cNvPr id="10" name="Immagine 9">
            <a:extLst>
              <a:ext uri="{FF2B5EF4-FFF2-40B4-BE49-F238E27FC236}">
                <a16:creationId xmlns:a16="http://schemas.microsoft.com/office/drawing/2014/main" id="{36F8725B-0906-1097-0D4C-3739FEE949EB}"/>
              </a:ext>
            </a:extLst>
          </p:cNvPr>
          <p:cNvPicPr>
            <a:picLocks noChangeAspect="1"/>
          </p:cNvPicPr>
          <p:nvPr/>
        </p:nvPicPr>
        <p:blipFill>
          <a:blip r:embed="rId4"/>
          <a:stretch>
            <a:fillRect/>
          </a:stretch>
        </p:blipFill>
        <p:spPr>
          <a:xfrm>
            <a:off x="9621172" y="4157754"/>
            <a:ext cx="1848108" cy="457264"/>
          </a:xfrm>
          <a:prstGeom prst="rect">
            <a:avLst/>
          </a:prstGeom>
        </p:spPr>
      </p:pic>
    </p:spTree>
    <p:extLst>
      <p:ext uri="{BB962C8B-B14F-4D97-AF65-F5344CB8AC3E}">
        <p14:creationId xmlns:p14="http://schemas.microsoft.com/office/powerpoint/2010/main" val="3821798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E43126-6FB2-488B-B770-7018287A45DD}"/>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B6AD7132-9CBD-4B5C-B19D-B369B2BAB515}"/>
              </a:ext>
            </a:extLst>
          </p:cNvPr>
          <p:cNvSpPr>
            <a:spLocks noGrp="1"/>
          </p:cNvSpPr>
          <p:nvPr>
            <p:ph sz="half" idx="2"/>
          </p:nvPr>
        </p:nvSpPr>
        <p:spPr/>
        <p:txBody>
          <a:bodyPr anchor="ctr">
            <a:normAutofit/>
          </a:bodyPr>
          <a:lstStyle/>
          <a:p>
            <a:pPr marL="0" indent="0">
              <a:buNone/>
            </a:pPr>
            <a:r>
              <a:rPr lang="it-IT" sz="2000" b="1" dirty="0">
                <a:solidFill>
                  <a:srgbClr val="50B4C8"/>
                </a:solidFill>
              </a:rPr>
              <a:t>COSTRUTTORI NON PARAMETRIZZATI</a:t>
            </a:r>
          </a:p>
          <a:p>
            <a:pPr marL="0" indent="0">
              <a:buNone/>
            </a:pPr>
            <a:endParaRPr lang="it-IT" sz="2000" dirty="0"/>
          </a:p>
          <a:p>
            <a:pPr marL="0" indent="0">
              <a:buNone/>
            </a:pPr>
            <a:r>
              <a:rPr lang="it-IT" sz="2000" dirty="0"/>
              <a:t>Sono i costruttori </a:t>
            </a:r>
            <a:r>
              <a:rPr lang="it-IT" sz="2000" b="1" dirty="0">
                <a:highlight>
                  <a:srgbClr val="00FFFF"/>
                </a:highlight>
              </a:rPr>
              <a:t>senza alcun argomento</a:t>
            </a:r>
            <a:r>
              <a:rPr lang="it-IT" sz="2000" dirty="0"/>
              <a:t>. </a:t>
            </a:r>
          </a:p>
          <a:p>
            <a:pPr>
              <a:buFont typeface="Arial" panose="020B0604020202020204" pitchFamily="34" charset="0"/>
              <a:buChar char="•"/>
            </a:pPr>
            <a:r>
              <a:rPr lang="it-IT" sz="2000" dirty="0"/>
              <a:t> Sono utilizzati per </a:t>
            </a:r>
            <a:r>
              <a:rPr lang="it-IT" sz="2000" b="1" dirty="0"/>
              <a:t>inizializzare ogni oggetto con i valori di default</a:t>
            </a:r>
            <a:r>
              <a:rPr lang="it-IT" sz="2000" dirty="0"/>
              <a:t>. </a:t>
            </a:r>
          </a:p>
          <a:p>
            <a:pPr>
              <a:buFont typeface="Arial" panose="020B0604020202020204" pitchFamily="34" charset="0"/>
              <a:buChar char="•"/>
            </a:pPr>
            <a:r>
              <a:rPr lang="it-IT" sz="2000" dirty="0"/>
              <a:t> </a:t>
            </a:r>
            <a:r>
              <a:rPr lang="it-IT" sz="2000" b="1" dirty="0"/>
              <a:t>Non accetta argomenti</a:t>
            </a:r>
            <a:r>
              <a:rPr lang="it-IT" sz="2000" dirty="0"/>
              <a:t> durante la creazione degli oggetti ed inizializza ogni oggetto con gli stessi valori. </a:t>
            </a:r>
          </a:p>
          <a:p>
            <a:endParaRPr lang="it-IT" sz="2000" dirty="0"/>
          </a:p>
        </p:txBody>
      </p:sp>
      <p:pic>
        <p:nvPicPr>
          <p:cNvPr id="6" name="Segnaposto contenuto 5">
            <a:extLst>
              <a:ext uri="{FF2B5EF4-FFF2-40B4-BE49-F238E27FC236}">
                <a16:creationId xmlns:a16="http://schemas.microsoft.com/office/drawing/2014/main" id="{C50545D8-4A7C-5971-34F3-DE3C22F328FB}"/>
              </a:ext>
            </a:extLst>
          </p:cNvPr>
          <p:cNvPicPr>
            <a:picLocks noGrp="1" noChangeAspect="1"/>
          </p:cNvPicPr>
          <p:nvPr>
            <p:ph sz="quarter" idx="4"/>
          </p:nvPr>
        </p:nvPicPr>
        <p:blipFill>
          <a:blip r:embed="rId2"/>
          <a:stretch>
            <a:fillRect/>
          </a:stretch>
        </p:blipFill>
        <p:spPr>
          <a:xfrm>
            <a:off x="6559061" y="1535654"/>
            <a:ext cx="5077534" cy="3677163"/>
          </a:xfrm>
        </p:spPr>
      </p:pic>
      <p:pic>
        <p:nvPicPr>
          <p:cNvPr id="8" name="Immagine 7">
            <a:extLst>
              <a:ext uri="{FF2B5EF4-FFF2-40B4-BE49-F238E27FC236}">
                <a16:creationId xmlns:a16="http://schemas.microsoft.com/office/drawing/2014/main" id="{66A397DD-4495-D5E2-A6AD-CE2A778613CF}"/>
              </a:ext>
            </a:extLst>
          </p:cNvPr>
          <p:cNvPicPr>
            <a:picLocks noChangeAspect="1"/>
          </p:cNvPicPr>
          <p:nvPr/>
        </p:nvPicPr>
        <p:blipFill>
          <a:blip r:embed="rId3"/>
          <a:stretch>
            <a:fillRect/>
          </a:stretch>
        </p:blipFill>
        <p:spPr>
          <a:xfrm>
            <a:off x="7830798" y="5493692"/>
            <a:ext cx="3124636" cy="495369"/>
          </a:xfrm>
          <a:prstGeom prst="rect">
            <a:avLst/>
          </a:prstGeom>
        </p:spPr>
      </p:pic>
      <p:sp>
        <p:nvSpPr>
          <p:cNvPr id="9" name="Rettangolo 8">
            <a:extLst>
              <a:ext uri="{FF2B5EF4-FFF2-40B4-BE49-F238E27FC236}">
                <a16:creationId xmlns:a16="http://schemas.microsoft.com/office/drawing/2014/main" id="{6178597F-74F8-A828-C5FF-D75E2456115E}"/>
              </a:ext>
            </a:extLst>
          </p:cNvPr>
          <p:cNvSpPr/>
          <p:nvPr/>
        </p:nvSpPr>
        <p:spPr>
          <a:xfrm>
            <a:off x="6559061" y="4610201"/>
            <a:ext cx="4317023" cy="495369"/>
          </a:xfrm>
          <a:prstGeom prst="rect">
            <a:avLst/>
          </a:prstGeom>
          <a:noFill/>
          <a:ln w="19050">
            <a:solidFill>
              <a:srgbClr val="E072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BCA20DCE-64D9-8E09-A1BB-E89A115881F5}"/>
              </a:ext>
            </a:extLst>
          </p:cNvPr>
          <p:cNvSpPr/>
          <p:nvPr/>
        </p:nvSpPr>
        <p:spPr>
          <a:xfrm>
            <a:off x="6816968" y="2215515"/>
            <a:ext cx="2942493" cy="738627"/>
          </a:xfrm>
          <a:prstGeom prst="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1580330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BCB945-6D14-41A5-A2DA-307D094E6964}"/>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9590CC80-804B-4F5B-9BC2-41C299CC352B}"/>
              </a:ext>
            </a:extLst>
          </p:cNvPr>
          <p:cNvSpPr>
            <a:spLocks noGrp="1"/>
          </p:cNvSpPr>
          <p:nvPr>
            <p:ph sz="half" idx="2"/>
          </p:nvPr>
        </p:nvSpPr>
        <p:spPr/>
        <p:txBody>
          <a:bodyPr>
            <a:normAutofit fontScale="92500" lnSpcReduction="10000"/>
          </a:bodyPr>
          <a:lstStyle/>
          <a:p>
            <a:pPr marL="0" indent="0">
              <a:buNone/>
            </a:pPr>
            <a:r>
              <a:rPr lang="it-IT" sz="2000" b="1" dirty="0">
                <a:solidFill>
                  <a:srgbClr val="50B4C8"/>
                </a:solidFill>
              </a:rPr>
              <a:t>COSTRUTTORI PARAMETRIZZATI</a:t>
            </a:r>
          </a:p>
          <a:p>
            <a:pPr marL="0" indent="0">
              <a:buNone/>
            </a:pPr>
            <a:endParaRPr lang="it-IT" sz="2000" dirty="0"/>
          </a:p>
          <a:p>
            <a:pPr marL="0" indent="0">
              <a:buNone/>
            </a:pPr>
            <a:r>
              <a:rPr lang="it-IT" sz="2000" dirty="0"/>
              <a:t>Sono i costruttori con </a:t>
            </a:r>
            <a:r>
              <a:rPr lang="it-IT" sz="2000" b="1" dirty="0">
                <a:highlight>
                  <a:srgbClr val="00FFFF"/>
                </a:highlight>
              </a:rPr>
              <a:t>parametri ed argomenti definiti</a:t>
            </a:r>
            <a:r>
              <a:rPr lang="it-IT" sz="2000" dirty="0"/>
              <a:t>. </a:t>
            </a:r>
          </a:p>
          <a:p>
            <a:pPr marL="0" indent="0">
              <a:buNone/>
            </a:pPr>
            <a:r>
              <a:rPr lang="it-IT" sz="2000" dirty="0">
                <a:highlight>
                  <a:srgbClr val="00FFFF"/>
                </a:highlight>
              </a:rPr>
              <a:t>Si possono passare </a:t>
            </a:r>
            <a:r>
              <a:rPr lang="it-IT" sz="2000" b="1" dirty="0">
                <a:highlight>
                  <a:srgbClr val="00FFFF"/>
                </a:highlight>
              </a:rPr>
              <a:t>valori differenti ad ogni oggetto </a:t>
            </a:r>
            <a:r>
              <a:rPr lang="it-IT" sz="2000" dirty="0"/>
              <a:t>ogni volta che ne viene creato uno, usando il costruttore parametrizzato. </a:t>
            </a:r>
          </a:p>
          <a:p>
            <a:pPr marL="0" indent="0">
              <a:buNone/>
            </a:pPr>
            <a:endParaRPr lang="it-IT" sz="2000" dirty="0"/>
          </a:p>
          <a:p>
            <a:pPr marL="0" indent="0">
              <a:buNone/>
            </a:pPr>
            <a:r>
              <a:rPr lang="it-IT" sz="2000" dirty="0"/>
              <a:t>Il </a:t>
            </a:r>
            <a:r>
              <a:rPr lang="it-IT" sz="2000" b="1" dirty="0"/>
              <a:t>primo parametro </a:t>
            </a:r>
            <a:r>
              <a:rPr lang="it-IT" sz="2000" dirty="0"/>
              <a:t>del costruttore è </a:t>
            </a:r>
            <a:r>
              <a:rPr lang="it-IT" sz="2000" b="1" dirty="0">
                <a:solidFill>
                  <a:srgbClr val="50B4C8"/>
                </a:solidFill>
              </a:rPr>
              <a:t>self</a:t>
            </a:r>
            <a:r>
              <a:rPr lang="it-IT" sz="2000" dirty="0"/>
              <a:t> che è un riferimento all’oggetto stesso. Tutti gli altri parametri verranno dichiarati dopo il self. </a:t>
            </a:r>
          </a:p>
          <a:p>
            <a:pPr marL="0" indent="0">
              <a:buNone/>
            </a:pPr>
            <a:endParaRPr lang="it-IT" sz="2000" dirty="0"/>
          </a:p>
          <a:p>
            <a:pPr marL="0" indent="0">
              <a:buNone/>
            </a:pPr>
            <a:r>
              <a:rPr lang="it-IT" sz="2000" dirty="0"/>
              <a:t>Può avere </a:t>
            </a:r>
            <a:r>
              <a:rPr lang="it-IT" sz="2000" b="1" dirty="0"/>
              <a:t>qualsiasi numero di argomenti</a:t>
            </a:r>
            <a:r>
              <a:rPr lang="it-IT" sz="2000" dirty="0"/>
              <a:t>. </a:t>
            </a:r>
          </a:p>
          <a:p>
            <a:pPr marL="0" indent="0">
              <a:buNone/>
            </a:pPr>
            <a:endParaRPr lang="it-IT" sz="2000" dirty="0"/>
          </a:p>
          <a:p>
            <a:pPr marL="0" indent="0">
              <a:buNone/>
            </a:pPr>
            <a:r>
              <a:rPr lang="it-IT" sz="2000" dirty="0"/>
              <a:t>Si consideri una compagnia con migliaia di impiegati. </a:t>
            </a:r>
          </a:p>
          <a:p>
            <a:pPr marL="0" indent="0">
              <a:buNone/>
            </a:pPr>
            <a:r>
              <a:rPr lang="it-IT" sz="2000" dirty="0"/>
              <a:t>In questo caso, quando viene creato ogni singolo oggetto impiegato, </a:t>
            </a:r>
            <a:r>
              <a:rPr lang="it-IT" sz="2000" b="1" dirty="0"/>
              <a:t>si dovranno passare name, age, and </a:t>
            </a:r>
            <a:r>
              <a:rPr lang="it-IT" sz="2000" b="1" dirty="0" err="1"/>
              <a:t>salary</a:t>
            </a:r>
            <a:r>
              <a:rPr lang="it-IT" sz="2000" b="1" dirty="0"/>
              <a:t> differenti</a:t>
            </a:r>
            <a:r>
              <a:rPr lang="it-IT" sz="2000" dirty="0"/>
              <a:t>. </a:t>
            </a:r>
          </a:p>
          <a:p>
            <a:pPr marL="0" indent="0">
              <a:buNone/>
            </a:pPr>
            <a:r>
              <a:rPr lang="it-IT" sz="2000" dirty="0"/>
              <a:t>Questo è il caso in cui viene usato il costruttore parametrizzato.  </a:t>
            </a:r>
          </a:p>
        </p:txBody>
      </p:sp>
      <p:pic>
        <p:nvPicPr>
          <p:cNvPr id="7" name="Segnaposto contenuto 6">
            <a:extLst>
              <a:ext uri="{FF2B5EF4-FFF2-40B4-BE49-F238E27FC236}">
                <a16:creationId xmlns:a16="http://schemas.microsoft.com/office/drawing/2014/main" id="{11E34E3F-DE85-6A9D-5AC2-9DE4D36E474B}"/>
              </a:ext>
            </a:extLst>
          </p:cNvPr>
          <p:cNvPicPr>
            <a:picLocks noGrp="1" noChangeAspect="1"/>
          </p:cNvPicPr>
          <p:nvPr>
            <p:ph sz="quarter" idx="4"/>
          </p:nvPr>
        </p:nvPicPr>
        <p:blipFill>
          <a:blip r:embed="rId2"/>
          <a:stretch>
            <a:fillRect/>
          </a:stretch>
        </p:blipFill>
        <p:spPr>
          <a:xfrm>
            <a:off x="7051084" y="1471339"/>
            <a:ext cx="4086795" cy="3915321"/>
          </a:xfrm>
        </p:spPr>
      </p:pic>
      <p:sp>
        <p:nvSpPr>
          <p:cNvPr id="5" name="Simbolo &quot;Non consentito&quot; 4">
            <a:extLst>
              <a:ext uri="{FF2B5EF4-FFF2-40B4-BE49-F238E27FC236}">
                <a16:creationId xmlns:a16="http://schemas.microsoft.com/office/drawing/2014/main" id="{0516F60B-6EB7-43B8-876E-C2FC40C6A9A6}"/>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73AEE530-D573-4935-787F-DFF0907CA3FF}"/>
              </a:ext>
            </a:extLst>
          </p:cNvPr>
          <p:cNvPicPr>
            <a:picLocks noChangeAspect="1"/>
          </p:cNvPicPr>
          <p:nvPr/>
        </p:nvPicPr>
        <p:blipFill>
          <a:blip r:embed="rId3"/>
          <a:stretch>
            <a:fillRect/>
          </a:stretch>
        </p:blipFill>
        <p:spPr>
          <a:xfrm>
            <a:off x="7975137" y="5530307"/>
            <a:ext cx="2238687" cy="590632"/>
          </a:xfrm>
          <a:prstGeom prst="rect">
            <a:avLst/>
          </a:prstGeom>
        </p:spPr>
      </p:pic>
      <p:cxnSp>
        <p:nvCxnSpPr>
          <p:cNvPr id="12" name="Connettore 2 11">
            <a:extLst>
              <a:ext uri="{FF2B5EF4-FFF2-40B4-BE49-F238E27FC236}">
                <a16:creationId xmlns:a16="http://schemas.microsoft.com/office/drawing/2014/main" id="{27D1A9BC-8223-46B4-0AD7-31FE01C9A18D}"/>
              </a:ext>
            </a:extLst>
          </p:cNvPr>
          <p:cNvCxnSpPr/>
          <p:nvPr/>
        </p:nvCxnSpPr>
        <p:spPr>
          <a:xfrm flipV="1">
            <a:off x="5407269" y="2277208"/>
            <a:ext cx="2198077" cy="1081454"/>
          </a:xfrm>
          <a:prstGeom prst="straightConnector1">
            <a:avLst/>
          </a:prstGeom>
          <a:ln w="19050">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2640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504CD-A131-4F43-912E-B33D5B9A3A66}"/>
              </a:ext>
            </a:extLst>
          </p:cNvPr>
          <p:cNvSpPr>
            <a:spLocks noGrp="1"/>
          </p:cNvSpPr>
          <p:nvPr>
            <p:ph type="title"/>
          </p:nvPr>
        </p:nvSpPr>
        <p:spPr/>
        <p:txBody>
          <a:bodyPr/>
          <a:lstStyle/>
          <a:p>
            <a:r>
              <a:rPr lang="it-IT" dirty="0"/>
              <a:t>OOP PYTHON – COSTRUTTORI – Tipi di costruttori</a:t>
            </a:r>
          </a:p>
        </p:txBody>
      </p:sp>
      <p:sp>
        <p:nvSpPr>
          <p:cNvPr id="6" name="Segnaposto contenuto 5">
            <a:extLst>
              <a:ext uri="{FF2B5EF4-FFF2-40B4-BE49-F238E27FC236}">
                <a16:creationId xmlns:a16="http://schemas.microsoft.com/office/drawing/2014/main" id="{B8A369D4-B2CD-DE82-136E-C8420A4B4FCB}"/>
              </a:ext>
            </a:extLst>
          </p:cNvPr>
          <p:cNvSpPr>
            <a:spLocks noGrp="1"/>
          </p:cNvSpPr>
          <p:nvPr>
            <p:ph sz="half" idx="2"/>
          </p:nvPr>
        </p:nvSpPr>
        <p:spPr/>
        <p:txBody>
          <a:bodyPr anchor="ctr"/>
          <a:lstStyle/>
          <a:p>
            <a:r>
              <a:rPr lang="it-IT" sz="2000" b="1" u="sng" dirty="0">
                <a:solidFill>
                  <a:srgbClr val="50B4C8"/>
                </a:solidFill>
              </a:rPr>
              <a:t>COSTRUTTORI CON VALORI DI DEFAULT</a:t>
            </a:r>
          </a:p>
          <a:p>
            <a:endParaRPr lang="it-IT" dirty="0"/>
          </a:p>
          <a:p>
            <a:r>
              <a:rPr lang="it-IT" sz="1800" dirty="0"/>
              <a:t>I valori di default saranno utilizzati da Python </a:t>
            </a:r>
            <a:r>
              <a:rPr lang="it-IT" sz="1800" b="1" dirty="0">
                <a:highlight>
                  <a:srgbClr val="00FFFF"/>
                </a:highlight>
              </a:rPr>
              <a:t>se non vengono passati argomenti al costruttore </a:t>
            </a:r>
            <a:r>
              <a:rPr lang="it-IT" sz="1800" dirty="0"/>
              <a:t>al momento dell’istanziazione di un nuovo oggetto. </a:t>
            </a:r>
          </a:p>
          <a:p>
            <a:endParaRPr lang="it-IT" sz="1800" dirty="0"/>
          </a:p>
          <a:p>
            <a:r>
              <a:rPr lang="it-IT" sz="1800" dirty="0"/>
              <a:t>Nell’esempio a fianco non sono stati passati i valori di age e </a:t>
            </a:r>
            <a:r>
              <a:rPr lang="it-IT" sz="1800" dirty="0" err="1"/>
              <a:t>classroom</a:t>
            </a:r>
            <a:r>
              <a:rPr lang="it-IT" sz="1800" dirty="0"/>
              <a:t>, così Python farà riferimento ai valori di default. </a:t>
            </a:r>
          </a:p>
        </p:txBody>
      </p:sp>
      <p:pic>
        <p:nvPicPr>
          <p:cNvPr id="8" name="Segnaposto contenuto 7">
            <a:extLst>
              <a:ext uri="{FF2B5EF4-FFF2-40B4-BE49-F238E27FC236}">
                <a16:creationId xmlns:a16="http://schemas.microsoft.com/office/drawing/2014/main" id="{7749211A-786C-3C55-7181-9E89EDA1D39A}"/>
              </a:ext>
            </a:extLst>
          </p:cNvPr>
          <p:cNvPicPr>
            <a:picLocks noGrp="1" noChangeAspect="1"/>
          </p:cNvPicPr>
          <p:nvPr>
            <p:ph sz="quarter" idx="4"/>
          </p:nvPr>
        </p:nvPicPr>
        <p:blipFill>
          <a:blip r:embed="rId2"/>
          <a:stretch>
            <a:fillRect/>
          </a:stretch>
        </p:blipFill>
        <p:spPr>
          <a:xfrm>
            <a:off x="6581464" y="1404947"/>
            <a:ext cx="4829849" cy="3886742"/>
          </a:xfrm>
        </p:spPr>
      </p:pic>
      <p:pic>
        <p:nvPicPr>
          <p:cNvPr id="10" name="Immagine 9">
            <a:extLst>
              <a:ext uri="{FF2B5EF4-FFF2-40B4-BE49-F238E27FC236}">
                <a16:creationId xmlns:a16="http://schemas.microsoft.com/office/drawing/2014/main" id="{DF7F249F-58D3-8C0B-D148-4081B7862173}"/>
              </a:ext>
            </a:extLst>
          </p:cNvPr>
          <p:cNvPicPr>
            <a:picLocks noChangeAspect="1"/>
          </p:cNvPicPr>
          <p:nvPr/>
        </p:nvPicPr>
        <p:blipFill>
          <a:blip r:embed="rId3"/>
          <a:stretch>
            <a:fillRect/>
          </a:stretch>
        </p:blipFill>
        <p:spPr>
          <a:xfrm>
            <a:off x="8494376" y="5453053"/>
            <a:ext cx="1305107" cy="590632"/>
          </a:xfrm>
          <a:prstGeom prst="rect">
            <a:avLst/>
          </a:prstGeom>
        </p:spPr>
      </p:pic>
      <p:sp>
        <p:nvSpPr>
          <p:cNvPr id="11" name="Rettangolo 10">
            <a:extLst>
              <a:ext uri="{FF2B5EF4-FFF2-40B4-BE49-F238E27FC236}">
                <a16:creationId xmlns:a16="http://schemas.microsoft.com/office/drawing/2014/main" id="{4B0D93D3-0A36-7D52-2456-146656C36318}"/>
              </a:ext>
            </a:extLst>
          </p:cNvPr>
          <p:cNvSpPr/>
          <p:nvPr/>
        </p:nvSpPr>
        <p:spPr>
          <a:xfrm>
            <a:off x="6646985" y="4132385"/>
            <a:ext cx="2145323" cy="47478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EB80697F-8B5F-6AB9-3B91-000AFED81472}"/>
              </a:ext>
            </a:extLst>
          </p:cNvPr>
          <p:cNvSpPr/>
          <p:nvPr/>
        </p:nvSpPr>
        <p:spPr>
          <a:xfrm>
            <a:off x="6646984" y="4768533"/>
            <a:ext cx="2540978" cy="47478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8480398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4E6-9C56-4D26-9CF1-BC7033C73B1C}"/>
              </a:ext>
            </a:extLst>
          </p:cNvPr>
          <p:cNvSpPr>
            <a:spLocks noGrp="1"/>
          </p:cNvSpPr>
          <p:nvPr>
            <p:ph type="title"/>
          </p:nvPr>
        </p:nvSpPr>
        <p:spPr>
          <a:xfrm>
            <a:off x="328612" y="135802"/>
            <a:ext cx="11549444" cy="884469"/>
          </a:xfrm>
        </p:spPr>
        <p:txBody>
          <a:bodyPr>
            <a:noAutofit/>
          </a:bodyPr>
          <a:lstStyle/>
          <a:p>
            <a:r>
              <a:rPr lang="it-IT" sz="4000" dirty="0"/>
              <a:t>OOP PYTHON – METODI DELL’OGGETTO (o metodi dell’istanza)</a:t>
            </a:r>
          </a:p>
        </p:txBody>
      </p:sp>
      <p:sp>
        <p:nvSpPr>
          <p:cNvPr id="4" name="Segnaposto contenuto 3">
            <a:extLst>
              <a:ext uri="{FF2B5EF4-FFF2-40B4-BE49-F238E27FC236}">
                <a16:creationId xmlns:a16="http://schemas.microsoft.com/office/drawing/2014/main" id="{F4B3D351-D9C2-4C1B-86B6-06B78CD01C7C}"/>
              </a:ext>
            </a:extLst>
          </p:cNvPr>
          <p:cNvSpPr>
            <a:spLocks noGrp="1"/>
          </p:cNvSpPr>
          <p:nvPr>
            <p:ph sz="quarter" idx="4"/>
          </p:nvPr>
        </p:nvSpPr>
        <p:spPr>
          <a:xfrm>
            <a:off x="313944" y="1314450"/>
            <a:ext cx="11408664" cy="5543550"/>
          </a:xfrm>
        </p:spPr>
        <p:txBody>
          <a:bodyPr>
            <a:normAutofit/>
          </a:bodyPr>
          <a:lstStyle/>
          <a:p>
            <a:pPr algn="ctr"/>
            <a:r>
              <a:rPr lang="it-IT" sz="2000" dirty="0"/>
              <a:t>I metodi sono </a:t>
            </a:r>
            <a:r>
              <a:rPr lang="it-IT" sz="2000" b="1" dirty="0">
                <a:highlight>
                  <a:srgbClr val="00FFFF"/>
                </a:highlight>
              </a:rPr>
              <a:t>funzioni definite all’interno del corpo della definizione della classe</a:t>
            </a:r>
            <a:r>
              <a:rPr lang="it-IT" sz="2000" dirty="0"/>
              <a:t>. Sono usati per </a:t>
            </a:r>
            <a:r>
              <a:rPr lang="it-IT" sz="2000" b="1" dirty="0"/>
              <a:t>definire il comportamento di un oggetto</a:t>
            </a:r>
            <a:r>
              <a:rPr lang="it-IT" sz="2000" dirty="0"/>
              <a:t>. </a:t>
            </a:r>
          </a:p>
        </p:txBody>
      </p:sp>
      <p:pic>
        <p:nvPicPr>
          <p:cNvPr id="5" name="Immagine 4">
            <a:extLst>
              <a:ext uri="{FF2B5EF4-FFF2-40B4-BE49-F238E27FC236}">
                <a16:creationId xmlns:a16="http://schemas.microsoft.com/office/drawing/2014/main" id="{967EF911-BD2A-A9FA-EAF2-6874526D94F9}"/>
              </a:ext>
            </a:extLst>
          </p:cNvPr>
          <p:cNvPicPr>
            <a:picLocks noChangeAspect="1"/>
          </p:cNvPicPr>
          <p:nvPr/>
        </p:nvPicPr>
        <p:blipFill>
          <a:blip r:embed="rId2"/>
          <a:stretch>
            <a:fillRect/>
          </a:stretch>
        </p:blipFill>
        <p:spPr>
          <a:xfrm>
            <a:off x="469392" y="2439210"/>
            <a:ext cx="4582164" cy="4124901"/>
          </a:xfrm>
          <a:prstGeom prst="rect">
            <a:avLst/>
          </a:prstGeom>
        </p:spPr>
      </p:pic>
      <p:sp>
        <p:nvSpPr>
          <p:cNvPr id="6" name="Rettangolo 5">
            <a:extLst>
              <a:ext uri="{FF2B5EF4-FFF2-40B4-BE49-F238E27FC236}">
                <a16:creationId xmlns:a16="http://schemas.microsoft.com/office/drawing/2014/main" id="{D001A11A-050D-0FD8-E758-30C1DA7F20DC}"/>
              </a:ext>
            </a:extLst>
          </p:cNvPr>
          <p:cNvSpPr/>
          <p:nvPr/>
        </p:nvSpPr>
        <p:spPr>
          <a:xfrm>
            <a:off x="606359" y="3802673"/>
            <a:ext cx="4308230" cy="13979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2A395052-B5C9-F772-9111-16B74EF0A2CD}"/>
              </a:ext>
            </a:extLst>
          </p:cNvPr>
          <p:cNvSpPr/>
          <p:nvPr/>
        </p:nvSpPr>
        <p:spPr>
          <a:xfrm>
            <a:off x="476410" y="5697415"/>
            <a:ext cx="2317770" cy="791307"/>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8ECE9754-3A18-0EAB-E505-0B8835E27F54}"/>
              </a:ext>
            </a:extLst>
          </p:cNvPr>
          <p:cNvPicPr>
            <a:picLocks noChangeAspect="1"/>
          </p:cNvPicPr>
          <p:nvPr/>
        </p:nvPicPr>
        <p:blipFill>
          <a:blip r:embed="rId3"/>
          <a:stretch>
            <a:fillRect/>
          </a:stretch>
        </p:blipFill>
        <p:spPr>
          <a:xfrm>
            <a:off x="7571105" y="3133684"/>
            <a:ext cx="2448267" cy="590632"/>
          </a:xfrm>
          <a:prstGeom prst="rect">
            <a:avLst/>
          </a:prstGeom>
        </p:spPr>
      </p:pic>
      <p:sp>
        <p:nvSpPr>
          <p:cNvPr id="10" name="CasellaDiTesto 9">
            <a:extLst>
              <a:ext uri="{FF2B5EF4-FFF2-40B4-BE49-F238E27FC236}">
                <a16:creationId xmlns:a16="http://schemas.microsoft.com/office/drawing/2014/main" id="{187800D6-509D-A0FF-BE14-D721132E9D61}"/>
              </a:ext>
            </a:extLst>
          </p:cNvPr>
          <p:cNvSpPr txBox="1"/>
          <p:nvPr/>
        </p:nvSpPr>
        <p:spPr>
          <a:xfrm>
            <a:off x="5818815" y="4018495"/>
            <a:ext cx="5766826" cy="1754326"/>
          </a:xfrm>
          <a:prstGeom prst="rect">
            <a:avLst/>
          </a:prstGeom>
          <a:noFill/>
        </p:spPr>
        <p:txBody>
          <a:bodyPr wrap="square" rtlCol="0">
            <a:spAutoFit/>
          </a:bodyPr>
          <a:lstStyle/>
          <a:p>
            <a:r>
              <a:rPr lang="it-IT" dirty="0"/>
              <a:t>Nell’esempio vengono definiti </a:t>
            </a:r>
            <a:r>
              <a:rPr lang="it-IT" b="1" dirty="0"/>
              <a:t>due metodi</a:t>
            </a:r>
            <a:r>
              <a:rPr lang="it-IT" dirty="0"/>
              <a:t>: </a:t>
            </a:r>
          </a:p>
          <a:p>
            <a:pPr marL="285750" indent="-285750">
              <a:buFont typeface="Arial" panose="020B0604020202020204" pitchFamily="34" charset="0"/>
              <a:buChar char="•"/>
            </a:pPr>
            <a:r>
              <a:rPr lang="it-IT" dirty="0" err="1"/>
              <a:t>sing</a:t>
            </a:r>
            <a:r>
              <a:rPr lang="it-IT" dirty="0"/>
              <a:t>()</a:t>
            </a:r>
          </a:p>
          <a:p>
            <a:pPr marL="285750" indent="-285750">
              <a:buFont typeface="Arial" panose="020B0604020202020204" pitchFamily="34" charset="0"/>
              <a:buChar char="•"/>
            </a:pPr>
            <a:r>
              <a:rPr lang="it-IT" dirty="0"/>
              <a:t>dance()</a:t>
            </a:r>
          </a:p>
          <a:p>
            <a:pPr marL="285750" indent="-285750">
              <a:buFont typeface="Arial" panose="020B0604020202020204" pitchFamily="34" charset="0"/>
              <a:buChar char="•"/>
            </a:pPr>
            <a:endParaRPr lang="it-IT" dirty="0"/>
          </a:p>
          <a:p>
            <a:r>
              <a:rPr lang="it-IT" dirty="0"/>
              <a:t>Questi sono chiamati </a:t>
            </a:r>
            <a:r>
              <a:rPr lang="it-IT" b="1" dirty="0">
                <a:highlight>
                  <a:srgbClr val="00FFFF"/>
                </a:highlight>
              </a:rPr>
              <a:t>metodi dell’istanza </a:t>
            </a:r>
            <a:r>
              <a:rPr lang="it-IT" dirty="0"/>
              <a:t>perché sono </a:t>
            </a:r>
            <a:r>
              <a:rPr lang="it-IT" b="1" dirty="0"/>
              <a:t>chiamati su un’istanza dell’oggetto </a:t>
            </a:r>
            <a:r>
              <a:rPr lang="it-IT" dirty="0"/>
              <a:t>(nel nostro caso blu). </a:t>
            </a:r>
          </a:p>
        </p:txBody>
      </p:sp>
    </p:spTree>
    <p:extLst>
      <p:ext uri="{BB962C8B-B14F-4D97-AF65-F5344CB8AC3E}">
        <p14:creationId xmlns:p14="http://schemas.microsoft.com/office/powerpoint/2010/main" val="3024828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AE4969-6566-431E-B03C-C043ACD659D2}"/>
              </a:ext>
            </a:extLst>
          </p:cNvPr>
          <p:cNvSpPr>
            <a:spLocks noGrp="1"/>
          </p:cNvSpPr>
          <p:nvPr>
            <p:ph type="title"/>
          </p:nvPr>
        </p:nvSpPr>
        <p:spPr/>
        <p:txBody>
          <a:bodyPr/>
          <a:lstStyle/>
          <a:p>
            <a:r>
              <a:rPr lang="it-IT" dirty="0"/>
              <a:t>LE VARIABILI – L’output delle variabili </a:t>
            </a:r>
          </a:p>
        </p:txBody>
      </p:sp>
      <p:sp>
        <p:nvSpPr>
          <p:cNvPr id="3" name="Segnaposto contenuto 2">
            <a:extLst>
              <a:ext uri="{FF2B5EF4-FFF2-40B4-BE49-F238E27FC236}">
                <a16:creationId xmlns:a16="http://schemas.microsoft.com/office/drawing/2014/main" id="{23C5974B-1D9B-4965-A80C-6E91116CBE0D}"/>
              </a:ext>
            </a:extLst>
          </p:cNvPr>
          <p:cNvSpPr>
            <a:spLocks noGrp="1"/>
          </p:cNvSpPr>
          <p:nvPr>
            <p:ph sz="half" idx="2"/>
          </p:nvPr>
        </p:nvSpPr>
        <p:spPr>
          <a:xfrm>
            <a:off x="328612" y="1271016"/>
            <a:ext cx="7067844" cy="5305630"/>
          </a:xfrm>
        </p:spPr>
        <p:txBody>
          <a:bodyPr>
            <a:normAutofit fontScale="85000" lnSpcReduction="20000"/>
          </a:bodyPr>
          <a:lstStyle/>
          <a:p>
            <a:pPr marL="0" indent="0">
              <a:buNone/>
            </a:pPr>
            <a:r>
              <a:rPr lang="it-IT" sz="2000" dirty="0"/>
              <a:t>Per l’output delle variabili viene spesso usata la funzione </a:t>
            </a:r>
            <a:r>
              <a:rPr lang="it-IT" sz="2000" b="1" dirty="0" err="1">
                <a:highlight>
                  <a:srgbClr val="FFFF00"/>
                </a:highlight>
              </a:rPr>
              <a:t>print</a:t>
            </a:r>
            <a:r>
              <a:rPr lang="it-IT" sz="2000" b="1" dirty="0">
                <a:highlight>
                  <a:srgbClr val="FFFF00"/>
                </a:highlight>
              </a:rPr>
              <a:t> ( )</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l’output di </a:t>
            </a:r>
            <a:r>
              <a:rPr lang="it-IT" sz="2000" b="1" dirty="0">
                <a:highlight>
                  <a:srgbClr val="FFFF00"/>
                </a:highlight>
              </a:rPr>
              <a:t>più variabili</a:t>
            </a:r>
            <a:r>
              <a:rPr lang="it-IT" sz="2000" dirty="0"/>
              <a:t>, basta separarle con la </a:t>
            </a:r>
            <a:r>
              <a:rPr lang="it-IT" sz="2000" b="1" dirty="0">
                <a:highlight>
                  <a:srgbClr val="FFFF00"/>
                </a:highlight>
              </a:rPr>
              <a:t>virgola</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Si può anche utilizzare </a:t>
            </a:r>
            <a:r>
              <a:rPr lang="it-IT" sz="2000" b="1" dirty="0">
                <a:highlight>
                  <a:srgbClr val="FFFF00"/>
                </a:highlight>
              </a:rPr>
              <a:t>l’operatore +</a:t>
            </a:r>
            <a:r>
              <a:rPr lang="it-IT" sz="2000" dirty="0"/>
              <a:t> per l’output di più variabili (</a:t>
            </a:r>
            <a:r>
              <a:rPr lang="it-IT" sz="2000" b="1" dirty="0"/>
              <a:t>notare lo spazio dopo "Python "  e "</a:t>
            </a:r>
            <a:r>
              <a:rPr lang="it-IT" sz="2000" b="1" dirty="0" err="1"/>
              <a:t>is</a:t>
            </a:r>
            <a:r>
              <a:rPr lang="it-IT" sz="2000" b="1" dirty="0"/>
              <a:t> "</a:t>
            </a:r>
            <a:r>
              <a:rPr lang="it-IT" sz="2000" dirty="0"/>
              <a:t>, senza il quale il risultato sarebbe </a:t>
            </a:r>
            <a:r>
              <a:rPr lang="it-IT" sz="2000" i="1" dirty="0" err="1"/>
              <a:t>Pythonisawesome</a:t>
            </a:r>
            <a:r>
              <a:rPr lang="it-IT" sz="2000" dirty="0"/>
              <a:t>)</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i </a:t>
            </a:r>
            <a:r>
              <a:rPr lang="it-IT" sz="2000" b="1" dirty="0">
                <a:highlight>
                  <a:srgbClr val="FFFF00"/>
                </a:highlight>
              </a:rPr>
              <a:t>numeri</a:t>
            </a:r>
            <a:r>
              <a:rPr lang="it-IT" sz="2000" dirty="0"/>
              <a:t>, </a:t>
            </a:r>
            <a:r>
              <a:rPr lang="it-IT" sz="2000" b="1" dirty="0"/>
              <a:t>l’operatore +</a:t>
            </a:r>
            <a:r>
              <a:rPr lang="it-IT" sz="2000" dirty="0"/>
              <a:t> funziona come </a:t>
            </a:r>
            <a:r>
              <a:rPr lang="it-IT" sz="2000" b="1" dirty="0">
                <a:highlight>
                  <a:srgbClr val="FFFF00"/>
                </a:highlight>
              </a:rPr>
              <a:t>normale operatore matematico</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Se si tenta di </a:t>
            </a:r>
            <a:r>
              <a:rPr lang="it-IT" sz="2000" b="1" dirty="0"/>
              <a:t>combinare una stringa con un numero con l’operatore +, </a:t>
            </a:r>
            <a:r>
              <a:rPr lang="it-IT" sz="2000" dirty="0"/>
              <a:t>Python darà </a:t>
            </a:r>
            <a:r>
              <a:rPr lang="it-IT" sz="2000" b="1" dirty="0">
                <a:solidFill>
                  <a:schemeClr val="bg1"/>
                </a:solidFill>
                <a:highlight>
                  <a:srgbClr val="FF3300"/>
                </a:highlight>
              </a:rPr>
              <a:t>errore</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Il modo migliore per l’output di più variabili con la funzione </a:t>
            </a:r>
            <a:r>
              <a:rPr lang="it-IT" sz="2000" dirty="0" err="1"/>
              <a:t>print</a:t>
            </a:r>
            <a:r>
              <a:rPr lang="it-IT" sz="2000" dirty="0"/>
              <a:t>( ), è </a:t>
            </a:r>
            <a:r>
              <a:rPr lang="it-IT" sz="2000" b="1" dirty="0">
                <a:highlight>
                  <a:srgbClr val="FFFF00"/>
                </a:highlight>
              </a:rPr>
              <a:t>separare  le variabili con una virgola</a:t>
            </a:r>
            <a:r>
              <a:rPr lang="it-IT" sz="2000" dirty="0"/>
              <a:t>, che supporta anche tipi di dati differenti. </a:t>
            </a:r>
          </a:p>
          <a:p>
            <a:pPr marL="0" indent="0">
              <a:buNone/>
            </a:pPr>
            <a:endParaRPr lang="it-IT" sz="2000" dirty="0"/>
          </a:p>
          <a:p>
            <a:pPr marL="0" indent="0">
              <a:buNone/>
            </a:pPr>
            <a:endParaRPr lang="it-IT" sz="2000" dirty="0"/>
          </a:p>
        </p:txBody>
      </p:sp>
      <p:sp>
        <p:nvSpPr>
          <p:cNvPr id="7" name="Rectangle 3">
            <a:extLst>
              <a:ext uri="{FF2B5EF4-FFF2-40B4-BE49-F238E27FC236}">
                <a16:creationId xmlns:a16="http://schemas.microsoft.com/office/drawing/2014/main" id="{64D91093-1A85-4CE9-9323-CC7914BB50B4}"/>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9" name="Immagine 8">
            <a:extLst>
              <a:ext uri="{FF2B5EF4-FFF2-40B4-BE49-F238E27FC236}">
                <a16:creationId xmlns:a16="http://schemas.microsoft.com/office/drawing/2014/main" id="{7D84F3C3-61DD-D0F2-EDC5-CCFA90A259DF}"/>
              </a:ext>
            </a:extLst>
          </p:cNvPr>
          <p:cNvPicPr>
            <a:picLocks noChangeAspect="1"/>
          </p:cNvPicPr>
          <p:nvPr/>
        </p:nvPicPr>
        <p:blipFill>
          <a:blip r:embed="rId2"/>
          <a:stretch>
            <a:fillRect/>
          </a:stretch>
        </p:blipFill>
        <p:spPr>
          <a:xfrm>
            <a:off x="7524792" y="1331531"/>
            <a:ext cx="2000529" cy="428685"/>
          </a:xfrm>
          <a:prstGeom prst="rect">
            <a:avLst/>
          </a:prstGeom>
        </p:spPr>
      </p:pic>
      <p:pic>
        <p:nvPicPr>
          <p:cNvPr id="11" name="Immagine 10">
            <a:extLst>
              <a:ext uri="{FF2B5EF4-FFF2-40B4-BE49-F238E27FC236}">
                <a16:creationId xmlns:a16="http://schemas.microsoft.com/office/drawing/2014/main" id="{10434330-174A-FFB0-4310-1E5C90C39C2C}"/>
              </a:ext>
            </a:extLst>
          </p:cNvPr>
          <p:cNvPicPr>
            <a:picLocks noChangeAspect="1"/>
          </p:cNvPicPr>
          <p:nvPr/>
        </p:nvPicPr>
        <p:blipFill>
          <a:blip r:embed="rId3"/>
          <a:stretch>
            <a:fillRect/>
          </a:stretch>
        </p:blipFill>
        <p:spPr>
          <a:xfrm>
            <a:off x="9965106" y="1338480"/>
            <a:ext cx="1505160" cy="257211"/>
          </a:xfrm>
          <a:prstGeom prst="rect">
            <a:avLst/>
          </a:prstGeom>
        </p:spPr>
      </p:pic>
      <p:pic>
        <p:nvPicPr>
          <p:cNvPr id="13" name="Immagine 12">
            <a:extLst>
              <a:ext uri="{FF2B5EF4-FFF2-40B4-BE49-F238E27FC236}">
                <a16:creationId xmlns:a16="http://schemas.microsoft.com/office/drawing/2014/main" id="{BFECA509-9F48-C04C-AE35-2EE97E8F70B5}"/>
              </a:ext>
            </a:extLst>
          </p:cNvPr>
          <p:cNvPicPr>
            <a:picLocks noChangeAspect="1"/>
          </p:cNvPicPr>
          <p:nvPr/>
        </p:nvPicPr>
        <p:blipFill>
          <a:blip r:embed="rId4"/>
          <a:stretch>
            <a:fillRect/>
          </a:stretch>
        </p:blipFill>
        <p:spPr>
          <a:xfrm>
            <a:off x="7605766" y="2091477"/>
            <a:ext cx="1724266" cy="704948"/>
          </a:xfrm>
          <a:prstGeom prst="rect">
            <a:avLst/>
          </a:prstGeom>
        </p:spPr>
      </p:pic>
      <p:pic>
        <p:nvPicPr>
          <p:cNvPr id="14" name="Immagine 13">
            <a:extLst>
              <a:ext uri="{FF2B5EF4-FFF2-40B4-BE49-F238E27FC236}">
                <a16:creationId xmlns:a16="http://schemas.microsoft.com/office/drawing/2014/main" id="{F1574D22-CC83-6ED4-8565-9464F0691ED8}"/>
              </a:ext>
            </a:extLst>
          </p:cNvPr>
          <p:cNvPicPr>
            <a:picLocks noChangeAspect="1"/>
          </p:cNvPicPr>
          <p:nvPr/>
        </p:nvPicPr>
        <p:blipFill>
          <a:blip r:embed="rId3"/>
          <a:stretch>
            <a:fillRect/>
          </a:stretch>
        </p:blipFill>
        <p:spPr>
          <a:xfrm>
            <a:off x="9965106" y="2335692"/>
            <a:ext cx="1505160" cy="257211"/>
          </a:xfrm>
          <a:prstGeom prst="rect">
            <a:avLst/>
          </a:prstGeom>
        </p:spPr>
      </p:pic>
      <p:pic>
        <p:nvPicPr>
          <p:cNvPr id="16" name="Immagine 15">
            <a:extLst>
              <a:ext uri="{FF2B5EF4-FFF2-40B4-BE49-F238E27FC236}">
                <a16:creationId xmlns:a16="http://schemas.microsoft.com/office/drawing/2014/main" id="{7C744DE1-183C-7BC4-A02B-D6E001633285}"/>
              </a:ext>
            </a:extLst>
          </p:cNvPr>
          <p:cNvPicPr>
            <a:picLocks noChangeAspect="1"/>
          </p:cNvPicPr>
          <p:nvPr/>
        </p:nvPicPr>
        <p:blipFill>
          <a:blip r:embed="rId5"/>
          <a:stretch>
            <a:fillRect/>
          </a:stretch>
        </p:blipFill>
        <p:spPr>
          <a:xfrm>
            <a:off x="7656067" y="3142672"/>
            <a:ext cx="1609950" cy="781159"/>
          </a:xfrm>
          <a:prstGeom prst="rect">
            <a:avLst/>
          </a:prstGeom>
        </p:spPr>
      </p:pic>
      <p:pic>
        <p:nvPicPr>
          <p:cNvPr id="17" name="Immagine 16">
            <a:extLst>
              <a:ext uri="{FF2B5EF4-FFF2-40B4-BE49-F238E27FC236}">
                <a16:creationId xmlns:a16="http://schemas.microsoft.com/office/drawing/2014/main" id="{49DC48DF-B2BE-9A21-9A2A-091A962F04F8}"/>
              </a:ext>
            </a:extLst>
          </p:cNvPr>
          <p:cNvPicPr>
            <a:picLocks noChangeAspect="1"/>
          </p:cNvPicPr>
          <p:nvPr/>
        </p:nvPicPr>
        <p:blipFill>
          <a:blip r:embed="rId3"/>
          <a:stretch>
            <a:fillRect/>
          </a:stretch>
        </p:blipFill>
        <p:spPr>
          <a:xfrm>
            <a:off x="9965106" y="3429000"/>
            <a:ext cx="1505160" cy="257211"/>
          </a:xfrm>
          <a:prstGeom prst="rect">
            <a:avLst/>
          </a:prstGeom>
        </p:spPr>
      </p:pic>
      <p:pic>
        <p:nvPicPr>
          <p:cNvPr id="19" name="Immagine 18">
            <a:extLst>
              <a:ext uri="{FF2B5EF4-FFF2-40B4-BE49-F238E27FC236}">
                <a16:creationId xmlns:a16="http://schemas.microsoft.com/office/drawing/2014/main" id="{4FB39CB1-C295-5715-665C-5DDCBD570ADE}"/>
              </a:ext>
            </a:extLst>
          </p:cNvPr>
          <p:cNvPicPr>
            <a:picLocks noChangeAspect="1"/>
          </p:cNvPicPr>
          <p:nvPr/>
        </p:nvPicPr>
        <p:blipFill>
          <a:blip r:embed="rId6"/>
          <a:stretch>
            <a:fillRect/>
          </a:stretch>
        </p:blipFill>
        <p:spPr>
          <a:xfrm>
            <a:off x="7656067" y="4242474"/>
            <a:ext cx="1390844" cy="562053"/>
          </a:xfrm>
          <a:prstGeom prst="rect">
            <a:avLst/>
          </a:prstGeom>
        </p:spPr>
      </p:pic>
      <p:pic>
        <p:nvPicPr>
          <p:cNvPr id="21" name="Immagine 20">
            <a:extLst>
              <a:ext uri="{FF2B5EF4-FFF2-40B4-BE49-F238E27FC236}">
                <a16:creationId xmlns:a16="http://schemas.microsoft.com/office/drawing/2014/main" id="{AEBD92D5-F4B2-C472-0D03-CD1CEDCEADD6}"/>
              </a:ext>
            </a:extLst>
          </p:cNvPr>
          <p:cNvPicPr>
            <a:picLocks noChangeAspect="1"/>
          </p:cNvPicPr>
          <p:nvPr/>
        </p:nvPicPr>
        <p:blipFill>
          <a:blip r:embed="rId7"/>
          <a:stretch>
            <a:fillRect/>
          </a:stretch>
        </p:blipFill>
        <p:spPr>
          <a:xfrm>
            <a:off x="9965106" y="4347711"/>
            <a:ext cx="847843" cy="304843"/>
          </a:xfrm>
          <a:prstGeom prst="rect">
            <a:avLst/>
          </a:prstGeom>
        </p:spPr>
      </p:pic>
      <p:pic>
        <p:nvPicPr>
          <p:cNvPr id="23" name="Immagine 22">
            <a:extLst>
              <a:ext uri="{FF2B5EF4-FFF2-40B4-BE49-F238E27FC236}">
                <a16:creationId xmlns:a16="http://schemas.microsoft.com/office/drawing/2014/main" id="{3C3DBF7A-EC5E-479B-586A-EFE38B4EF07C}"/>
              </a:ext>
            </a:extLst>
          </p:cNvPr>
          <p:cNvPicPr>
            <a:picLocks noChangeAspect="1"/>
          </p:cNvPicPr>
          <p:nvPr/>
        </p:nvPicPr>
        <p:blipFill>
          <a:blip r:embed="rId8"/>
          <a:stretch>
            <a:fillRect/>
          </a:stretch>
        </p:blipFill>
        <p:spPr>
          <a:xfrm>
            <a:off x="9393526" y="4948198"/>
            <a:ext cx="1143160" cy="609685"/>
          </a:xfrm>
          <a:prstGeom prst="rect">
            <a:avLst/>
          </a:prstGeom>
        </p:spPr>
      </p:pic>
      <p:pic>
        <p:nvPicPr>
          <p:cNvPr id="25" name="Immagine 24">
            <a:extLst>
              <a:ext uri="{FF2B5EF4-FFF2-40B4-BE49-F238E27FC236}">
                <a16:creationId xmlns:a16="http://schemas.microsoft.com/office/drawing/2014/main" id="{D3C9EAC2-5B7F-2FF8-B53A-385D05AD983A}"/>
              </a:ext>
            </a:extLst>
          </p:cNvPr>
          <p:cNvPicPr>
            <a:picLocks noChangeAspect="1"/>
          </p:cNvPicPr>
          <p:nvPr/>
        </p:nvPicPr>
        <p:blipFill>
          <a:blip r:embed="rId9"/>
          <a:stretch>
            <a:fillRect/>
          </a:stretch>
        </p:blipFill>
        <p:spPr>
          <a:xfrm>
            <a:off x="7891867" y="5661941"/>
            <a:ext cx="4146478" cy="191586"/>
          </a:xfrm>
          <a:prstGeom prst="rect">
            <a:avLst/>
          </a:prstGeom>
        </p:spPr>
      </p:pic>
      <p:pic>
        <p:nvPicPr>
          <p:cNvPr id="27" name="Immagine 26">
            <a:extLst>
              <a:ext uri="{FF2B5EF4-FFF2-40B4-BE49-F238E27FC236}">
                <a16:creationId xmlns:a16="http://schemas.microsoft.com/office/drawing/2014/main" id="{B4EB0591-F6F2-F029-6C56-BDFBF043AFBD}"/>
              </a:ext>
            </a:extLst>
          </p:cNvPr>
          <p:cNvPicPr>
            <a:picLocks noChangeAspect="1"/>
          </p:cNvPicPr>
          <p:nvPr/>
        </p:nvPicPr>
        <p:blipFill>
          <a:blip r:embed="rId10"/>
          <a:stretch>
            <a:fillRect/>
          </a:stretch>
        </p:blipFill>
        <p:spPr>
          <a:xfrm>
            <a:off x="7701720" y="6072849"/>
            <a:ext cx="1400370" cy="590632"/>
          </a:xfrm>
          <a:prstGeom prst="rect">
            <a:avLst/>
          </a:prstGeom>
        </p:spPr>
      </p:pic>
      <p:pic>
        <p:nvPicPr>
          <p:cNvPr id="29" name="Immagine 28">
            <a:extLst>
              <a:ext uri="{FF2B5EF4-FFF2-40B4-BE49-F238E27FC236}">
                <a16:creationId xmlns:a16="http://schemas.microsoft.com/office/drawing/2014/main" id="{D9C66AE7-A49C-DC5F-DA33-9026D7B5ECA3}"/>
              </a:ext>
            </a:extLst>
          </p:cNvPr>
          <p:cNvPicPr>
            <a:picLocks noChangeAspect="1"/>
          </p:cNvPicPr>
          <p:nvPr/>
        </p:nvPicPr>
        <p:blipFill>
          <a:blip r:embed="rId11"/>
          <a:stretch>
            <a:fillRect/>
          </a:stretch>
        </p:blipFill>
        <p:spPr>
          <a:xfrm>
            <a:off x="9965106" y="6244322"/>
            <a:ext cx="609685" cy="247685"/>
          </a:xfrm>
          <a:prstGeom prst="rect">
            <a:avLst/>
          </a:prstGeom>
        </p:spPr>
      </p:pic>
    </p:spTree>
    <p:extLst>
      <p:ext uri="{BB962C8B-B14F-4D97-AF65-F5344CB8AC3E}">
        <p14:creationId xmlns:p14="http://schemas.microsoft.com/office/powerpoint/2010/main" val="129093970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835375-0469-A293-33CB-B4062B93F774}"/>
              </a:ext>
            </a:extLst>
          </p:cNvPr>
          <p:cNvSpPr>
            <a:spLocks noGrp="1"/>
          </p:cNvSpPr>
          <p:nvPr>
            <p:ph type="title"/>
          </p:nvPr>
        </p:nvSpPr>
        <p:spPr/>
        <p:txBody>
          <a:bodyPr/>
          <a:lstStyle/>
          <a:p>
            <a:r>
              <a:rPr lang="it-IT" dirty="0"/>
              <a:t>METODI PRIVATI </a:t>
            </a:r>
          </a:p>
        </p:txBody>
      </p:sp>
      <p:sp>
        <p:nvSpPr>
          <p:cNvPr id="3" name="Segnaposto contenuto 2">
            <a:extLst>
              <a:ext uri="{FF2B5EF4-FFF2-40B4-BE49-F238E27FC236}">
                <a16:creationId xmlns:a16="http://schemas.microsoft.com/office/drawing/2014/main" id="{AB3792B9-0E1B-8492-943E-E101B2FBAC58}"/>
              </a:ext>
            </a:extLst>
          </p:cNvPr>
          <p:cNvSpPr>
            <a:spLocks noGrp="1"/>
          </p:cNvSpPr>
          <p:nvPr>
            <p:ph sz="half" idx="2"/>
          </p:nvPr>
        </p:nvSpPr>
        <p:spPr/>
        <p:txBody>
          <a:bodyPr>
            <a:normAutofit/>
          </a:bodyPr>
          <a:lstStyle/>
          <a:p>
            <a:pPr algn="just"/>
            <a:r>
              <a:rPr lang="it-IT" sz="1600" dirty="0"/>
              <a:t>Come visto per gli attributi di una classe, i modificatori di accesso </a:t>
            </a:r>
            <a:r>
              <a:rPr lang="it-IT" sz="1600" b="1" dirty="0"/>
              <a:t>limitano la visibilità di una funzione </a:t>
            </a:r>
            <a:r>
              <a:rPr lang="it-IT" sz="1600" dirty="0"/>
              <a:t>o di una variabile. Dichiarare una funzione o una variabile come privata, </a:t>
            </a:r>
            <a:r>
              <a:rPr lang="it-IT" sz="1600" b="1" dirty="0">
                <a:highlight>
                  <a:srgbClr val="00FFFF"/>
                </a:highlight>
              </a:rPr>
              <a:t>limita l’accesso solo alla classe che la incapsula</a:t>
            </a:r>
            <a:r>
              <a:rPr lang="it-IT" sz="1600" dirty="0"/>
              <a:t>. </a:t>
            </a:r>
          </a:p>
          <a:p>
            <a:endParaRPr lang="it-IT" sz="1600" dirty="0"/>
          </a:p>
          <a:p>
            <a:r>
              <a:rPr lang="it-IT" sz="1600" dirty="0"/>
              <a:t>In Python i metodi privati sono metodi a cui non è possibile accedere al di fuori della classe in cui sono dichiarati. </a:t>
            </a:r>
          </a:p>
          <a:p>
            <a:endParaRPr lang="it-IT" sz="1600" dirty="0"/>
          </a:p>
          <a:p>
            <a:r>
              <a:rPr lang="it-IT" sz="1600" dirty="0"/>
              <a:t>Per dichiarare un metodo privato, si inseriscono </a:t>
            </a:r>
            <a:r>
              <a:rPr lang="it-IT" sz="1600" b="1" dirty="0">
                <a:highlight>
                  <a:srgbClr val="00FFFF"/>
                </a:highlight>
              </a:rPr>
              <a:t>i doppi caratteri di underscore</a:t>
            </a:r>
            <a:r>
              <a:rPr lang="it-IT" sz="1600" dirty="0"/>
              <a:t> all’inizio del nome del metodo.  </a:t>
            </a:r>
          </a:p>
          <a:p>
            <a:endParaRPr lang="it-IT" sz="1800" dirty="0"/>
          </a:p>
          <a:p>
            <a:pPr algn="ctr"/>
            <a:r>
              <a:rPr lang="it-IT" sz="1800" b="1" dirty="0">
                <a:solidFill>
                  <a:srgbClr val="D543B6"/>
                </a:solidFill>
                <a:latin typeface="JetBrains Mono"/>
              </a:rPr>
              <a:t>__</a:t>
            </a:r>
            <a:r>
              <a:rPr lang="it-IT" sz="1800" b="1" dirty="0" err="1">
                <a:solidFill>
                  <a:srgbClr val="D543B6"/>
                </a:solidFill>
                <a:latin typeface="JetBrains Mono"/>
              </a:rPr>
              <a:t>metodo_privato</a:t>
            </a:r>
            <a:r>
              <a:rPr lang="it-IT" sz="1800" b="1" dirty="0">
                <a:solidFill>
                  <a:srgbClr val="D543B6"/>
                </a:solidFill>
                <a:latin typeface="JetBrains Mono"/>
              </a:rPr>
              <a:t>(self)</a:t>
            </a:r>
          </a:p>
          <a:p>
            <a:pPr algn="ctr"/>
            <a:endParaRPr lang="it-IT" sz="1800" dirty="0">
              <a:highlight>
                <a:srgbClr val="E072C8"/>
              </a:highlight>
            </a:endParaRPr>
          </a:p>
          <a:p>
            <a:pPr marL="0" indent="0">
              <a:buNone/>
            </a:pPr>
            <a:r>
              <a:rPr lang="it-IT" sz="1600" b="1" dirty="0">
                <a:highlight>
                  <a:srgbClr val="E072C8"/>
                </a:highlight>
              </a:rPr>
              <a:t>Le sottoclassi non ereditano i metodi privati della classe genitore. </a:t>
            </a:r>
          </a:p>
          <a:p>
            <a:pPr marL="0" indent="0">
              <a:buNone/>
            </a:pPr>
            <a:endParaRPr lang="it-IT" sz="1800" dirty="0"/>
          </a:p>
          <a:p>
            <a:pPr marL="0" indent="0">
              <a:buNone/>
            </a:pPr>
            <a:endParaRPr lang="it-IT" sz="1800" dirty="0"/>
          </a:p>
        </p:txBody>
      </p:sp>
      <p:sp>
        <p:nvSpPr>
          <p:cNvPr id="4" name="Segnaposto contenuto 3">
            <a:extLst>
              <a:ext uri="{FF2B5EF4-FFF2-40B4-BE49-F238E27FC236}">
                <a16:creationId xmlns:a16="http://schemas.microsoft.com/office/drawing/2014/main" id="{5FD404CD-276C-4F9C-0DDF-160E1606323D}"/>
              </a:ext>
            </a:extLst>
          </p:cNvPr>
          <p:cNvSpPr>
            <a:spLocks noGrp="1"/>
          </p:cNvSpPr>
          <p:nvPr>
            <p:ph sz="quarter" idx="4"/>
          </p:nvPr>
        </p:nvSpPr>
        <p:spPr>
          <a:xfrm>
            <a:off x="6184392" y="4484077"/>
            <a:ext cx="5678996" cy="316523"/>
          </a:xfrm>
        </p:spPr>
        <p:txBody>
          <a:bodyPr>
            <a:normAutofit lnSpcReduction="10000"/>
          </a:bodyPr>
          <a:lstStyle/>
          <a:p>
            <a:pPr marL="0" indent="0" algn="ctr">
              <a:buNone/>
            </a:pPr>
            <a:r>
              <a:rPr lang="it-IT" sz="1600" dirty="0"/>
              <a:t>Se proviamo: </a:t>
            </a:r>
          </a:p>
        </p:txBody>
      </p:sp>
      <p:sp>
        <p:nvSpPr>
          <p:cNvPr id="7" name="Rectangle 3">
            <a:extLst>
              <a:ext uri="{FF2B5EF4-FFF2-40B4-BE49-F238E27FC236}">
                <a16:creationId xmlns:a16="http://schemas.microsoft.com/office/drawing/2014/main" id="{A27D49EC-6133-7CEA-5B7B-820D809A7548}"/>
              </a:ext>
            </a:extLst>
          </p:cNvPr>
          <p:cNvSpPr>
            <a:spLocks noChangeArrowheads="1"/>
          </p:cNvSpPr>
          <p:nvPr/>
        </p:nvSpPr>
        <p:spPr bwMode="auto">
          <a:xfrm>
            <a:off x="7573159" y="1234732"/>
            <a:ext cx="2901462"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808080"/>
                </a:solidFill>
                <a:effectLst/>
                <a:latin typeface="JetBrains Mono"/>
              </a:rPr>
              <a:t># p2.py</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CC7832"/>
                </a:solidFill>
                <a:effectLst/>
                <a:latin typeface="JetBrains Mono"/>
              </a:rPr>
              <a:t>class </a:t>
            </a:r>
            <a:r>
              <a:rPr kumimoji="0" lang="it-IT" altLang="it-IT" sz="1200" b="0" i="0" u="none" strike="noStrike" cap="none" normalizeH="0" baseline="0" dirty="0">
                <a:ln>
                  <a:noFill/>
                </a:ln>
                <a:solidFill>
                  <a:srgbClr val="A9B7C6"/>
                </a:solidFill>
                <a:effectLst/>
                <a:latin typeface="JetBrains Mono"/>
              </a:rPr>
              <a:t>P:</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err="1">
                <a:ln>
                  <a:noFill/>
                </a:ln>
                <a:solidFill>
                  <a:srgbClr val="B200B2"/>
                </a:solidFill>
                <a:effectLst/>
                <a:latin typeface="JetBrains Mono"/>
              </a:rPr>
              <a:t>init</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name</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alias):</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 = name       </a:t>
            </a:r>
            <a:r>
              <a:rPr kumimoji="0" lang="it-IT" altLang="it-IT" sz="1200" b="0" i="0" u="none" strike="noStrike" cap="none" normalizeH="0" baseline="0" dirty="0">
                <a:ln>
                  <a:noFill/>
                </a:ln>
                <a:solidFill>
                  <a:srgbClr val="808080"/>
                </a:solidFill>
                <a:effectLst/>
                <a:latin typeface="JetBrains Mono"/>
              </a:rPr>
              <a:t># public</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 = alias   </a:t>
            </a:r>
            <a:r>
              <a:rPr kumimoji="0" lang="it-IT" altLang="it-IT" sz="1200" b="0" i="0" u="none" strike="noStrike" cap="none" normalizeH="0" baseline="0" dirty="0">
                <a:ln>
                  <a:noFill/>
                </a:ln>
                <a:solidFill>
                  <a:srgbClr val="808080"/>
                </a:solidFill>
                <a:effectLst/>
                <a:latin typeface="JetBrains Mono"/>
              </a:rPr>
              <a:t># private</a:t>
            </a:r>
            <a:br>
              <a:rPr kumimoji="0" lang="it-IT" altLang="it-IT" sz="1200" b="0" i="0" u="none" strike="noStrike" cap="none" normalizeH="0" baseline="0" dirty="0">
                <a:ln>
                  <a:noFill/>
                </a:ln>
                <a:solidFill>
                  <a:srgbClr val="808080"/>
                </a:solidFill>
                <a:effectLst/>
                <a:latin typeface="JetBrains Mono"/>
              </a:rPr>
            </a:b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who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'name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'alias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private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private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public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public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6F4316DF-DC9A-C059-095F-4AD54313DD2E}"/>
              </a:ext>
            </a:extLst>
          </p:cNvPr>
          <p:cNvSpPr>
            <a:spLocks noChangeArrowheads="1"/>
          </p:cNvSpPr>
          <p:nvPr/>
        </p:nvSpPr>
        <p:spPr bwMode="auto">
          <a:xfrm>
            <a:off x="8329297" y="4795911"/>
            <a:ext cx="1389185"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x = P(</a:t>
            </a:r>
            <a:r>
              <a:rPr kumimoji="0" lang="it-IT" altLang="it-IT" sz="1200" b="0" i="0" u="none" strike="noStrike" cap="none" normalizeH="0" baseline="0" dirty="0">
                <a:ln>
                  <a:noFill/>
                </a:ln>
                <a:solidFill>
                  <a:srgbClr val="6A8759"/>
                </a:solidFill>
                <a:effectLst/>
                <a:latin typeface="JetBrains Mono"/>
              </a:rPr>
              <a:t>'Alex'</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amem</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A9B7C6"/>
                </a:solidFill>
                <a:effectLst/>
                <a:latin typeface="JetBrains Mono"/>
              </a:rPr>
              <a:t>x.__foo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Immagine 9">
            <a:extLst>
              <a:ext uri="{FF2B5EF4-FFF2-40B4-BE49-F238E27FC236}">
                <a16:creationId xmlns:a16="http://schemas.microsoft.com/office/drawing/2014/main" id="{B602BAA0-D4A5-00CF-C421-D203DFA852CF}"/>
              </a:ext>
            </a:extLst>
          </p:cNvPr>
          <p:cNvPicPr>
            <a:picLocks noChangeAspect="1"/>
          </p:cNvPicPr>
          <p:nvPr/>
        </p:nvPicPr>
        <p:blipFill>
          <a:blip r:embed="rId2"/>
          <a:stretch>
            <a:fillRect/>
          </a:stretch>
        </p:blipFill>
        <p:spPr>
          <a:xfrm>
            <a:off x="6343965" y="5569768"/>
            <a:ext cx="5359848" cy="1168462"/>
          </a:xfrm>
          <a:prstGeom prst="rect">
            <a:avLst/>
          </a:prstGeom>
        </p:spPr>
      </p:pic>
    </p:spTree>
    <p:extLst>
      <p:ext uri="{BB962C8B-B14F-4D97-AF65-F5344CB8AC3E}">
        <p14:creationId xmlns:p14="http://schemas.microsoft.com/office/powerpoint/2010/main" val="31589761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A34A22-7708-AA24-9FB5-B805ACAB5052}"/>
              </a:ext>
            </a:extLst>
          </p:cNvPr>
          <p:cNvSpPr>
            <a:spLocks noGrp="1"/>
          </p:cNvSpPr>
          <p:nvPr>
            <p:ph type="title"/>
          </p:nvPr>
        </p:nvSpPr>
        <p:spPr/>
        <p:txBody>
          <a:bodyPr/>
          <a:lstStyle/>
          <a:p>
            <a:r>
              <a:rPr lang="it-IT" dirty="0"/>
              <a:t>METODI PRIVATI – accedere i  metodi privati	</a:t>
            </a:r>
          </a:p>
        </p:txBody>
      </p:sp>
      <p:sp>
        <p:nvSpPr>
          <p:cNvPr id="3" name="Segnaposto contenuto 2">
            <a:extLst>
              <a:ext uri="{FF2B5EF4-FFF2-40B4-BE49-F238E27FC236}">
                <a16:creationId xmlns:a16="http://schemas.microsoft.com/office/drawing/2014/main" id="{7985803D-608B-921B-DEE3-8CAE2D30FCDA}"/>
              </a:ext>
            </a:extLst>
          </p:cNvPr>
          <p:cNvSpPr>
            <a:spLocks noGrp="1"/>
          </p:cNvSpPr>
          <p:nvPr>
            <p:ph sz="half" idx="2"/>
          </p:nvPr>
        </p:nvSpPr>
        <p:spPr>
          <a:xfrm>
            <a:off x="328613" y="2242038"/>
            <a:ext cx="5678996" cy="4285099"/>
          </a:xfrm>
        </p:spPr>
        <p:txBody>
          <a:bodyPr/>
          <a:lstStyle/>
          <a:p>
            <a:r>
              <a:rPr lang="it-IT" b="1" u="sng" dirty="0">
                <a:solidFill>
                  <a:srgbClr val="50B4C8"/>
                </a:solidFill>
              </a:rPr>
              <a:t>NAME MANGLING: </a:t>
            </a:r>
          </a:p>
          <a:p>
            <a:r>
              <a:rPr lang="it-IT" sz="1800" dirty="0"/>
              <a:t>Uno dei modi corretti di accedere ai metodi privati è ricorrere, come per gli attributi privati, al </a:t>
            </a:r>
            <a:r>
              <a:rPr lang="it-IT" sz="1800" dirty="0">
                <a:highlight>
                  <a:srgbClr val="00FF00"/>
                </a:highlight>
              </a:rPr>
              <a:t>name </a:t>
            </a:r>
            <a:r>
              <a:rPr lang="it-IT" sz="1800" dirty="0" err="1">
                <a:highlight>
                  <a:srgbClr val="00FF00"/>
                </a:highlight>
              </a:rPr>
              <a:t>mangling</a:t>
            </a:r>
            <a:r>
              <a:rPr lang="it-IT" sz="1800" dirty="0"/>
              <a:t>:</a:t>
            </a:r>
          </a:p>
          <a:p>
            <a:endParaRPr lang="it-IT" dirty="0"/>
          </a:p>
          <a:p>
            <a:pPr algn="ctr"/>
            <a:r>
              <a:rPr lang="it-IT" b="1" i="1" dirty="0">
                <a:solidFill>
                  <a:srgbClr val="D543B6"/>
                </a:solidFill>
                <a:latin typeface="JetBrains Mono"/>
              </a:rPr>
              <a:t> (_</a:t>
            </a:r>
            <a:r>
              <a:rPr lang="it-IT" b="1" i="1" dirty="0" err="1">
                <a:solidFill>
                  <a:srgbClr val="D543B6"/>
                </a:solidFill>
                <a:latin typeface="JetBrains Mono"/>
              </a:rPr>
              <a:t>classname</a:t>
            </a:r>
            <a:r>
              <a:rPr lang="it-IT" b="1" i="1" dirty="0">
                <a:solidFill>
                  <a:srgbClr val="D543B6"/>
                </a:solidFill>
                <a:latin typeface="JetBrains Mono"/>
              </a:rPr>
              <a:t>__</a:t>
            </a:r>
            <a:r>
              <a:rPr lang="it-IT" b="1" i="1" dirty="0" err="1">
                <a:solidFill>
                  <a:srgbClr val="D543B6"/>
                </a:solidFill>
                <a:latin typeface="JetBrains Mono"/>
              </a:rPr>
              <a:t>privateMethod</a:t>
            </a:r>
            <a:r>
              <a:rPr lang="it-IT" b="1" i="1" dirty="0">
                <a:solidFill>
                  <a:srgbClr val="D543B6"/>
                </a:solidFill>
                <a:latin typeface="JetBrains Mono"/>
              </a:rPr>
              <a:t>)</a:t>
            </a:r>
          </a:p>
          <a:p>
            <a:endParaRPr lang="it-IT" dirty="0"/>
          </a:p>
        </p:txBody>
      </p:sp>
      <p:sp>
        <p:nvSpPr>
          <p:cNvPr id="4" name="Segnaposto contenuto 3">
            <a:extLst>
              <a:ext uri="{FF2B5EF4-FFF2-40B4-BE49-F238E27FC236}">
                <a16:creationId xmlns:a16="http://schemas.microsoft.com/office/drawing/2014/main" id="{47F188F5-8AE4-36E2-05CC-498DADAC1052}"/>
              </a:ext>
            </a:extLst>
          </p:cNvPr>
          <p:cNvSpPr>
            <a:spLocks noGrp="1"/>
          </p:cNvSpPr>
          <p:nvPr>
            <p:ph sz="quarter" idx="4"/>
          </p:nvPr>
        </p:nvSpPr>
        <p:spPr>
          <a:xfrm>
            <a:off x="6184392" y="2242037"/>
            <a:ext cx="5678996" cy="4292565"/>
          </a:xfrm>
        </p:spPr>
        <p:txBody>
          <a:bodyPr/>
          <a:lstStyle/>
          <a:p>
            <a:r>
              <a:rPr lang="it-IT" b="1" u="sng" dirty="0">
                <a:solidFill>
                  <a:srgbClr val="50B4C8"/>
                </a:solidFill>
              </a:rPr>
              <a:t>CHIAMARE IL METODO PRIVATO ATTRAVERSO UN METODO PUBBLICO: </a:t>
            </a:r>
          </a:p>
          <a:p>
            <a:pPr marL="0" indent="0">
              <a:buNone/>
            </a:pPr>
            <a:endParaRPr lang="it-IT" b="1" u="sng" dirty="0">
              <a:solidFill>
                <a:srgbClr val="50B4C8"/>
              </a:solidFill>
            </a:endParaRPr>
          </a:p>
          <a:p>
            <a:endParaRPr lang="it-IT" dirty="0"/>
          </a:p>
        </p:txBody>
      </p:sp>
      <p:sp>
        <p:nvSpPr>
          <p:cNvPr id="5" name="Rectangle 1">
            <a:extLst>
              <a:ext uri="{FF2B5EF4-FFF2-40B4-BE49-F238E27FC236}">
                <a16:creationId xmlns:a16="http://schemas.microsoft.com/office/drawing/2014/main" id="{B61B0363-930E-C302-A660-5617B37CBE3D}"/>
              </a:ext>
            </a:extLst>
          </p:cNvPr>
          <p:cNvSpPr>
            <a:spLocks noChangeArrowheads="1"/>
          </p:cNvSpPr>
          <p:nvPr/>
        </p:nvSpPr>
        <p:spPr bwMode="auto">
          <a:xfrm>
            <a:off x="2381435" y="4216636"/>
            <a:ext cx="1705708"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x = P(</a:t>
            </a:r>
            <a:r>
              <a:rPr kumimoji="0" lang="it-IT" altLang="it-IT" sz="1400" b="0" i="0" u="none" strike="noStrike" cap="none" normalizeH="0" baseline="0" dirty="0">
                <a:ln>
                  <a:noFill/>
                </a:ln>
                <a:solidFill>
                  <a:srgbClr val="6A8759"/>
                </a:solidFill>
                <a:effectLst/>
                <a:latin typeface="JetBrains Mono"/>
              </a:rPr>
              <a:t>'Alex'</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amem</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x._P__foo</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7" name="Immagine 6">
            <a:extLst>
              <a:ext uri="{FF2B5EF4-FFF2-40B4-BE49-F238E27FC236}">
                <a16:creationId xmlns:a16="http://schemas.microsoft.com/office/drawing/2014/main" id="{050519B1-FA6F-8AF4-B35F-6C1567BE956E}"/>
              </a:ext>
            </a:extLst>
          </p:cNvPr>
          <p:cNvPicPr>
            <a:picLocks noChangeAspect="1"/>
          </p:cNvPicPr>
          <p:nvPr/>
        </p:nvPicPr>
        <p:blipFill>
          <a:blip r:embed="rId2"/>
          <a:stretch>
            <a:fillRect/>
          </a:stretch>
        </p:blipFill>
        <p:spPr>
          <a:xfrm>
            <a:off x="2324525" y="4985962"/>
            <a:ext cx="1819529" cy="266737"/>
          </a:xfrm>
          <a:prstGeom prst="rect">
            <a:avLst/>
          </a:prstGeom>
        </p:spPr>
      </p:pic>
      <p:pic>
        <p:nvPicPr>
          <p:cNvPr id="9" name="Immagine 8">
            <a:extLst>
              <a:ext uri="{FF2B5EF4-FFF2-40B4-BE49-F238E27FC236}">
                <a16:creationId xmlns:a16="http://schemas.microsoft.com/office/drawing/2014/main" id="{AFF0DDA8-D395-D44A-CEF2-46E1952C327C}"/>
              </a:ext>
            </a:extLst>
          </p:cNvPr>
          <p:cNvPicPr>
            <a:picLocks noChangeAspect="1"/>
          </p:cNvPicPr>
          <p:nvPr/>
        </p:nvPicPr>
        <p:blipFill>
          <a:blip r:embed="rId3"/>
          <a:stretch>
            <a:fillRect/>
          </a:stretch>
        </p:blipFill>
        <p:spPr>
          <a:xfrm>
            <a:off x="8095070" y="5252699"/>
            <a:ext cx="1857634" cy="476316"/>
          </a:xfrm>
          <a:prstGeom prst="rect">
            <a:avLst/>
          </a:prstGeom>
        </p:spPr>
      </p:pic>
      <p:sp>
        <p:nvSpPr>
          <p:cNvPr id="10" name="Rectangle 2">
            <a:extLst>
              <a:ext uri="{FF2B5EF4-FFF2-40B4-BE49-F238E27FC236}">
                <a16:creationId xmlns:a16="http://schemas.microsoft.com/office/drawing/2014/main" id="{72249A8F-6A44-DA69-F942-0773D1086BAF}"/>
              </a:ext>
            </a:extLst>
          </p:cNvPr>
          <p:cNvSpPr>
            <a:spLocks noChangeArrowheads="1"/>
          </p:cNvSpPr>
          <p:nvPr/>
        </p:nvSpPr>
        <p:spPr bwMode="auto">
          <a:xfrm>
            <a:off x="8641421" y="4516783"/>
            <a:ext cx="764931"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x.foo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AA34F26C-9E73-5AD9-19A6-1D13BED42D69}"/>
              </a:ext>
            </a:extLst>
          </p:cNvPr>
          <p:cNvSpPr>
            <a:spLocks noChangeArrowheads="1"/>
          </p:cNvSpPr>
          <p:nvPr/>
        </p:nvSpPr>
        <p:spPr bwMode="auto">
          <a:xfrm>
            <a:off x="7770982" y="3154673"/>
            <a:ext cx="2505808"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foo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94558D"/>
                </a:solidFill>
                <a:effectLst/>
                <a:latin typeface="JetBrains Mono"/>
              </a:rPr>
              <a:t>self</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public </a:t>
            </a:r>
            <a:r>
              <a:rPr kumimoji="0" lang="it-IT" altLang="it-IT" sz="1400" b="0" i="0" u="none" strike="noStrike" cap="none" normalizeH="0" baseline="0" dirty="0" err="1">
                <a:ln>
                  <a:noFill/>
                </a:ln>
                <a:solidFill>
                  <a:srgbClr val="808080"/>
                </a:solidFill>
                <a:effectLst/>
                <a:latin typeface="JetBrains Mono"/>
              </a:rPr>
              <a:t>method</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This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public </a:t>
            </a:r>
            <a:r>
              <a:rPr kumimoji="0" lang="it-IT" altLang="it-IT" sz="1400" b="0" i="0" u="none" strike="noStrike" cap="none" normalizeH="0" baseline="0" dirty="0" err="1">
                <a:ln>
                  <a:noFill/>
                </a:ln>
                <a:solidFill>
                  <a:srgbClr val="6A8759"/>
                </a:solidFill>
                <a:effectLst/>
                <a:latin typeface="JetBrains Mono"/>
              </a:rPr>
              <a:t>method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94558D"/>
                </a:solidFill>
                <a:effectLst/>
                <a:latin typeface="JetBrains Mono"/>
              </a:rPr>
              <a:t>self</a:t>
            </a:r>
            <a:r>
              <a:rPr kumimoji="0" lang="it-IT" altLang="it-IT" sz="1400" b="0" i="0" u="none" strike="noStrike" cap="none" normalizeH="0" baseline="0" dirty="0" err="1">
                <a:ln>
                  <a:noFill/>
                </a:ln>
                <a:solidFill>
                  <a:srgbClr val="A9B7C6"/>
                </a:solidFill>
                <a:effectLst/>
                <a:latin typeface="JetBrains Mono"/>
              </a:rPr>
              <a:t>.__foo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2" name="CasellaDiTesto 11">
            <a:extLst>
              <a:ext uri="{FF2B5EF4-FFF2-40B4-BE49-F238E27FC236}">
                <a16:creationId xmlns:a16="http://schemas.microsoft.com/office/drawing/2014/main" id="{B2187CAF-8AE2-008C-7F05-94D67389A003}"/>
              </a:ext>
            </a:extLst>
          </p:cNvPr>
          <p:cNvSpPr txBox="1"/>
          <p:nvPr/>
        </p:nvSpPr>
        <p:spPr>
          <a:xfrm>
            <a:off x="455742" y="1680146"/>
            <a:ext cx="11295184" cy="369332"/>
          </a:xfrm>
          <a:prstGeom prst="rect">
            <a:avLst/>
          </a:prstGeom>
          <a:noFill/>
        </p:spPr>
        <p:txBody>
          <a:bodyPr wrap="square" rtlCol="0">
            <a:spAutoFit/>
          </a:bodyPr>
          <a:lstStyle/>
          <a:p>
            <a:pPr algn="ctr"/>
            <a:r>
              <a:rPr lang="it-IT" dirty="0"/>
              <a:t>Esistono due modi per accedere ai metodi privati in maniera corretta: </a:t>
            </a:r>
          </a:p>
        </p:txBody>
      </p:sp>
    </p:spTree>
    <p:extLst>
      <p:ext uri="{BB962C8B-B14F-4D97-AF65-F5344CB8AC3E}">
        <p14:creationId xmlns:p14="http://schemas.microsoft.com/office/powerpoint/2010/main" val="34134305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OOP Approfondimento 1</a:t>
            </a:r>
          </a:p>
        </p:txBody>
      </p:sp>
    </p:spTree>
    <p:extLst>
      <p:ext uri="{BB962C8B-B14F-4D97-AF65-F5344CB8AC3E}">
        <p14:creationId xmlns:p14="http://schemas.microsoft.com/office/powerpoint/2010/main" val="92483367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90C142-830B-4F9C-B54B-0BA9E1B9CD52}"/>
              </a:ext>
            </a:extLst>
          </p:cNvPr>
          <p:cNvSpPr>
            <a:spLocks noGrp="1"/>
          </p:cNvSpPr>
          <p:nvPr>
            <p:ph type="title"/>
          </p:nvPr>
        </p:nvSpPr>
        <p:spPr/>
        <p:txBody>
          <a:bodyPr>
            <a:normAutofit/>
          </a:bodyPr>
          <a:lstStyle/>
          <a:p>
            <a:r>
              <a:rPr lang="it-IT" dirty="0"/>
              <a:t>OOP PYTHON – PASS </a:t>
            </a:r>
            <a:r>
              <a:rPr lang="it-IT" dirty="0" err="1"/>
              <a:t>statement</a:t>
            </a:r>
            <a:endParaRPr lang="it-IT" dirty="0"/>
          </a:p>
        </p:txBody>
      </p:sp>
      <p:sp>
        <p:nvSpPr>
          <p:cNvPr id="8" name="Segnaposto contenuto 7">
            <a:extLst>
              <a:ext uri="{FF2B5EF4-FFF2-40B4-BE49-F238E27FC236}">
                <a16:creationId xmlns:a16="http://schemas.microsoft.com/office/drawing/2014/main" id="{9E4108E1-47E8-4AD1-B930-F6EE20E04516}"/>
              </a:ext>
            </a:extLst>
          </p:cNvPr>
          <p:cNvSpPr>
            <a:spLocks noGrp="1"/>
          </p:cNvSpPr>
          <p:nvPr>
            <p:ph idx="1"/>
          </p:nvPr>
        </p:nvSpPr>
        <p:spPr/>
        <p:txBody>
          <a:bodyPr/>
          <a:lstStyle/>
          <a:p>
            <a:endParaRPr lang="it-IT" dirty="0"/>
          </a:p>
          <a:p>
            <a:endParaRPr lang="it-IT" dirty="0"/>
          </a:p>
          <a:p>
            <a:r>
              <a:rPr lang="it-IT" dirty="0"/>
              <a:t>Come già visto per funzioni, </a:t>
            </a:r>
            <a:r>
              <a:rPr lang="it-IT" dirty="0" err="1"/>
              <a:t>if</a:t>
            </a:r>
            <a:r>
              <a:rPr lang="it-IT" dirty="0"/>
              <a:t> </a:t>
            </a:r>
            <a:r>
              <a:rPr lang="it-IT" dirty="0" err="1"/>
              <a:t>statement</a:t>
            </a:r>
            <a:r>
              <a:rPr lang="it-IT" dirty="0"/>
              <a:t> </a:t>
            </a:r>
            <a:r>
              <a:rPr lang="it-IT" dirty="0" err="1"/>
              <a:t>etc</a:t>
            </a:r>
            <a:r>
              <a:rPr lang="it-IT" dirty="0"/>
              <a:t>, </a:t>
            </a:r>
            <a:r>
              <a:rPr lang="it-IT" b="1" dirty="0">
                <a:highlight>
                  <a:srgbClr val="E072C8"/>
                </a:highlight>
              </a:rPr>
              <a:t>la </a:t>
            </a:r>
            <a:r>
              <a:rPr lang="it-IT" b="1" dirty="0" err="1">
                <a:highlight>
                  <a:srgbClr val="E072C8"/>
                </a:highlight>
              </a:rPr>
              <a:t>defizione</a:t>
            </a:r>
            <a:r>
              <a:rPr lang="it-IT" b="1" dirty="0">
                <a:highlight>
                  <a:srgbClr val="E072C8"/>
                </a:highlight>
              </a:rPr>
              <a:t> di una classe non può essere vuota</a:t>
            </a:r>
            <a:r>
              <a:rPr lang="it-IT" dirty="0"/>
              <a:t>. </a:t>
            </a:r>
          </a:p>
          <a:p>
            <a:r>
              <a:rPr lang="it-IT" dirty="0"/>
              <a:t>Se si avesse la necessità di lasciarla vuota, si utilizza il </a:t>
            </a:r>
            <a:r>
              <a:rPr lang="it-IT" b="1" dirty="0">
                <a:solidFill>
                  <a:srgbClr val="50B4C8"/>
                </a:solidFill>
              </a:rPr>
              <a:t>pass </a:t>
            </a:r>
            <a:r>
              <a:rPr lang="it-IT" b="1" dirty="0" err="1">
                <a:solidFill>
                  <a:srgbClr val="50B4C8"/>
                </a:solidFill>
              </a:rPr>
              <a:t>statement</a:t>
            </a:r>
            <a:r>
              <a:rPr lang="it-IT" b="1" dirty="0">
                <a:solidFill>
                  <a:srgbClr val="50B4C8"/>
                </a:solidFill>
              </a:rPr>
              <a:t> </a:t>
            </a:r>
            <a:r>
              <a:rPr lang="it-IT" dirty="0"/>
              <a:t>per evitare di incorrere in errori. </a:t>
            </a:r>
          </a:p>
        </p:txBody>
      </p:sp>
      <p:pic>
        <p:nvPicPr>
          <p:cNvPr id="4" name="Segnaposto contenuto 3">
            <a:extLst>
              <a:ext uri="{FF2B5EF4-FFF2-40B4-BE49-F238E27FC236}">
                <a16:creationId xmlns:a16="http://schemas.microsoft.com/office/drawing/2014/main" id="{675DE50F-D8D8-1AEC-C4AA-E4ED9A9501EA}"/>
              </a:ext>
            </a:extLst>
          </p:cNvPr>
          <p:cNvPicPr>
            <a:picLocks noGrp="1" noChangeAspect="1"/>
          </p:cNvPicPr>
          <p:nvPr>
            <p:ph sz="quarter" idx="4294967295"/>
          </p:nvPr>
        </p:nvPicPr>
        <p:blipFill>
          <a:blip r:embed="rId2"/>
          <a:stretch>
            <a:fillRect/>
          </a:stretch>
        </p:blipFill>
        <p:spPr>
          <a:xfrm>
            <a:off x="1538654" y="3928820"/>
            <a:ext cx="9246577" cy="1045278"/>
          </a:xfrm>
        </p:spPr>
      </p:pic>
    </p:spTree>
    <p:extLst>
      <p:ext uri="{BB962C8B-B14F-4D97-AF65-F5344CB8AC3E}">
        <p14:creationId xmlns:p14="http://schemas.microsoft.com/office/powerpoint/2010/main" val="224281178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516A601-91F7-8312-9998-07984FA66996}"/>
              </a:ext>
            </a:extLst>
          </p:cNvPr>
          <p:cNvSpPr>
            <a:spLocks noGrp="1"/>
          </p:cNvSpPr>
          <p:nvPr>
            <p:ph type="ctrTitle"/>
          </p:nvPr>
        </p:nvSpPr>
        <p:spPr/>
        <p:txBody>
          <a:bodyPr/>
          <a:lstStyle/>
          <a:p>
            <a:r>
              <a:rPr lang="it-IT" dirty="0"/>
              <a:t>PYTHON F-STRING</a:t>
            </a:r>
          </a:p>
        </p:txBody>
      </p:sp>
    </p:spTree>
    <p:extLst>
      <p:ext uri="{BB962C8B-B14F-4D97-AF65-F5344CB8AC3E}">
        <p14:creationId xmlns:p14="http://schemas.microsoft.com/office/powerpoint/2010/main" val="25898352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729A87-751E-B0C6-4938-6A402AF3D67E}"/>
              </a:ext>
            </a:extLst>
          </p:cNvPr>
          <p:cNvSpPr>
            <a:spLocks noGrp="1"/>
          </p:cNvSpPr>
          <p:nvPr>
            <p:ph type="title"/>
          </p:nvPr>
        </p:nvSpPr>
        <p:spPr/>
        <p:txBody>
          <a:bodyPr/>
          <a:lstStyle/>
          <a:p>
            <a:r>
              <a:rPr lang="it-IT" dirty="0"/>
              <a:t>F-STRING </a:t>
            </a:r>
          </a:p>
        </p:txBody>
      </p:sp>
      <p:sp>
        <p:nvSpPr>
          <p:cNvPr id="3" name="Segnaposto contenuto 2">
            <a:extLst>
              <a:ext uri="{FF2B5EF4-FFF2-40B4-BE49-F238E27FC236}">
                <a16:creationId xmlns:a16="http://schemas.microsoft.com/office/drawing/2014/main" id="{BBBEF74F-CB42-7112-CB56-3D6DC7147C04}"/>
              </a:ext>
            </a:extLst>
          </p:cNvPr>
          <p:cNvSpPr>
            <a:spLocks noGrp="1"/>
          </p:cNvSpPr>
          <p:nvPr>
            <p:ph sz="half" idx="2"/>
          </p:nvPr>
        </p:nvSpPr>
        <p:spPr>
          <a:xfrm>
            <a:off x="400422" y="1278482"/>
            <a:ext cx="5678996" cy="5248655"/>
          </a:xfrm>
        </p:spPr>
        <p:txBody>
          <a:bodyPr>
            <a:normAutofit/>
          </a:bodyPr>
          <a:lstStyle/>
          <a:p>
            <a:pPr marL="0" indent="0">
              <a:buNone/>
            </a:pPr>
            <a:r>
              <a:rPr lang="it-IT" sz="1400" dirty="0"/>
              <a:t>A partire da Python 3.6, è disponibile una nuova sintassi per la </a:t>
            </a:r>
            <a:r>
              <a:rPr lang="it-IT" sz="1400" b="1" dirty="0"/>
              <a:t>formattazione delle stringhe</a:t>
            </a:r>
            <a:r>
              <a:rPr lang="it-IT" sz="1400" dirty="0"/>
              <a:t>. </a:t>
            </a:r>
          </a:p>
          <a:p>
            <a:pPr marL="0" indent="0">
              <a:buNone/>
            </a:pPr>
            <a:r>
              <a:rPr lang="it-IT" sz="1400" dirty="0"/>
              <a:t>Le f-</a:t>
            </a:r>
            <a:r>
              <a:rPr lang="it-IT" sz="1400" dirty="0" err="1"/>
              <a:t>strings</a:t>
            </a:r>
            <a:r>
              <a:rPr lang="it-IT" sz="1400" dirty="0"/>
              <a:t> hanno il </a:t>
            </a:r>
            <a:r>
              <a:rPr lang="it-IT" sz="1400" b="1" dirty="0">
                <a:highlight>
                  <a:srgbClr val="00FFFF"/>
                </a:highlight>
              </a:rPr>
              <a:t>prefisso </a:t>
            </a:r>
            <a:r>
              <a:rPr lang="it-IT" sz="1400" b="1" i="1" dirty="0">
                <a:highlight>
                  <a:srgbClr val="00FFFF"/>
                </a:highlight>
              </a:rPr>
              <a:t>f</a:t>
            </a:r>
            <a:r>
              <a:rPr lang="it-IT" sz="1400" dirty="0">
                <a:highlight>
                  <a:srgbClr val="00FFFF"/>
                </a:highlight>
              </a:rPr>
              <a:t> </a:t>
            </a:r>
            <a:r>
              <a:rPr lang="it-IT" sz="1400" dirty="0"/>
              <a:t>e usano le </a:t>
            </a:r>
            <a:r>
              <a:rPr lang="it-IT" sz="1400" b="1" dirty="0"/>
              <a:t>parentesi graffe per i valori</a:t>
            </a:r>
            <a:r>
              <a:rPr lang="it-IT" sz="1400" dirty="0"/>
              <a:t>. </a:t>
            </a:r>
          </a:p>
          <a:p>
            <a:pPr marL="0" indent="0">
              <a:buNone/>
            </a:pPr>
            <a:endParaRPr lang="it-IT" sz="1400" dirty="0"/>
          </a:p>
          <a:p>
            <a:pPr marL="0" indent="0">
              <a:buNone/>
            </a:pPr>
            <a:r>
              <a:rPr lang="it-IT" sz="1400" dirty="0">
                <a:solidFill>
                  <a:srgbClr val="000000"/>
                </a:solidFill>
                <a:latin typeface="Calibri Light" panose="020F0302020204030204" pitchFamily="34" charset="0"/>
                <a:cs typeface="Calibri Light" panose="020F0302020204030204" pitchFamily="34" charset="0"/>
              </a:rPr>
              <a:t>In via generale, la sintassi è: </a:t>
            </a:r>
          </a:p>
          <a:p>
            <a:pPr marL="0" indent="0">
              <a:buNone/>
            </a:pPr>
            <a:endParaRPr lang="it-IT" sz="1400" dirty="0">
              <a:solidFill>
                <a:srgbClr val="000000"/>
              </a:solidFill>
              <a:latin typeface="Calibri Light" panose="020F0302020204030204" pitchFamily="34" charset="0"/>
              <a:cs typeface="Calibri Light" panose="020F0302020204030204" pitchFamily="34" charset="0"/>
            </a:endParaRPr>
          </a:p>
          <a:p>
            <a:pPr marL="0" indent="0" algn="ctr">
              <a:buNone/>
            </a:pPr>
            <a:r>
              <a:rPr lang="it-IT" sz="1800" dirty="0">
                <a:solidFill>
                  <a:srgbClr val="D543B6"/>
                </a:solidFill>
                <a:latin typeface="JetBrains Mono"/>
                <a:cs typeface="Calibri Light" panose="020F0302020204030204" pitchFamily="34" charset="0"/>
              </a:rPr>
              <a:t>f’{</a:t>
            </a:r>
            <a:r>
              <a:rPr lang="it-IT" sz="1800" dirty="0" err="1">
                <a:solidFill>
                  <a:srgbClr val="D543B6"/>
                </a:solidFill>
                <a:latin typeface="JetBrains Mono"/>
                <a:cs typeface="Calibri Light" panose="020F0302020204030204" pitchFamily="34" charset="0"/>
              </a:rPr>
              <a:t>variable_name</a:t>
            </a:r>
            <a:r>
              <a:rPr lang="it-IT" sz="1800" dirty="0">
                <a:solidFill>
                  <a:srgbClr val="D543B6"/>
                </a:solidFill>
                <a:latin typeface="JetBrains Mono"/>
                <a:cs typeface="Calibri Light" panose="020F0302020204030204" pitchFamily="34" charset="0"/>
              </a:rPr>
              <a:t>}’ </a:t>
            </a:r>
          </a:p>
          <a:p>
            <a:pPr marL="0" indent="0">
              <a:buNone/>
            </a:pPr>
            <a:endParaRPr lang="it-IT" sz="1600" dirty="0">
              <a:solidFill>
                <a:srgbClr val="000000"/>
              </a:solidFill>
              <a:latin typeface="Calibri Light" panose="020F0302020204030204" pitchFamily="34" charset="0"/>
              <a:cs typeface="Calibri Light" panose="020F0302020204030204" pitchFamily="34" charset="0"/>
            </a:endParaRPr>
          </a:p>
          <a:p>
            <a:pPr marL="0" indent="0">
              <a:buNone/>
            </a:pPr>
            <a:endParaRPr lang="it-IT" sz="1600" dirty="0">
              <a:latin typeface="Calibri Light" panose="020F0302020204030204" pitchFamily="34" charset="0"/>
              <a:cs typeface="Calibri Light" panose="020F0302020204030204" pitchFamily="34" charset="0"/>
            </a:endParaRPr>
          </a:p>
        </p:txBody>
      </p:sp>
      <p:sp>
        <p:nvSpPr>
          <p:cNvPr id="7" name="Segnaposto contenuto 6">
            <a:extLst>
              <a:ext uri="{FF2B5EF4-FFF2-40B4-BE49-F238E27FC236}">
                <a16:creationId xmlns:a16="http://schemas.microsoft.com/office/drawing/2014/main" id="{34B2E360-6445-807D-33CC-753E9E05EF9F}"/>
              </a:ext>
            </a:extLst>
          </p:cNvPr>
          <p:cNvSpPr>
            <a:spLocks noGrp="1"/>
          </p:cNvSpPr>
          <p:nvPr>
            <p:ph sz="quarter" idx="4"/>
          </p:nvPr>
        </p:nvSpPr>
        <p:spPr/>
        <p:txBody>
          <a:bodyPr/>
          <a:lstStyle/>
          <a:p>
            <a:r>
              <a:rPr lang="it-IT" b="1" u="sng" dirty="0">
                <a:solidFill>
                  <a:srgbClr val="50B4C8"/>
                </a:solidFill>
              </a:rPr>
              <a:t>F-</a:t>
            </a:r>
            <a:r>
              <a:rPr lang="it-IT" b="1" u="sng" dirty="0" err="1">
                <a:solidFill>
                  <a:srgbClr val="50B4C8"/>
                </a:solidFill>
              </a:rPr>
              <a:t>string</a:t>
            </a:r>
            <a:r>
              <a:rPr lang="it-IT" b="1" u="sng" dirty="0">
                <a:solidFill>
                  <a:srgbClr val="50B4C8"/>
                </a:solidFill>
              </a:rPr>
              <a:t> </a:t>
            </a:r>
            <a:r>
              <a:rPr lang="it-IT" b="1" u="sng" dirty="0" err="1">
                <a:solidFill>
                  <a:srgbClr val="50B4C8"/>
                </a:solidFill>
              </a:rPr>
              <a:t>expressions</a:t>
            </a:r>
            <a:endParaRPr lang="it-IT" b="1" u="sng" dirty="0">
              <a:solidFill>
                <a:srgbClr val="50B4C8"/>
              </a:solidFill>
            </a:endParaRPr>
          </a:p>
          <a:p>
            <a:endParaRPr lang="it-IT" dirty="0"/>
          </a:p>
          <a:p>
            <a:r>
              <a:rPr lang="it-IT" sz="1800" dirty="0"/>
              <a:t>Tra parantesi graffe si possono inserire anche </a:t>
            </a:r>
            <a:r>
              <a:rPr lang="it-IT" sz="1800" b="1" dirty="0">
                <a:highlight>
                  <a:srgbClr val="00FF00"/>
                </a:highlight>
              </a:rPr>
              <a:t>espressioni che verranno poi valutate e/o calcolate</a:t>
            </a:r>
            <a:r>
              <a:rPr lang="it-IT" sz="1800" dirty="0"/>
              <a:t>. </a:t>
            </a:r>
          </a:p>
          <a:p>
            <a:endParaRPr lang="it-IT" sz="1800" dirty="0"/>
          </a:p>
          <a:p>
            <a:endParaRPr lang="it-IT" sz="1800" dirty="0"/>
          </a:p>
          <a:p>
            <a:endParaRPr lang="it-IT" sz="1800" dirty="0"/>
          </a:p>
          <a:p>
            <a:endParaRPr lang="it-IT" sz="1800" dirty="0"/>
          </a:p>
          <a:p>
            <a:endParaRPr lang="it-IT" sz="1800" dirty="0"/>
          </a:p>
          <a:p>
            <a:endParaRPr lang="it-IT" sz="1800" dirty="0"/>
          </a:p>
          <a:p>
            <a:r>
              <a:rPr lang="it-IT" sz="1800" dirty="0"/>
              <a:t>L’espressione </a:t>
            </a:r>
            <a:r>
              <a:rPr lang="it-IT" sz="1800" b="1" i="1" dirty="0" err="1"/>
              <a:t>bags</a:t>
            </a:r>
            <a:r>
              <a:rPr lang="it-IT" sz="1800" b="1" i="1" dirty="0"/>
              <a:t> * </a:t>
            </a:r>
            <a:r>
              <a:rPr lang="it-IT" sz="1800" b="1" i="1" dirty="0" err="1"/>
              <a:t>apples_in_bag</a:t>
            </a:r>
            <a:r>
              <a:rPr lang="it-IT" sz="1800" b="1" i="1" dirty="0"/>
              <a:t> </a:t>
            </a:r>
            <a:r>
              <a:rPr lang="it-IT" sz="1800" dirty="0"/>
              <a:t>verrà calcolata prima di essere stampata</a:t>
            </a:r>
            <a:r>
              <a:rPr lang="it-IT" dirty="0"/>
              <a:t>. </a:t>
            </a:r>
          </a:p>
          <a:p>
            <a:endParaRPr lang="it-IT" dirty="0"/>
          </a:p>
        </p:txBody>
      </p:sp>
      <p:sp>
        <p:nvSpPr>
          <p:cNvPr id="4" name="Rectangle 1">
            <a:extLst>
              <a:ext uri="{FF2B5EF4-FFF2-40B4-BE49-F238E27FC236}">
                <a16:creationId xmlns:a16="http://schemas.microsoft.com/office/drawing/2014/main" id="{9B948081-BEC9-4CC7-DD15-33834D21FA0E}"/>
              </a:ext>
            </a:extLst>
          </p:cNvPr>
          <p:cNvSpPr>
            <a:spLocks noChangeArrowheads="1"/>
          </p:cNvSpPr>
          <p:nvPr/>
        </p:nvSpPr>
        <p:spPr bwMode="auto">
          <a:xfrm>
            <a:off x="440498" y="3257527"/>
            <a:ext cx="419499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name = </a:t>
            </a:r>
            <a:r>
              <a:rPr kumimoji="0" lang="it-IT" altLang="it-IT" sz="1400" b="0" i="0" u="none" strike="noStrike" cap="none" normalizeH="0" baseline="0" dirty="0">
                <a:ln>
                  <a:noFill/>
                </a:ln>
                <a:solidFill>
                  <a:srgbClr val="6A8759"/>
                </a:solidFill>
                <a:effectLst/>
                <a:latin typeface="JetBrains Mono"/>
              </a:rPr>
              <a:t>'Peter'</a:t>
            </a:r>
            <a:br>
              <a:rPr kumimoji="0" lang="it-IT" altLang="it-IT" sz="1400" b="0" i="0" u="none" strike="noStrike" cap="none" normalizeH="0" baseline="0" dirty="0">
                <a:ln>
                  <a:noFill/>
                </a:ln>
                <a:solidFill>
                  <a:srgbClr val="6A8759"/>
                </a:solidFill>
                <a:effectLst/>
                <a:latin typeface="JetBrains Mono"/>
              </a:rPr>
            </a:br>
            <a:r>
              <a:rPr kumimoji="0" lang="it-IT" altLang="it-IT" sz="1400" b="0" i="0" u="none" strike="noStrike" cap="none" normalizeH="0" baseline="0" dirty="0">
                <a:ln>
                  <a:noFill/>
                </a:ln>
                <a:solidFill>
                  <a:srgbClr val="A9B7C6"/>
                </a:solidFill>
                <a:effectLst/>
                <a:latin typeface="JetBrains Mono"/>
              </a:rPr>
              <a:t>age = </a:t>
            </a:r>
            <a:r>
              <a:rPr kumimoji="0" lang="it-IT" altLang="it-IT" sz="1400" b="0" i="0" u="none" strike="noStrike" cap="none" normalizeH="0" baseline="0" dirty="0">
                <a:ln>
                  <a:noFill/>
                </a:ln>
                <a:solidFill>
                  <a:srgbClr val="6897BB"/>
                </a:solidFill>
                <a:effectLst/>
                <a:latin typeface="JetBrains Mono"/>
              </a:rPr>
              <a:t>23</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808080"/>
                </a:solidFill>
                <a:effectLst/>
                <a:latin typeface="JetBrains Mono"/>
              </a:rPr>
              <a:t>#</a:t>
            </a:r>
            <a:r>
              <a:rPr kumimoji="0" lang="it-IT" altLang="it-IT" sz="1400" b="0" i="0" u="none" strike="noStrike" cap="none" normalizeH="0" baseline="0" dirty="0">
                <a:ln>
                  <a:noFill/>
                </a:ln>
                <a:solidFill>
                  <a:schemeClr val="bg1"/>
                </a:solidFill>
                <a:effectLst/>
                <a:highlight>
                  <a:srgbClr val="800080"/>
                </a:highlight>
                <a:latin typeface="JetBrains Mono"/>
              </a:rPr>
              <a:t>vecchio sistema </a:t>
            </a:r>
            <a:r>
              <a:rPr kumimoji="0" lang="it-IT" altLang="it-IT" sz="1400" b="0" i="0" u="none" strike="noStrike" cap="none" normalizeH="0" baseline="0" dirty="0">
                <a:ln>
                  <a:noFill/>
                </a:ln>
                <a:solidFill>
                  <a:srgbClr val="808080"/>
                </a:solidFill>
                <a:effectLst/>
                <a:latin typeface="JetBrains Mono"/>
              </a:rPr>
              <a:t>di formattazione delle stringhe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%d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 (name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808080"/>
                </a:solidFill>
                <a:effectLst/>
                <a:latin typeface="JetBrains Mono"/>
              </a:rPr>
              <a:t>#formattazione stringhe con format()  a partire da </a:t>
            </a:r>
            <a:r>
              <a:rPr kumimoji="0" lang="it-IT" altLang="it-IT" sz="1400" b="0" i="0" u="none" strike="noStrike" cap="none" normalizeH="0" baseline="0" dirty="0">
                <a:ln>
                  <a:noFill/>
                </a:ln>
                <a:solidFill>
                  <a:schemeClr val="bg1"/>
                </a:solidFill>
                <a:effectLst/>
                <a:highlight>
                  <a:srgbClr val="D543B6"/>
                </a:highlight>
                <a:latin typeface="JetBrains Mono"/>
              </a:rPr>
              <a:t>Python 3.0</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.format(name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1" i="0" u="sng" strike="noStrike" cap="none" normalizeH="0" baseline="0" dirty="0">
                <a:ln>
                  <a:noFill/>
                </a:ln>
                <a:solidFill>
                  <a:schemeClr val="bg1"/>
                </a:solidFill>
                <a:effectLst/>
                <a:latin typeface="JetBrains Mono"/>
              </a:rPr>
              <a:t>#Python f-</a:t>
            </a:r>
            <a:r>
              <a:rPr kumimoji="0" lang="it-IT" altLang="it-IT" sz="1400" b="1" i="0" u="sng" strike="noStrike" cap="none" normalizeH="0" baseline="0" dirty="0" err="1">
                <a:ln>
                  <a:noFill/>
                </a:ln>
                <a:solidFill>
                  <a:schemeClr val="bg1"/>
                </a:solidFill>
                <a:effectLst/>
                <a:latin typeface="JetBrains Mono"/>
              </a:rPr>
              <a:t>strings</a:t>
            </a:r>
            <a:r>
              <a:rPr kumimoji="0" lang="it-IT" altLang="it-IT" sz="1400" b="1" i="0" u="sng" strike="noStrike" cap="none" normalizeH="0" baseline="0" dirty="0">
                <a:ln>
                  <a:noFill/>
                </a:ln>
                <a:solidFill>
                  <a:schemeClr val="bg1"/>
                </a:solidFill>
                <a:effectLst/>
                <a:latin typeface="JetBrains Mono"/>
              </a:rPr>
              <a:t>  a partire da Python 3.6</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f'</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name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age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6" name="Immagine 5">
            <a:extLst>
              <a:ext uri="{FF2B5EF4-FFF2-40B4-BE49-F238E27FC236}">
                <a16:creationId xmlns:a16="http://schemas.microsoft.com/office/drawing/2014/main" id="{0032B3F9-8622-76EE-B1B4-7108D1A6EDCC}"/>
              </a:ext>
            </a:extLst>
          </p:cNvPr>
          <p:cNvPicPr>
            <a:picLocks noChangeAspect="1"/>
          </p:cNvPicPr>
          <p:nvPr/>
        </p:nvPicPr>
        <p:blipFill>
          <a:blip r:embed="rId2"/>
          <a:stretch>
            <a:fillRect/>
          </a:stretch>
        </p:blipFill>
        <p:spPr>
          <a:xfrm>
            <a:off x="4097793" y="5503420"/>
            <a:ext cx="1724266" cy="676369"/>
          </a:xfrm>
          <a:prstGeom prst="rect">
            <a:avLst/>
          </a:prstGeom>
        </p:spPr>
      </p:pic>
      <p:sp>
        <p:nvSpPr>
          <p:cNvPr id="8" name="Rectangle 2">
            <a:extLst>
              <a:ext uri="{FF2B5EF4-FFF2-40B4-BE49-F238E27FC236}">
                <a16:creationId xmlns:a16="http://schemas.microsoft.com/office/drawing/2014/main" id="{780DDB24-A900-2ED9-CEC3-F98E01940B10}"/>
              </a:ext>
            </a:extLst>
          </p:cNvPr>
          <p:cNvSpPr>
            <a:spLocks noChangeArrowheads="1"/>
          </p:cNvSpPr>
          <p:nvPr/>
        </p:nvSpPr>
        <p:spPr bwMode="auto">
          <a:xfrm>
            <a:off x="7102762" y="2826817"/>
            <a:ext cx="3648364"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3</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12</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f'There</a:t>
            </a:r>
            <a:r>
              <a:rPr kumimoji="0" lang="it-IT" altLang="it-IT" sz="1400" b="0" i="0" u="none" strike="noStrike" cap="none" normalizeH="0" baseline="0" dirty="0">
                <a:ln>
                  <a:noFill/>
                </a:ln>
                <a:solidFill>
                  <a:srgbClr val="6A8759"/>
                </a:solidFill>
                <a:effectLst/>
                <a:latin typeface="JetBrains Mono"/>
              </a:rPr>
              <a:t> are </a:t>
            </a:r>
            <a:r>
              <a:rPr kumimoji="0" lang="it-IT" altLang="it-IT" sz="1400" b="0" i="0" u="none" strike="noStrike" cap="none" normalizeH="0" baseline="0" dirty="0" err="1">
                <a:ln>
                  <a:noFill/>
                </a:ln>
                <a:solidFill>
                  <a:srgbClr val="6A8759"/>
                </a:solidFill>
                <a:effectLst/>
                <a:latin typeface="JetBrains Mono"/>
              </a:rPr>
              <a:t>total</a:t>
            </a:r>
            <a:r>
              <a:rPr kumimoji="0" lang="it-IT" altLang="it-IT" sz="1400" b="0" i="0" u="none" strike="noStrike" cap="none" normalizeH="0" baseline="0" dirty="0">
                <a:ln>
                  <a:noFill/>
                </a:ln>
                <a:solidFill>
                  <a:srgbClr val="6A8759"/>
                </a:solidFill>
                <a:effectLst/>
                <a:latin typeface="JetBrains Mono"/>
              </a:rPr>
              <a:t> of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apples</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11" name="Immagine 10">
            <a:extLst>
              <a:ext uri="{FF2B5EF4-FFF2-40B4-BE49-F238E27FC236}">
                <a16:creationId xmlns:a16="http://schemas.microsoft.com/office/drawing/2014/main" id="{A1BC10AE-9CC7-E8E4-5DB5-E3AA61E32699}"/>
              </a:ext>
            </a:extLst>
          </p:cNvPr>
          <p:cNvPicPr>
            <a:picLocks noChangeAspect="1"/>
          </p:cNvPicPr>
          <p:nvPr/>
        </p:nvPicPr>
        <p:blipFill>
          <a:blip r:embed="rId3"/>
          <a:stretch>
            <a:fillRect/>
          </a:stretch>
        </p:blipFill>
        <p:spPr>
          <a:xfrm>
            <a:off x="7812364" y="5140821"/>
            <a:ext cx="2229161" cy="266737"/>
          </a:xfrm>
          <a:prstGeom prst="rect">
            <a:avLst/>
          </a:prstGeom>
        </p:spPr>
      </p:pic>
    </p:spTree>
    <p:extLst>
      <p:ext uri="{BB962C8B-B14F-4D97-AF65-F5344CB8AC3E}">
        <p14:creationId xmlns:p14="http://schemas.microsoft.com/office/powerpoint/2010/main" val="14151845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normAutofit lnSpcReduction="10000"/>
          </a:bodyPr>
          <a:lstStyle/>
          <a:p>
            <a:r>
              <a:rPr lang="it-IT" dirty="0"/>
              <a:t>approfondimenti</a:t>
            </a:r>
          </a:p>
          <a:p>
            <a:r>
              <a:rPr lang="it-IT" dirty="0"/>
              <a:t>* Python 2 </a:t>
            </a:r>
          </a:p>
          <a:p>
            <a:pPr lvl="1"/>
            <a:r>
              <a:rPr lang="it-IT" dirty="0"/>
              <a:t>sezione F-STRING Approfondimento 1</a:t>
            </a:r>
          </a:p>
          <a:p>
            <a:pPr lvl="1"/>
            <a:endParaRPr lang="it-IT" dirty="0"/>
          </a:p>
          <a:p>
            <a:r>
              <a:rPr lang="it-IT" dirty="0"/>
              <a:t>approfondimenti</a:t>
            </a:r>
          </a:p>
          <a:p>
            <a:r>
              <a:rPr lang="it-IT" dirty="0"/>
              <a:t>* Python 2 </a:t>
            </a:r>
          </a:p>
          <a:p>
            <a:pPr lvl="1"/>
            <a:r>
              <a:rPr lang="it-IT" dirty="0"/>
              <a:t>sezione OOP Approfondimento 2 Ereditarietà, incapsulamento e Polimorfismo</a:t>
            </a:r>
          </a:p>
          <a:p>
            <a:pPr lvl="1"/>
            <a:endParaRPr lang="it-IT" dirty="0"/>
          </a:p>
          <a:p>
            <a:r>
              <a:rPr lang="it-IT" dirty="0"/>
              <a:t>approfondimenti</a:t>
            </a:r>
          </a:p>
          <a:p>
            <a:r>
              <a:rPr lang="it-IT" dirty="0"/>
              <a:t>* Python 2 </a:t>
            </a:r>
          </a:p>
          <a:p>
            <a:pPr lvl="1"/>
            <a:r>
              <a:rPr lang="it-IT" dirty="0"/>
              <a:t>sezione Approfondimento Iteratori</a:t>
            </a:r>
          </a:p>
          <a:p>
            <a:pPr lvl="1"/>
            <a:endParaRPr lang="it-IT" dirty="0"/>
          </a:p>
          <a:p>
            <a:r>
              <a:rPr lang="it-IT" dirty="0"/>
              <a:t>approfondimenti</a:t>
            </a:r>
          </a:p>
          <a:p>
            <a:r>
              <a:rPr lang="it-IT" dirty="0"/>
              <a:t>* Python 2 </a:t>
            </a:r>
          </a:p>
          <a:p>
            <a:pPr lvl="1"/>
            <a:r>
              <a:rPr lang="it-IT" dirty="0"/>
              <a:t>sezione Approfondimento Moduli</a:t>
            </a:r>
          </a:p>
          <a:p>
            <a:pPr lvl="1"/>
            <a:endParaRPr lang="it-IT" dirty="0"/>
          </a:p>
          <a:p>
            <a:pPr lvl="1"/>
            <a:endParaRPr lang="it-IT" dirty="0"/>
          </a:p>
        </p:txBody>
      </p:sp>
    </p:spTree>
    <p:extLst>
      <p:ext uri="{BB962C8B-B14F-4D97-AF65-F5344CB8AC3E}">
        <p14:creationId xmlns:p14="http://schemas.microsoft.com/office/powerpoint/2010/main" val="122258156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B0EB1B-C48E-7FF2-B73F-65B2D6ADC6FE}"/>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5B2EA272-3050-FB84-D27B-9329FDF23E4A}"/>
              </a:ext>
            </a:extLst>
          </p:cNvPr>
          <p:cNvSpPr>
            <a:spLocks noGrp="1"/>
          </p:cNvSpPr>
          <p:nvPr>
            <p:ph idx="1"/>
          </p:nvPr>
        </p:nvSpPr>
        <p:spPr/>
        <p:txBody>
          <a:bodyPr/>
          <a:lstStyle/>
          <a:p>
            <a:r>
              <a:rPr lang="it-IT" dirty="0"/>
              <a:t>I moduli, anche conosciuti come librerie in altri linguaggi, sono dei file usati per raggruppare costanti, funzioni e classi, che ci consentono di suddividere e organizzare meglio i nostri progetti. Python include già una lista estensiva di moduli standard (anche conosciuti come standard library), ma è anche possibile scaricarne o definirne di nuovi.</a:t>
            </a:r>
          </a:p>
          <a:p>
            <a:endParaRPr lang="it-IT" dirty="0"/>
          </a:p>
          <a:p>
            <a:r>
              <a:rPr lang="it-IT" dirty="0"/>
              <a:t>Prima di poter accedere ai contenuti di un modulo, è necessario importarlo. Per farlo, usiamo il costrutto </a:t>
            </a:r>
            <a:r>
              <a:rPr lang="it-IT" dirty="0">
                <a:highlight>
                  <a:srgbClr val="FFFF00"/>
                </a:highlight>
              </a:rPr>
              <a:t>import</a:t>
            </a:r>
          </a:p>
          <a:p>
            <a:endParaRPr lang="it-IT" dirty="0">
              <a:highlight>
                <a:srgbClr val="FFFF00"/>
              </a:highlight>
            </a:endParaRPr>
          </a:p>
          <a:p>
            <a:endParaRPr lang="it-IT" dirty="0">
              <a:highlight>
                <a:srgbClr val="FFFF00"/>
              </a:highlight>
            </a:endParaRPr>
          </a:p>
          <a:p>
            <a:endParaRPr lang="it-IT" dirty="0">
              <a:highlight>
                <a:srgbClr val="FFFF00"/>
              </a:highlight>
            </a:endParaRPr>
          </a:p>
          <a:p>
            <a:endParaRPr lang="it-IT" dirty="0"/>
          </a:p>
          <a:p>
            <a:r>
              <a:rPr lang="it-IT" dirty="0"/>
              <a:t>Questa forma di import ci consente di accedere a qualsiasi nome definito all'interno del modulo, ma per farlo dobbiamo sempre usare la sintassi </a:t>
            </a:r>
            <a:r>
              <a:rPr lang="it-IT" dirty="0" err="1"/>
              <a:t>modulo.nome</a:t>
            </a:r>
            <a:r>
              <a:rPr lang="it-IT" dirty="0"/>
              <a:t>. </a:t>
            </a:r>
          </a:p>
        </p:txBody>
      </p:sp>
      <p:sp>
        <p:nvSpPr>
          <p:cNvPr id="6" name="Rectangle 3">
            <a:extLst>
              <a:ext uri="{FF2B5EF4-FFF2-40B4-BE49-F238E27FC236}">
                <a16:creationId xmlns:a16="http://schemas.microsoft.com/office/drawing/2014/main" id="{717E2203-466A-1FC0-EA9C-D72E2F4016BA}"/>
              </a:ext>
            </a:extLst>
          </p:cNvPr>
          <p:cNvSpPr>
            <a:spLocks noChangeArrowheads="1"/>
          </p:cNvSpPr>
          <p:nvPr/>
        </p:nvSpPr>
        <p:spPr bwMode="auto">
          <a:xfrm>
            <a:off x="536331" y="4423286"/>
            <a:ext cx="2532185"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a:ln>
                  <a:noFill/>
                </a:ln>
                <a:solidFill>
                  <a:srgbClr val="A9B7C6"/>
                </a:solidFill>
                <a:effectLst/>
                <a:latin typeface="JetBrains Mono"/>
              </a:rPr>
              <a:t>random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A9B7C6"/>
                </a:solidFill>
                <a:effectLst/>
                <a:latin typeface="JetBrains Mono"/>
              </a:rPr>
              <a:t>rnd</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rnd.randint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0</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10</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563325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importare nomi direttamente usando la sintassi from modulo import nome</a:t>
            </a:r>
          </a:p>
          <a:p>
            <a:r>
              <a:rPr lang="it-IT" dirty="0"/>
              <a:t>in questo caso verranno importate solamente le funzioni indicate </a:t>
            </a:r>
          </a:p>
          <a:p>
            <a:endParaRPr lang="it-IT" dirty="0"/>
          </a:p>
          <a:p>
            <a:endParaRPr lang="it-IT" dirty="0"/>
          </a:p>
          <a:p>
            <a:endParaRPr lang="it-IT" dirty="0"/>
          </a:p>
          <a:p>
            <a:r>
              <a:rPr lang="it-IT" dirty="0"/>
              <a:t>eventualmente si potrebbe anche assegnare un nuovo nome alla funzione</a:t>
            </a:r>
          </a:p>
          <a:p>
            <a:endParaRPr lang="it-IT" dirty="0"/>
          </a:p>
          <a:p>
            <a:endParaRPr lang="it-IT" dirty="0"/>
          </a:p>
          <a:p>
            <a:endParaRPr lang="it-IT" dirty="0"/>
          </a:p>
          <a:p>
            <a:endParaRPr lang="it-IT" dirty="0"/>
          </a:p>
          <a:p>
            <a:r>
              <a:rPr lang="it-IT" dirty="0"/>
              <a:t>Questa tecnica può essere usata anche nel caso in cui i nomi siano particolarmente lunghi o per evitare conflitti tra nomi simili o uguali che appartengono a moduli diversi.</a:t>
            </a:r>
          </a:p>
          <a:p>
            <a:endParaRPr lang="it-IT" dirty="0"/>
          </a:p>
        </p:txBody>
      </p:sp>
      <p:sp>
        <p:nvSpPr>
          <p:cNvPr id="4" name="Rectangle 1">
            <a:extLst>
              <a:ext uri="{FF2B5EF4-FFF2-40B4-BE49-F238E27FC236}">
                <a16:creationId xmlns:a16="http://schemas.microsoft.com/office/drawing/2014/main" id="{2CA8687A-0CB9-04C2-D572-51776174B4C5}"/>
              </a:ext>
            </a:extLst>
          </p:cNvPr>
          <p:cNvSpPr>
            <a:spLocks noChangeArrowheads="1"/>
          </p:cNvSpPr>
          <p:nvPr/>
        </p:nvSpPr>
        <p:spPr bwMode="auto">
          <a:xfrm>
            <a:off x="509954" y="2107891"/>
            <a:ext cx="2171700"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CC7832"/>
                </a:solidFill>
                <a:effectLst/>
                <a:latin typeface="JetBrains Mono"/>
              </a:rPr>
              <a:t>from </a:t>
            </a:r>
            <a:r>
              <a:rPr kumimoji="0" lang="it-IT" altLang="it-IT" sz="1200" b="0" i="0" u="none" strike="noStrike" cap="none" normalizeH="0" baseline="0" dirty="0">
                <a:ln>
                  <a:noFill/>
                </a:ln>
                <a:solidFill>
                  <a:srgbClr val="A9B7C6"/>
                </a:solidFill>
                <a:effectLst/>
                <a:latin typeface="JetBrains Mono"/>
              </a:rPr>
              <a:t>random </a:t>
            </a:r>
            <a:r>
              <a:rPr kumimoji="0" lang="it-IT" altLang="it-IT" sz="1200" b="0" i="0" u="none" strike="noStrike" cap="none" normalizeH="0" baseline="0" dirty="0">
                <a:ln>
                  <a:noFill/>
                </a:ln>
                <a:solidFill>
                  <a:srgbClr val="CC7832"/>
                </a:solidFill>
                <a:effectLst/>
                <a:latin typeface="JetBrains Mono"/>
              </a:rPr>
              <a:t>import </a:t>
            </a:r>
            <a:r>
              <a:rPr kumimoji="0" lang="it-IT" altLang="it-IT" sz="1200" b="0" i="0" u="none" strike="noStrike" cap="none" normalizeH="0" baseline="0" dirty="0" err="1">
                <a:ln>
                  <a:noFill/>
                </a:ln>
                <a:solidFill>
                  <a:srgbClr val="A9B7C6"/>
                </a:solidFill>
                <a:effectLst/>
                <a:latin typeface="JetBrains Mono"/>
              </a:rPr>
              <a:t>randint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err="1">
                <a:ln>
                  <a:noFill/>
                </a:ln>
                <a:solidFill>
                  <a:srgbClr val="A9B7C6"/>
                </a:solidFill>
                <a:effectLst/>
                <a:latin typeface="JetBrains Mono"/>
              </a:rPr>
              <a:t>randint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897BB"/>
                </a:solidFill>
                <a:effectLst/>
                <a:latin typeface="JetBrains Mono"/>
              </a:rPr>
              <a:t>0</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897BB"/>
                </a:solidFill>
                <a:effectLst/>
                <a:latin typeface="JetBrains Mono"/>
              </a:rPr>
              <a:t>10</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19D0ABF-697A-28A1-5E70-07C8C40392EC}"/>
              </a:ext>
            </a:extLst>
          </p:cNvPr>
          <p:cNvSpPr>
            <a:spLocks noChangeArrowheads="1"/>
          </p:cNvSpPr>
          <p:nvPr/>
        </p:nvSpPr>
        <p:spPr bwMode="auto">
          <a:xfrm>
            <a:off x="509954" y="3834207"/>
            <a:ext cx="4809392"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from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randint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6897BB"/>
                </a:solidFill>
                <a:effectLst/>
                <a:latin typeface="JetBrains Mono"/>
              </a:rPr>
              <a:t>0</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10</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571513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Esiste un'altra forma che ci permette di importare tutti i nomi di un modulo, usando la sintassi from modulo import *</a:t>
            </a:r>
          </a:p>
          <a:p>
            <a:endParaRPr lang="it-IT" dirty="0"/>
          </a:p>
          <a:p>
            <a:endParaRPr lang="it-IT" dirty="0"/>
          </a:p>
          <a:p>
            <a:endParaRPr lang="it-IT" dirty="0"/>
          </a:p>
          <a:p>
            <a:r>
              <a:rPr lang="it-IT" dirty="0"/>
              <a:t>è però sconsigliato l'utilizzo di questa forma in quanto non si ha controllo ne sul nome ne sui nomi importati e quindi si potrebbe cadere in un conflitto di nomi tra più moduli o funzioni di moduli definite</a:t>
            </a:r>
          </a:p>
          <a:p>
            <a:endParaRPr lang="it-IT" dirty="0"/>
          </a:p>
          <a:p>
            <a:endParaRPr lang="it-IT" dirty="0"/>
          </a:p>
        </p:txBody>
      </p:sp>
      <p:sp>
        <p:nvSpPr>
          <p:cNvPr id="6" name="Rectangle 1">
            <a:extLst>
              <a:ext uri="{FF2B5EF4-FFF2-40B4-BE49-F238E27FC236}">
                <a16:creationId xmlns:a16="http://schemas.microsoft.com/office/drawing/2014/main" id="{FADBE891-F285-B9DC-D20B-97C8DFEA7343}"/>
              </a:ext>
            </a:extLst>
          </p:cNvPr>
          <p:cNvSpPr>
            <a:spLocks noChangeArrowheads="1"/>
          </p:cNvSpPr>
          <p:nvPr/>
        </p:nvSpPr>
        <p:spPr bwMode="auto">
          <a:xfrm>
            <a:off x="509954" y="2158261"/>
            <a:ext cx="4809392"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from </a:t>
            </a:r>
            <a:r>
              <a:rPr kumimoji="0" lang="it-IT" altLang="it-IT" sz="1100" b="0" i="0" u="none" strike="noStrike" cap="none" normalizeH="0" baseline="0">
                <a:ln>
                  <a:noFill/>
                </a:ln>
                <a:solidFill>
                  <a:srgbClr val="A9B7C6"/>
                </a:solidFill>
                <a:effectLst/>
                <a:latin typeface="JetBrains Mono"/>
              </a:rPr>
              <a:t>random </a:t>
            </a:r>
            <a:r>
              <a:rPr kumimoji="0" lang="it-IT" altLang="it-IT" sz="1100" b="0" i="0" u="none" strike="noStrike" cap="none" normalizeH="0" baseline="0">
                <a:ln>
                  <a:noFill/>
                </a:ln>
                <a:solidFill>
                  <a:srgbClr val="CC7832"/>
                </a:solidFill>
                <a:effectLst/>
                <a:latin typeface="JetBrains Mono"/>
              </a:rPr>
              <a:t>import </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(randint(</a:t>
            </a:r>
            <a:r>
              <a:rPr kumimoji="0" lang="it-IT" altLang="it-IT" sz="1100" b="0" i="0" u="none" strike="noStrike" cap="none" normalizeH="0" baseline="0">
                <a:ln>
                  <a:noFill/>
                </a:ln>
                <a:solidFill>
                  <a:srgbClr val="6897BB"/>
                </a:solidFill>
                <a:effectLst/>
                <a:latin typeface="JetBrains Mono"/>
              </a:rPr>
              <a:t>0</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897BB"/>
                </a:solidFill>
                <a:effectLst/>
                <a:latin typeface="JetBrains Mono"/>
              </a:rPr>
              <a:t>10</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9450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458EA1-326E-4112-B963-54A01F95F5F1}"/>
              </a:ext>
            </a:extLst>
          </p:cNvPr>
          <p:cNvSpPr>
            <a:spLocks noGrp="1"/>
          </p:cNvSpPr>
          <p:nvPr>
            <p:ph type="title"/>
          </p:nvPr>
        </p:nvSpPr>
        <p:spPr/>
        <p:txBody>
          <a:bodyPr/>
          <a:lstStyle/>
          <a:p>
            <a:r>
              <a:rPr lang="it-IT" dirty="0"/>
              <a:t>LA STORIA</a:t>
            </a:r>
          </a:p>
        </p:txBody>
      </p:sp>
      <p:sp>
        <p:nvSpPr>
          <p:cNvPr id="3" name="Segnaposto contenuto 2">
            <a:extLst>
              <a:ext uri="{FF2B5EF4-FFF2-40B4-BE49-F238E27FC236}">
                <a16:creationId xmlns:a16="http://schemas.microsoft.com/office/drawing/2014/main" id="{767E8094-6D0F-44CD-BA5A-FE1F4BE25C9A}"/>
              </a:ext>
            </a:extLst>
          </p:cNvPr>
          <p:cNvSpPr>
            <a:spLocks noGrp="1"/>
          </p:cNvSpPr>
          <p:nvPr>
            <p:ph idx="1"/>
          </p:nvPr>
        </p:nvSpPr>
        <p:spPr/>
        <p:txBody>
          <a:bodyPr>
            <a:normAutofit/>
          </a:bodyPr>
          <a:lstStyle/>
          <a:p>
            <a:r>
              <a:rPr lang="it-IT" dirty="0"/>
              <a:t>Python è un popolare </a:t>
            </a:r>
            <a:r>
              <a:rPr lang="it-IT" b="1" dirty="0"/>
              <a:t>linguaggio di programmazione </a:t>
            </a:r>
            <a:r>
              <a:rPr lang="it-IT" dirty="0"/>
              <a:t>creato da Guido van </a:t>
            </a:r>
            <a:r>
              <a:rPr lang="it-IT" dirty="0" err="1"/>
              <a:t>Rossum</a:t>
            </a:r>
            <a:r>
              <a:rPr lang="it-IT" dirty="0"/>
              <a:t> e rilasciato nel </a:t>
            </a:r>
            <a:r>
              <a:rPr lang="it-IT" b="1" dirty="0"/>
              <a:t>1991</a:t>
            </a:r>
            <a:r>
              <a:rPr lang="it-IT" dirty="0"/>
              <a:t>. </a:t>
            </a:r>
            <a:br>
              <a:rPr lang="it-IT" sz="2400" dirty="0"/>
            </a:br>
            <a:endParaRPr lang="it-IT" sz="2400" dirty="0"/>
          </a:p>
          <a:p>
            <a:r>
              <a:rPr lang="it-IT" sz="2400" b="1" dirty="0"/>
              <a:t>UTILIZZI DI PYTHON: </a:t>
            </a:r>
            <a:endParaRPr lang="it-IT" b="1" dirty="0"/>
          </a:p>
          <a:p>
            <a:pPr>
              <a:buFont typeface="Arial" panose="020B0604020202020204" pitchFamily="34" charset="0"/>
              <a:buChar char="•"/>
            </a:pPr>
            <a:r>
              <a:rPr lang="it-IT" sz="2400" dirty="0"/>
              <a:t> </a:t>
            </a:r>
            <a:r>
              <a:rPr lang="it-IT" sz="2000" dirty="0"/>
              <a:t>Sviluppo </a:t>
            </a:r>
            <a:r>
              <a:rPr lang="it-IT" sz="2000" b="1" dirty="0"/>
              <a:t>web </a:t>
            </a:r>
            <a:r>
              <a:rPr lang="it-IT" sz="2000" dirty="0"/>
              <a:t>(server-side); </a:t>
            </a:r>
          </a:p>
          <a:p>
            <a:pPr>
              <a:buFont typeface="Arial" panose="020B0604020202020204" pitchFamily="34" charset="0"/>
              <a:buChar char="•"/>
            </a:pPr>
            <a:r>
              <a:rPr lang="it-IT" sz="2000" dirty="0"/>
              <a:t> Sviluppo software;</a:t>
            </a:r>
          </a:p>
          <a:p>
            <a:pPr>
              <a:buFont typeface="Arial" panose="020B0604020202020204" pitchFamily="34" charset="0"/>
              <a:buChar char="•"/>
            </a:pPr>
            <a:r>
              <a:rPr lang="it-IT" sz="2000" dirty="0"/>
              <a:t> Calcoli matematici; </a:t>
            </a:r>
          </a:p>
          <a:p>
            <a:pPr>
              <a:buFont typeface="Arial" panose="020B0604020202020204" pitchFamily="34" charset="0"/>
              <a:buChar char="•"/>
            </a:pPr>
            <a:r>
              <a:rPr lang="it-IT" sz="2000" dirty="0"/>
              <a:t> Sistemi di scripting</a:t>
            </a:r>
            <a:br>
              <a:rPr lang="it-IT" sz="2400" dirty="0"/>
            </a:br>
            <a:endParaRPr lang="it-IT" sz="2400" dirty="0"/>
          </a:p>
          <a:p>
            <a:pPr marL="0" indent="0">
              <a:buNone/>
            </a:pPr>
            <a:endParaRPr lang="it-IT" sz="2400" b="1" dirty="0"/>
          </a:p>
          <a:p>
            <a:pPr marL="0" indent="0">
              <a:buNone/>
            </a:pPr>
            <a:r>
              <a:rPr lang="it-IT" b="1" dirty="0"/>
              <a:t> </a:t>
            </a:r>
            <a:r>
              <a:rPr lang="it-IT" sz="2400" b="1" dirty="0"/>
              <a:t>COSA PUO’ FARE:</a:t>
            </a:r>
          </a:p>
          <a:p>
            <a:pPr>
              <a:buFont typeface="Arial" panose="020B0604020202020204" pitchFamily="34" charset="0"/>
              <a:buChar char="•"/>
            </a:pPr>
            <a:r>
              <a:rPr lang="it-IT" sz="2000" dirty="0"/>
              <a:t> Può essere usato per </a:t>
            </a:r>
            <a:r>
              <a:rPr lang="it-IT" sz="2000" b="1" dirty="0"/>
              <a:t>creare applicazioni web </a:t>
            </a:r>
            <a:r>
              <a:rPr lang="it-IT" sz="2000" dirty="0"/>
              <a:t>su un server; </a:t>
            </a:r>
          </a:p>
          <a:p>
            <a:pPr>
              <a:buFont typeface="Arial" panose="020B0604020202020204" pitchFamily="34" charset="0"/>
              <a:buChar char="•"/>
            </a:pPr>
            <a:r>
              <a:rPr lang="it-IT" sz="2000" dirty="0"/>
              <a:t> Può connettersi a sistemi di </a:t>
            </a:r>
            <a:r>
              <a:rPr lang="it-IT" sz="2000" b="1" dirty="0"/>
              <a:t>database</a:t>
            </a:r>
            <a:r>
              <a:rPr lang="it-IT" sz="2000" dirty="0"/>
              <a:t> e può leggere e modificare </a:t>
            </a:r>
            <a:r>
              <a:rPr lang="it-IT" sz="2000" b="1" dirty="0"/>
              <a:t>files</a:t>
            </a:r>
            <a:r>
              <a:rPr lang="it-IT" sz="2000" dirty="0"/>
              <a:t>; </a:t>
            </a:r>
          </a:p>
          <a:p>
            <a:pPr>
              <a:buFont typeface="Arial" panose="020B0604020202020204" pitchFamily="34" charset="0"/>
              <a:buChar char="•"/>
            </a:pPr>
            <a:r>
              <a:rPr lang="it-IT" sz="2000" dirty="0"/>
              <a:t> Può essere usato per </a:t>
            </a:r>
            <a:r>
              <a:rPr lang="it-IT" sz="2000" b="1" dirty="0"/>
              <a:t>gestire big data </a:t>
            </a:r>
            <a:r>
              <a:rPr lang="it-IT" sz="2000" dirty="0"/>
              <a:t>e per eseguire complessi </a:t>
            </a:r>
            <a:r>
              <a:rPr lang="it-IT" sz="2000" b="1" dirty="0"/>
              <a:t>calcoli matematici</a:t>
            </a:r>
            <a:r>
              <a:rPr lang="it-IT" sz="2000" dirty="0"/>
              <a:t>; </a:t>
            </a:r>
          </a:p>
          <a:p>
            <a:pPr>
              <a:buFont typeface="Arial" panose="020B0604020202020204" pitchFamily="34" charset="0"/>
              <a:buChar char="•"/>
            </a:pPr>
            <a:r>
              <a:rPr lang="it-IT" sz="2000" dirty="0"/>
              <a:t> Può essere usato per la </a:t>
            </a:r>
            <a:r>
              <a:rPr lang="it-IT" sz="2000" b="1" dirty="0"/>
              <a:t>prototipazione</a:t>
            </a:r>
            <a:r>
              <a:rPr lang="it-IT" sz="2000" dirty="0"/>
              <a:t> e lo sviluppo di software pronti per la produzione. </a:t>
            </a:r>
          </a:p>
          <a:p>
            <a:pPr>
              <a:buFont typeface="Arial" panose="020B0604020202020204" pitchFamily="34" charset="0"/>
              <a:buChar char="•"/>
            </a:pPr>
            <a:endParaRPr lang="it-IT" sz="2000" dirty="0"/>
          </a:p>
        </p:txBody>
      </p:sp>
    </p:spTree>
    <p:extLst>
      <p:ext uri="{BB962C8B-B14F-4D97-AF65-F5344CB8AC3E}">
        <p14:creationId xmlns:p14="http://schemas.microsoft.com/office/powerpoint/2010/main" val="2837081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E2424E-A2D5-4352-922F-B3CE44132EC3}"/>
              </a:ext>
            </a:extLst>
          </p:cNvPr>
          <p:cNvSpPr>
            <a:spLocks noGrp="1"/>
          </p:cNvSpPr>
          <p:nvPr>
            <p:ph type="title"/>
          </p:nvPr>
        </p:nvSpPr>
        <p:spPr>
          <a:xfrm>
            <a:off x="392020" y="219806"/>
            <a:ext cx="3401568" cy="758027"/>
          </a:xfrm>
        </p:spPr>
        <p:txBody>
          <a:bodyPr vert="horz" lIns="91440" tIns="45720" rIns="91440" bIns="45720" rtlCol="0" anchor="b">
            <a:normAutofit/>
          </a:bodyPr>
          <a:lstStyle/>
          <a:p>
            <a:r>
              <a:rPr lang="en-US" dirty="0">
                <a:solidFill>
                  <a:srgbClr val="FFFFFF"/>
                </a:solidFill>
              </a:rPr>
              <a:t>TIPI DI DATI</a:t>
            </a:r>
          </a:p>
        </p:txBody>
      </p:sp>
      <p:sp>
        <p:nvSpPr>
          <p:cNvPr id="3" name="Segnaposto contenuto 2">
            <a:extLst>
              <a:ext uri="{FF2B5EF4-FFF2-40B4-BE49-F238E27FC236}">
                <a16:creationId xmlns:a16="http://schemas.microsoft.com/office/drawing/2014/main" id="{DEA90508-BE4F-4A89-8BF1-7994A872C7B5}"/>
              </a:ext>
            </a:extLst>
          </p:cNvPr>
          <p:cNvSpPr>
            <a:spLocks noGrp="1"/>
          </p:cNvSpPr>
          <p:nvPr>
            <p:ph sz="half" idx="2"/>
          </p:nvPr>
        </p:nvSpPr>
        <p:spPr>
          <a:xfrm>
            <a:off x="8023743" y="1610880"/>
            <a:ext cx="3401568" cy="4156873"/>
          </a:xfrm>
        </p:spPr>
        <p:txBody>
          <a:bodyPr vert="horz" lIns="91440" tIns="45720" rIns="91440" bIns="45720" rtlCol="0">
            <a:noAutofit/>
          </a:bodyPr>
          <a:lstStyle/>
          <a:p>
            <a:pPr marL="0" indent="0">
              <a:lnSpc>
                <a:spcPct val="85000"/>
              </a:lnSpc>
              <a:spcAft>
                <a:spcPts val="600"/>
              </a:spcAft>
              <a:buNone/>
            </a:pPr>
            <a:r>
              <a:rPr lang="en-US" sz="2000" b="1" u="sng" dirty="0">
                <a:solidFill>
                  <a:schemeClr val="tx1"/>
                </a:solidFill>
              </a:rPr>
              <a:t>BUILT-IN DATA TYPES</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In </a:t>
            </a:r>
            <a:r>
              <a:rPr lang="en-US" sz="2000" dirty="0" err="1">
                <a:solidFill>
                  <a:schemeClr val="tx1"/>
                </a:solidFill>
              </a:rPr>
              <a:t>programmazione</a:t>
            </a:r>
            <a:r>
              <a:rPr lang="en-US" sz="2000" dirty="0">
                <a:solidFill>
                  <a:schemeClr val="tx1"/>
                </a:solidFill>
              </a:rPr>
              <a:t>, il </a:t>
            </a:r>
            <a:r>
              <a:rPr lang="en-US" sz="2000" dirty="0" err="1">
                <a:solidFill>
                  <a:schemeClr val="tx1"/>
                </a:solidFill>
              </a:rPr>
              <a:t>concetto</a:t>
            </a:r>
            <a:r>
              <a:rPr lang="en-US" sz="2000" dirty="0">
                <a:solidFill>
                  <a:schemeClr val="tx1"/>
                </a:solidFill>
              </a:rPr>
              <a:t> di </a:t>
            </a:r>
            <a:r>
              <a:rPr lang="en-US" sz="2000" dirty="0" err="1">
                <a:solidFill>
                  <a:schemeClr val="tx1"/>
                </a:solidFill>
              </a:rPr>
              <a:t>tipo</a:t>
            </a:r>
            <a:r>
              <a:rPr lang="en-US" sz="2000" dirty="0">
                <a:solidFill>
                  <a:schemeClr val="tx1"/>
                </a:solidFill>
              </a:rPr>
              <a:t> di </a:t>
            </a:r>
            <a:r>
              <a:rPr lang="en-US" sz="2000" dirty="0" err="1">
                <a:solidFill>
                  <a:schemeClr val="tx1"/>
                </a:solidFill>
              </a:rPr>
              <a:t>dato</a:t>
            </a:r>
            <a:r>
              <a:rPr lang="en-US" sz="2000" dirty="0">
                <a:solidFill>
                  <a:schemeClr val="tx1"/>
                </a:solidFill>
              </a:rPr>
              <a:t> è molto </a:t>
            </a:r>
            <a:r>
              <a:rPr lang="en-US" sz="2000" dirty="0" err="1">
                <a:solidFill>
                  <a:schemeClr val="tx1"/>
                </a:solidFill>
              </a:rPr>
              <a:t>importante</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Le </a:t>
            </a:r>
            <a:r>
              <a:rPr lang="en-US" sz="2000" dirty="0" err="1">
                <a:solidFill>
                  <a:schemeClr val="tx1"/>
                </a:solidFill>
              </a:rPr>
              <a:t>variabili</a:t>
            </a:r>
            <a:r>
              <a:rPr lang="en-US" sz="2000" dirty="0">
                <a:solidFill>
                  <a:schemeClr val="tx1"/>
                </a:solidFill>
              </a:rPr>
              <a:t> </a:t>
            </a:r>
            <a:r>
              <a:rPr lang="en-US" sz="2000" dirty="0" err="1">
                <a:solidFill>
                  <a:schemeClr val="tx1"/>
                </a:solidFill>
              </a:rPr>
              <a:t>possono</a:t>
            </a:r>
            <a:r>
              <a:rPr lang="en-US" sz="2000" dirty="0">
                <a:solidFill>
                  <a:schemeClr val="tx1"/>
                </a:solidFill>
              </a:rPr>
              <a:t> </a:t>
            </a:r>
            <a:r>
              <a:rPr lang="en-US" sz="2000" dirty="0" err="1">
                <a:solidFill>
                  <a:schemeClr val="tx1"/>
                </a:solidFill>
              </a:rPr>
              <a:t>memorizzare</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differenti</a:t>
            </a:r>
            <a:r>
              <a:rPr lang="en-US" sz="2000" dirty="0">
                <a:solidFill>
                  <a:schemeClr val="tx1"/>
                </a:solidFill>
              </a:rPr>
              <a:t>. A </a:t>
            </a:r>
            <a:r>
              <a:rPr lang="en-US" sz="2000" dirty="0" err="1">
                <a:solidFill>
                  <a:schemeClr val="tx1"/>
                </a:solidFill>
              </a:rPr>
              <a:t>loro</a:t>
            </a:r>
            <a:r>
              <a:rPr lang="en-US" sz="2000" dirty="0">
                <a:solidFill>
                  <a:schemeClr val="tx1"/>
                </a:solidFill>
              </a:rPr>
              <a:t> volta, tipi di </a:t>
            </a:r>
            <a:r>
              <a:rPr lang="en-US" sz="2000" dirty="0" err="1">
                <a:solidFill>
                  <a:schemeClr val="tx1"/>
                </a:solidFill>
              </a:rPr>
              <a:t>dati</a:t>
            </a:r>
            <a:r>
              <a:rPr lang="en-US" sz="2000" dirty="0">
                <a:solidFill>
                  <a:schemeClr val="tx1"/>
                </a:solidFill>
              </a:rPr>
              <a:t> </a:t>
            </a:r>
            <a:r>
              <a:rPr lang="en-US" sz="2000" dirty="0" err="1">
                <a:solidFill>
                  <a:schemeClr val="tx1"/>
                </a:solidFill>
              </a:rPr>
              <a:t>differenti</a:t>
            </a:r>
            <a:r>
              <a:rPr lang="en-US" sz="2000" dirty="0">
                <a:solidFill>
                  <a:schemeClr val="tx1"/>
                </a:solidFill>
              </a:rPr>
              <a:t> </a:t>
            </a:r>
            <a:r>
              <a:rPr lang="en-US" sz="2000" dirty="0" err="1">
                <a:solidFill>
                  <a:schemeClr val="tx1"/>
                </a:solidFill>
              </a:rPr>
              <a:t>possono</a:t>
            </a:r>
            <a:r>
              <a:rPr lang="en-US" sz="2000" dirty="0">
                <a:solidFill>
                  <a:schemeClr val="tx1"/>
                </a:solidFill>
              </a:rPr>
              <a:t> fare </a:t>
            </a:r>
            <a:r>
              <a:rPr lang="en-US" sz="2000" dirty="0" err="1">
                <a:solidFill>
                  <a:schemeClr val="tx1"/>
                </a:solidFill>
              </a:rPr>
              <a:t>cose</a:t>
            </a:r>
            <a:r>
              <a:rPr lang="en-US" sz="2000" dirty="0">
                <a:solidFill>
                  <a:schemeClr val="tx1"/>
                </a:solidFill>
              </a:rPr>
              <a:t> </a:t>
            </a:r>
            <a:r>
              <a:rPr lang="en-US" sz="2000" dirty="0" err="1">
                <a:solidFill>
                  <a:schemeClr val="tx1"/>
                </a:solidFill>
              </a:rPr>
              <a:t>differenti</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err="1">
                <a:solidFill>
                  <a:schemeClr val="tx1"/>
                </a:solidFill>
              </a:rPr>
              <a:t>Quì</a:t>
            </a:r>
            <a:r>
              <a:rPr lang="en-US" sz="2000" dirty="0">
                <a:solidFill>
                  <a:schemeClr val="tx1"/>
                </a:solidFill>
              </a:rPr>
              <a:t>  a </a:t>
            </a:r>
            <a:r>
              <a:rPr lang="en-US" sz="2000" dirty="0" err="1">
                <a:solidFill>
                  <a:schemeClr val="tx1"/>
                </a:solidFill>
              </a:rPr>
              <a:t>lato</a:t>
            </a:r>
            <a:r>
              <a:rPr lang="en-US" sz="2000" dirty="0">
                <a:solidFill>
                  <a:schemeClr val="tx1"/>
                </a:solidFill>
              </a:rPr>
              <a:t> </a:t>
            </a:r>
            <a:r>
              <a:rPr lang="en-US" sz="2000" dirty="0" err="1">
                <a:solidFill>
                  <a:schemeClr val="tx1"/>
                </a:solidFill>
              </a:rPr>
              <a:t>i</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predefiniti</a:t>
            </a:r>
            <a:r>
              <a:rPr lang="en-US" sz="2000" dirty="0">
                <a:solidFill>
                  <a:schemeClr val="tx1"/>
                </a:solidFill>
              </a:rPr>
              <a:t> di Python. </a:t>
            </a:r>
          </a:p>
        </p:txBody>
      </p:sp>
      <p:pic>
        <p:nvPicPr>
          <p:cNvPr id="7" name="Immagine 6">
            <a:extLst>
              <a:ext uri="{FF2B5EF4-FFF2-40B4-BE49-F238E27FC236}">
                <a16:creationId xmlns:a16="http://schemas.microsoft.com/office/drawing/2014/main" id="{FB54E520-EE00-D6E1-238B-68FAB8EC5489}"/>
              </a:ext>
            </a:extLst>
          </p:cNvPr>
          <p:cNvPicPr>
            <a:picLocks noChangeAspect="1"/>
          </p:cNvPicPr>
          <p:nvPr/>
        </p:nvPicPr>
        <p:blipFill>
          <a:blip r:embed="rId2"/>
          <a:stretch>
            <a:fillRect/>
          </a:stretch>
        </p:blipFill>
        <p:spPr>
          <a:xfrm>
            <a:off x="508719" y="1610880"/>
            <a:ext cx="4581525" cy="4038600"/>
          </a:xfrm>
          <a:prstGeom prst="rect">
            <a:avLst/>
          </a:prstGeom>
        </p:spPr>
      </p:pic>
    </p:spTree>
    <p:extLst>
      <p:ext uri="{BB962C8B-B14F-4D97-AF65-F5344CB8AC3E}">
        <p14:creationId xmlns:p14="http://schemas.microsoft.com/office/powerpoint/2010/main" val="1293431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anche definire i propri moduli, in questo caso si creerà un file che verrà importato.</a:t>
            </a:r>
          </a:p>
          <a:p>
            <a:r>
              <a:rPr lang="it-IT" dirty="0"/>
              <a:t>le funzioni contenute nel modulo importato hanno le stesse caratteristiche di una libreria importata dalla standard library</a:t>
            </a:r>
          </a:p>
          <a:p>
            <a:endParaRPr lang="it-IT" dirty="0"/>
          </a:p>
          <a:p>
            <a:r>
              <a:rPr lang="it-IT" dirty="0"/>
              <a:t>es: genfunction.py</a:t>
            </a:r>
          </a:p>
          <a:p>
            <a:endParaRPr lang="it-IT" dirty="0"/>
          </a:p>
          <a:p>
            <a:endParaRPr lang="it-IT" dirty="0"/>
          </a:p>
          <a:p>
            <a:endParaRPr lang="it-IT" dirty="0"/>
          </a:p>
          <a:p>
            <a:r>
              <a:rPr lang="it-IT" dirty="0"/>
              <a:t>main.py</a:t>
            </a:r>
          </a:p>
          <a:p>
            <a:endParaRPr lang="it-IT" dirty="0"/>
          </a:p>
        </p:txBody>
      </p:sp>
      <p:sp>
        <p:nvSpPr>
          <p:cNvPr id="5" name="Rectangle 2">
            <a:extLst>
              <a:ext uri="{FF2B5EF4-FFF2-40B4-BE49-F238E27FC236}">
                <a16:creationId xmlns:a16="http://schemas.microsoft.com/office/drawing/2014/main" id="{ADFA44AB-A4C3-33DB-6898-AFF8F3108CBC}"/>
              </a:ext>
            </a:extLst>
          </p:cNvPr>
          <p:cNvSpPr>
            <a:spLocks noChangeArrowheads="1"/>
          </p:cNvSpPr>
          <p:nvPr/>
        </p:nvSpPr>
        <p:spPr bwMode="auto">
          <a:xfrm>
            <a:off x="474784" y="3720172"/>
            <a:ext cx="2391508"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stampa_nome</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(__name__)</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971E4FFC-7189-8046-10D1-EEF2FC625D70}"/>
              </a:ext>
            </a:extLst>
          </p:cNvPr>
          <p:cNvSpPr>
            <a:spLocks noChangeArrowheads="1"/>
          </p:cNvSpPr>
          <p:nvPr/>
        </p:nvSpPr>
        <p:spPr bwMode="auto">
          <a:xfrm>
            <a:off x="474784" y="5268746"/>
            <a:ext cx="4148764"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808080"/>
                </a:solidFill>
                <a:effectLst/>
                <a:latin typeface="JetBrains Mono"/>
              </a:rPr>
              <a:t>#importare genfunction e richiamare la funzione nom e domani</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genfunction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gf</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gf.stampa_nome()</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43964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6E36B62D-34E6-41D4-B3AA-AC21AB387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25A1950-547E-4AB5-B76D-BFA078C8555C}"/>
              </a:ext>
            </a:extLst>
          </p:cNvPr>
          <p:cNvSpPr>
            <a:spLocks noGrp="1"/>
          </p:cNvSpPr>
          <p:nvPr>
            <p:ph type="ctrTitle"/>
          </p:nvPr>
        </p:nvSpPr>
        <p:spPr>
          <a:xfrm>
            <a:off x="5010704" y="1752936"/>
            <a:ext cx="6608963" cy="3352800"/>
          </a:xfrm>
        </p:spPr>
        <p:txBody>
          <a:bodyPr>
            <a:normAutofit/>
          </a:bodyPr>
          <a:lstStyle/>
          <a:p>
            <a:pPr algn="ctr"/>
            <a:r>
              <a:rPr lang="it-IT" dirty="0"/>
              <a:t>DATE IN PYTHON - </a:t>
            </a:r>
            <a:r>
              <a:rPr lang="it-IT" dirty="0" err="1"/>
              <a:t>datetime</a:t>
            </a:r>
            <a:endParaRPr lang="it-IT" dirty="0"/>
          </a:p>
        </p:txBody>
      </p:sp>
      <p:sp>
        <p:nvSpPr>
          <p:cNvPr id="17" name="Rectangle 13">
            <a:extLst>
              <a:ext uri="{FF2B5EF4-FFF2-40B4-BE49-F238E27FC236}">
                <a16:creationId xmlns:a16="http://schemas.microsoft.com/office/drawing/2014/main" id="{97E92409-AD19-4CE3-9956-8C03560F7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90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Graphic 8" descr="Calendario giornaliero con riempimento a tinta unita">
            <a:extLst>
              <a:ext uri="{FF2B5EF4-FFF2-40B4-BE49-F238E27FC236}">
                <a16:creationId xmlns:a16="http://schemas.microsoft.com/office/drawing/2014/main" id="{F7F9CA51-19EB-8E72-4651-30D7A1BEBE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3464" y="76872"/>
            <a:ext cx="3352128" cy="3352128"/>
          </a:xfrm>
          <a:prstGeom prst="rect">
            <a:avLst/>
          </a:prstGeom>
        </p:spPr>
      </p:pic>
      <p:pic>
        <p:nvPicPr>
          <p:cNvPr id="15" name="Graphic 8" descr="Orologio con riempimento a tinta unita">
            <a:extLst>
              <a:ext uri="{FF2B5EF4-FFF2-40B4-BE49-F238E27FC236}">
                <a16:creationId xmlns:a16="http://schemas.microsoft.com/office/drawing/2014/main" id="{5A334F17-8189-42C2-A8F0-AC60F4092E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3464" y="3306580"/>
            <a:ext cx="3352128" cy="3352128"/>
          </a:xfrm>
          <a:prstGeom prst="rect">
            <a:avLst/>
          </a:prstGeom>
        </p:spPr>
      </p:pic>
    </p:spTree>
    <p:extLst>
      <p:ext uri="{BB962C8B-B14F-4D97-AF65-F5344CB8AC3E}">
        <p14:creationId xmlns:p14="http://schemas.microsoft.com/office/powerpoint/2010/main" val="357293081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8CCDF5-6EB1-433D-9DDC-ABFC1CCE863C}"/>
              </a:ext>
            </a:extLst>
          </p:cNvPr>
          <p:cNvSpPr>
            <a:spLocks noGrp="1"/>
          </p:cNvSpPr>
          <p:nvPr>
            <p:ph type="title"/>
          </p:nvPr>
        </p:nvSpPr>
        <p:spPr/>
        <p:txBody>
          <a:bodyPr/>
          <a:lstStyle/>
          <a:p>
            <a:r>
              <a:rPr lang="it-IT" dirty="0"/>
              <a:t>DATE – MODULO DATETIME</a:t>
            </a:r>
          </a:p>
        </p:txBody>
      </p:sp>
      <p:sp>
        <p:nvSpPr>
          <p:cNvPr id="3" name="Segnaposto contenuto 2">
            <a:extLst>
              <a:ext uri="{FF2B5EF4-FFF2-40B4-BE49-F238E27FC236}">
                <a16:creationId xmlns:a16="http://schemas.microsoft.com/office/drawing/2014/main" id="{93D9131E-DA0F-4B25-AC76-0241F5C60242}"/>
              </a:ext>
            </a:extLst>
          </p:cNvPr>
          <p:cNvSpPr>
            <a:spLocks noGrp="1"/>
          </p:cNvSpPr>
          <p:nvPr>
            <p:ph sz="half" idx="2"/>
          </p:nvPr>
        </p:nvSpPr>
        <p:spPr>
          <a:xfrm>
            <a:off x="328612" y="1350147"/>
            <a:ext cx="5767388" cy="5248655"/>
          </a:xfrm>
        </p:spPr>
        <p:txBody>
          <a:bodyPr anchor="t">
            <a:normAutofit/>
          </a:bodyPr>
          <a:lstStyle/>
          <a:p>
            <a:r>
              <a:rPr lang="it-IT" sz="2000" b="1" u="sng" dirty="0">
                <a:solidFill>
                  <a:srgbClr val="50B4C8"/>
                </a:solidFill>
              </a:rPr>
              <a:t>LE DATE IN PYTHON</a:t>
            </a:r>
          </a:p>
          <a:p>
            <a:endParaRPr lang="it-IT" sz="2000" b="1" dirty="0"/>
          </a:p>
          <a:p>
            <a:r>
              <a:rPr lang="it-IT" sz="1600" dirty="0"/>
              <a:t>Una data in Python non è un tipo di dato a se’ stante. Per poter lavorare con le date come oggetti date dobbiamo </a:t>
            </a:r>
            <a:r>
              <a:rPr lang="it-IT" sz="1600" b="1" dirty="0">
                <a:highlight>
                  <a:srgbClr val="FFFF00"/>
                </a:highlight>
              </a:rPr>
              <a:t>importare il </a:t>
            </a:r>
            <a:r>
              <a:rPr lang="it-IT" sz="1600" b="1" dirty="0">
                <a:solidFill>
                  <a:srgbClr val="50B4C8"/>
                </a:solidFill>
                <a:highlight>
                  <a:srgbClr val="FFFF00"/>
                </a:highlight>
              </a:rPr>
              <a:t>modulo </a:t>
            </a:r>
            <a:r>
              <a:rPr lang="it-IT" sz="1600" b="1" dirty="0" err="1">
                <a:solidFill>
                  <a:srgbClr val="50B4C8"/>
                </a:solidFill>
                <a:highlight>
                  <a:srgbClr val="FFFF00"/>
                </a:highlight>
              </a:rPr>
              <a:t>datetime</a:t>
            </a:r>
            <a:r>
              <a:rPr lang="it-IT" sz="1600" b="1" dirty="0">
                <a:solidFill>
                  <a:srgbClr val="50B4C8"/>
                </a:solidFill>
              </a:rPr>
              <a:t>. </a:t>
            </a:r>
          </a:p>
          <a:p>
            <a:r>
              <a:rPr lang="it-IT" sz="1600" dirty="0"/>
              <a:t>Il modulo </a:t>
            </a:r>
            <a:r>
              <a:rPr lang="it-IT" sz="1600" dirty="0" err="1"/>
              <a:t>datetime</a:t>
            </a:r>
            <a:r>
              <a:rPr lang="it-IT" sz="1600" dirty="0"/>
              <a:t> possiede </a:t>
            </a:r>
            <a:r>
              <a:rPr lang="it-IT" sz="1600" b="1" dirty="0"/>
              <a:t>molti metodi </a:t>
            </a:r>
            <a:r>
              <a:rPr lang="it-IT" sz="1600" dirty="0"/>
              <a:t>utili che ritornano informazioni sulla data. </a:t>
            </a:r>
          </a:p>
          <a:p>
            <a:endParaRPr lang="it-IT" sz="1600" b="1" dirty="0"/>
          </a:p>
          <a:p>
            <a:pPr marL="0" indent="0">
              <a:buNone/>
            </a:pPr>
            <a:r>
              <a:rPr lang="it-IT" sz="2000" b="1" u="sng" dirty="0">
                <a:solidFill>
                  <a:srgbClr val="50B4C8"/>
                </a:solidFill>
              </a:rPr>
              <a:t>OTTENERE LA DATA CORRENTE – </a:t>
            </a:r>
            <a:r>
              <a:rPr lang="it-IT" sz="2000" b="1" u="sng" dirty="0" err="1">
                <a:solidFill>
                  <a:srgbClr val="50B4C8"/>
                </a:solidFill>
              </a:rPr>
              <a:t>today</a:t>
            </a:r>
            <a:r>
              <a:rPr lang="it-IT" sz="2000" b="1" u="sng" dirty="0">
                <a:solidFill>
                  <a:srgbClr val="50B4C8"/>
                </a:solidFill>
              </a:rPr>
              <a:t>()</a:t>
            </a:r>
          </a:p>
          <a:p>
            <a:pPr marL="0" indent="0">
              <a:buNone/>
            </a:pPr>
            <a:endParaRPr lang="it-IT" sz="2400" b="1" u="sng" dirty="0">
              <a:solidFill>
                <a:srgbClr val="50B4C8"/>
              </a:solidFill>
            </a:endParaRPr>
          </a:p>
          <a:p>
            <a:pPr marL="0" indent="0">
              <a:buNone/>
            </a:pPr>
            <a:r>
              <a:rPr lang="it-IT" sz="1600" dirty="0"/>
              <a:t>Usiamo il </a:t>
            </a:r>
            <a:r>
              <a:rPr lang="it-IT" sz="1600" b="1" dirty="0">
                <a:highlight>
                  <a:srgbClr val="50B4C8"/>
                </a:highlight>
              </a:rPr>
              <a:t>metodo </a:t>
            </a:r>
            <a:r>
              <a:rPr lang="it-IT" sz="1600" b="1" dirty="0" err="1">
                <a:highlight>
                  <a:srgbClr val="50B4C8"/>
                </a:highlight>
              </a:rPr>
              <a:t>today</a:t>
            </a:r>
            <a:r>
              <a:rPr lang="it-IT" sz="1600" b="1" dirty="0">
                <a:highlight>
                  <a:srgbClr val="50B4C8"/>
                </a:highlight>
              </a:rPr>
              <a:t>() </a:t>
            </a:r>
            <a:r>
              <a:rPr lang="it-IT" sz="1600" dirty="0"/>
              <a:t>definito nella classe date, per ottenere un oggetto date che contiene la data locale. </a:t>
            </a:r>
          </a:p>
          <a:p>
            <a:endParaRPr lang="it-IT" sz="2000" b="1" dirty="0"/>
          </a:p>
        </p:txBody>
      </p:sp>
      <p:sp>
        <p:nvSpPr>
          <p:cNvPr id="4" name="Segnaposto contenuto 3">
            <a:extLst>
              <a:ext uri="{FF2B5EF4-FFF2-40B4-BE49-F238E27FC236}">
                <a16:creationId xmlns:a16="http://schemas.microsoft.com/office/drawing/2014/main" id="{AA8D4A87-CC7C-4D74-A67B-5EC6D936728D}"/>
              </a:ext>
            </a:extLst>
          </p:cNvPr>
          <p:cNvSpPr>
            <a:spLocks noGrp="1"/>
          </p:cNvSpPr>
          <p:nvPr>
            <p:ph sz="quarter" idx="4"/>
          </p:nvPr>
        </p:nvSpPr>
        <p:spPr>
          <a:xfrm>
            <a:off x="6240051" y="1335216"/>
            <a:ext cx="5623335" cy="5263586"/>
          </a:xfrm>
        </p:spPr>
        <p:txBody>
          <a:bodyPr>
            <a:normAutofit lnSpcReduction="10000"/>
          </a:bodyPr>
          <a:lstStyle/>
          <a:p>
            <a:pPr marL="0" indent="0">
              <a:buNone/>
            </a:pPr>
            <a:r>
              <a:rPr lang="it-IT" sz="2000" b="1" u="sng" dirty="0">
                <a:solidFill>
                  <a:srgbClr val="50B4C8"/>
                </a:solidFill>
              </a:rPr>
              <a:t>OTTENERE DATA E ORARIO CORRENTI (.</a:t>
            </a:r>
            <a:r>
              <a:rPr lang="it-IT" sz="2000" b="1" u="sng" dirty="0" err="1">
                <a:solidFill>
                  <a:srgbClr val="50B4C8"/>
                </a:solidFill>
              </a:rPr>
              <a:t>now</a:t>
            </a:r>
            <a:r>
              <a:rPr lang="it-IT" sz="2000" b="1" u="sng" dirty="0">
                <a:solidFill>
                  <a:srgbClr val="50B4C8"/>
                </a:solidFill>
              </a:rPr>
              <a:t>())</a:t>
            </a:r>
          </a:p>
          <a:p>
            <a:pPr marL="0" indent="0">
              <a:buNone/>
            </a:pPr>
            <a:endParaRPr lang="it-IT" sz="1600" dirty="0"/>
          </a:p>
          <a:p>
            <a:pPr marL="0" indent="0">
              <a:buNone/>
            </a:pPr>
            <a:r>
              <a:rPr lang="it-IT" sz="1600" b="1" dirty="0"/>
              <a:t>ESEMPIO</a:t>
            </a:r>
            <a:r>
              <a:rPr lang="it-IT" sz="1600" dirty="0"/>
              <a:t>: importazione del modulo </a:t>
            </a:r>
            <a:r>
              <a:rPr lang="it-IT" sz="1600" dirty="0" err="1"/>
              <a:t>datetime</a:t>
            </a:r>
            <a:r>
              <a:rPr lang="it-IT" sz="1600" dirty="0"/>
              <a:t> e visualizzazione data e orario corrente</a:t>
            </a:r>
          </a:p>
          <a:p>
            <a:pPr marL="0" indent="0">
              <a:buNone/>
            </a:pPr>
            <a:endParaRPr lang="it-IT" sz="1600" dirty="0"/>
          </a:p>
          <a:p>
            <a:pPr marL="0" indent="0">
              <a:buNone/>
            </a:pPr>
            <a:r>
              <a:rPr lang="it-IT" sz="1600" dirty="0"/>
              <a:t>Una delle classi definite nel modulo </a:t>
            </a:r>
            <a:r>
              <a:rPr lang="it-IT" sz="1600" dirty="0" err="1"/>
              <a:t>datetime</a:t>
            </a:r>
            <a:r>
              <a:rPr lang="it-IT" sz="1600" dirty="0"/>
              <a:t>, è la </a:t>
            </a:r>
            <a:r>
              <a:rPr lang="it-IT" sz="1600" b="1" dirty="0">
                <a:highlight>
                  <a:srgbClr val="50B4C8"/>
                </a:highlight>
              </a:rPr>
              <a:t>classe </a:t>
            </a:r>
            <a:r>
              <a:rPr lang="it-IT" sz="1600" b="1" dirty="0" err="1">
                <a:highlight>
                  <a:srgbClr val="50B4C8"/>
                </a:highlight>
              </a:rPr>
              <a:t>datetime</a:t>
            </a:r>
            <a:r>
              <a:rPr lang="it-IT" sz="1600" dirty="0"/>
              <a:t>. </a:t>
            </a:r>
          </a:p>
          <a:p>
            <a:pPr marL="0" indent="0">
              <a:buNone/>
            </a:pPr>
            <a:endParaRPr lang="it-IT" sz="1600" dirty="0"/>
          </a:p>
          <a:p>
            <a:pPr marL="0" indent="0">
              <a:buNone/>
            </a:pPr>
            <a:r>
              <a:rPr lang="it-IT" sz="1600" dirty="0"/>
              <a:t>Usiamo dunque il </a:t>
            </a:r>
            <a:r>
              <a:rPr lang="it-IT" sz="1600" b="1" dirty="0">
                <a:highlight>
                  <a:srgbClr val="E072C8"/>
                </a:highlight>
              </a:rPr>
              <a:t>metodo </a:t>
            </a:r>
            <a:r>
              <a:rPr lang="it-IT" sz="1600" b="1" dirty="0" err="1">
                <a:highlight>
                  <a:srgbClr val="E072C8"/>
                </a:highlight>
              </a:rPr>
              <a:t>now</a:t>
            </a:r>
            <a:r>
              <a:rPr lang="it-IT" sz="1600" b="1" dirty="0">
                <a:highlight>
                  <a:srgbClr val="E072C8"/>
                </a:highlight>
              </a:rPr>
              <a:t> () </a:t>
            </a:r>
            <a:r>
              <a:rPr lang="it-IT" sz="1600" dirty="0"/>
              <a:t>per creare un oggetto </a:t>
            </a:r>
            <a:r>
              <a:rPr lang="it-IT" sz="1600" dirty="0" err="1"/>
              <a:t>datetime</a:t>
            </a:r>
            <a:r>
              <a:rPr lang="it-IT" sz="1600" dirty="0"/>
              <a:t> contenente l’ora e la data locali.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b="1" u="sng" dirty="0"/>
              <a:t>La data contiene</a:t>
            </a:r>
            <a:r>
              <a:rPr lang="it-IT" sz="1600" dirty="0"/>
              <a:t>:</a:t>
            </a:r>
          </a:p>
          <a:p>
            <a:pPr>
              <a:buFont typeface="Arial" panose="020B0604020202020204" pitchFamily="34" charset="0"/>
              <a:buChar char="•"/>
            </a:pPr>
            <a:r>
              <a:rPr lang="it-IT" sz="1600" dirty="0"/>
              <a:t> anno</a:t>
            </a:r>
          </a:p>
          <a:p>
            <a:pPr>
              <a:buFont typeface="Arial" panose="020B0604020202020204" pitchFamily="34" charset="0"/>
              <a:buChar char="•"/>
            </a:pPr>
            <a:r>
              <a:rPr lang="it-IT" sz="1600" dirty="0"/>
              <a:t> mese</a:t>
            </a:r>
          </a:p>
          <a:p>
            <a:pPr>
              <a:buFont typeface="Arial" panose="020B0604020202020204" pitchFamily="34" charset="0"/>
              <a:buChar char="•"/>
            </a:pPr>
            <a:r>
              <a:rPr lang="it-IT" sz="1600" dirty="0"/>
              <a:t> giorno</a:t>
            </a:r>
          </a:p>
          <a:p>
            <a:pPr>
              <a:buFont typeface="Arial" panose="020B0604020202020204" pitchFamily="34" charset="0"/>
              <a:buChar char="•"/>
            </a:pPr>
            <a:r>
              <a:rPr lang="it-IT" sz="1600" dirty="0"/>
              <a:t> ora</a:t>
            </a:r>
          </a:p>
          <a:p>
            <a:pPr>
              <a:buFont typeface="Arial" panose="020B0604020202020204" pitchFamily="34" charset="0"/>
              <a:buChar char="•"/>
            </a:pPr>
            <a:r>
              <a:rPr lang="it-IT" sz="1600" dirty="0"/>
              <a:t> Minuti</a:t>
            </a:r>
          </a:p>
          <a:p>
            <a:pPr>
              <a:buFont typeface="Arial" panose="020B0604020202020204" pitchFamily="34" charset="0"/>
              <a:buChar char="•"/>
            </a:pPr>
            <a:r>
              <a:rPr lang="it-IT" sz="1600" dirty="0"/>
              <a:t> Secondi</a:t>
            </a:r>
          </a:p>
          <a:p>
            <a:pPr>
              <a:buFont typeface="Arial" panose="020B0604020202020204" pitchFamily="34" charset="0"/>
              <a:buChar char="•"/>
            </a:pPr>
            <a:r>
              <a:rPr lang="it-IT" sz="1600" dirty="0"/>
              <a:t> microsecondi</a:t>
            </a:r>
          </a:p>
          <a:p>
            <a:pPr marL="0" indent="0">
              <a:buNone/>
            </a:pPr>
            <a:endParaRPr lang="it-IT" sz="2000" b="1" dirty="0"/>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p:txBody>
      </p:sp>
      <p:pic>
        <p:nvPicPr>
          <p:cNvPr id="9" name="Immagine 8">
            <a:extLst>
              <a:ext uri="{FF2B5EF4-FFF2-40B4-BE49-F238E27FC236}">
                <a16:creationId xmlns:a16="http://schemas.microsoft.com/office/drawing/2014/main" id="{4C326E82-3418-4B37-AAAF-6383FC4E89B9}"/>
              </a:ext>
            </a:extLst>
          </p:cNvPr>
          <p:cNvPicPr>
            <a:picLocks noChangeAspect="1"/>
          </p:cNvPicPr>
          <p:nvPr/>
        </p:nvPicPr>
        <p:blipFill>
          <a:blip r:embed="rId2"/>
          <a:stretch>
            <a:fillRect/>
          </a:stretch>
        </p:blipFill>
        <p:spPr>
          <a:xfrm>
            <a:off x="8449774" y="5401219"/>
            <a:ext cx="2381582" cy="371527"/>
          </a:xfrm>
          <a:prstGeom prst="rect">
            <a:avLst/>
          </a:prstGeom>
        </p:spPr>
      </p:pic>
      <p:pic>
        <p:nvPicPr>
          <p:cNvPr id="11" name="Immagine 10">
            <a:extLst>
              <a:ext uri="{FF2B5EF4-FFF2-40B4-BE49-F238E27FC236}">
                <a16:creationId xmlns:a16="http://schemas.microsoft.com/office/drawing/2014/main" id="{93474862-4081-EA59-863F-A61916AC74EF}"/>
              </a:ext>
            </a:extLst>
          </p:cNvPr>
          <p:cNvPicPr>
            <a:picLocks noChangeAspect="1"/>
          </p:cNvPicPr>
          <p:nvPr/>
        </p:nvPicPr>
        <p:blipFill>
          <a:blip r:embed="rId3"/>
          <a:stretch>
            <a:fillRect/>
          </a:stretch>
        </p:blipFill>
        <p:spPr>
          <a:xfrm>
            <a:off x="7103585" y="3483868"/>
            <a:ext cx="3896269" cy="981212"/>
          </a:xfrm>
          <a:prstGeom prst="rect">
            <a:avLst/>
          </a:prstGeom>
        </p:spPr>
      </p:pic>
      <p:pic>
        <p:nvPicPr>
          <p:cNvPr id="16" name="Immagine 15">
            <a:extLst>
              <a:ext uri="{FF2B5EF4-FFF2-40B4-BE49-F238E27FC236}">
                <a16:creationId xmlns:a16="http://schemas.microsoft.com/office/drawing/2014/main" id="{EE404F9F-1C0D-A7F4-1589-0D0630891D1F}"/>
              </a:ext>
            </a:extLst>
          </p:cNvPr>
          <p:cNvPicPr>
            <a:picLocks noChangeAspect="1"/>
          </p:cNvPicPr>
          <p:nvPr/>
        </p:nvPicPr>
        <p:blipFill>
          <a:blip r:embed="rId4"/>
          <a:stretch>
            <a:fillRect/>
          </a:stretch>
        </p:blipFill>
        <p:spPr>
          <a:xfrm>
            <a:off x="1617893" y="4735678"/>
            <a:ext cx="2991267" cy="1114581"/>
          </a:xfrm>
          <a:prstGeom prst="rect">
            <a:avLst/>
          </a:prstGeom>
        </p:spPr>
      </p:pic>
      <p:pic>
        <p:nvPicPr>
          <p:cNvPr id="17" name="Immagine 16">
            <a:extLst>
              <a:ext uri="{FF2B5EF4-FFF2-40B4-BE49-F238E27FC236}">
                <a16:creationId xmlns:a16="http://schemas.microsoft.com/office/drawing/2014/main" id="{B9C01AA7-2599-25E2-BB2F-711A675A840E}"/>
              </a:ext>
            </a:extLst>
          </p:cNvPr>
          <p:cNvPicPr>
            <a:picLocks noChangeAspect="1"/>
          </p:cNvPicPr>
          <p:nvPr/>
        </p:nvPicPr>
        <p:blipFill>
          <a:blip r:embed="rId5"/>
          <a:stretch>
            <a:fillRect/>
          </a:stretch>
        </p:blipFill>
        <p:spPr>
          <a:xfrm>
            <a:off x="2460106" y="5914240"/>
            <a:ext cx="1066949" cy="381053"/>
          </a:xfrm>
          <a:prstGeom prst="rect">
            <a:avLst/>
          </a:prstGeom>
        </p:spPr>
      </p:pic>
    </p:spTree>
    <p:extLst>
      <p:ext uri="{BB962C8B-B14F-4D97-AF65-F5344CB8AC3E}">
        <p14:creationId xmlns:p14="http://schemas.microsoft.com/office/powerpoint/2010/main" val="7765668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058486-1524-4EC8-B9E9-443DA39E6FFC}"/>
              </a:ext>
            </a:extLst>
          </p:cNvPr>
          <p:cNvSpPr>
            <a:spLocks noGrp="1"/>
          </p:cNvSpPr>
          <p:nvPr>
            <p:ph type="title"/>
          </p:nvPr>
        </p:nvSpPr>
        <p:spPr/>
        <p:txBody>
          <a:bodyPr>
            <a:normAutofit/>
          </a:bodyPr>
          <a:lstStyle/>
          <a:p>
            <a:r>
              <a:rPr lang="it-IT" dirty="0"/>
              <a:t>DATE IN PYTHON – contenuto di </a:t>
            </a:r>
            <a:r>
              <a:rPr lang="it-IT" dirty="0" err="1"/>
              <a:t>datetime</a:t>
            </a:r>
            <a:r>
              <a:rPr lang="it-IT" dirty="0"/>
              <a:t> </a:t>
            </a:r>
            <a:r>
              <a:rPr lang="it-IT" dirty="0" err="1"/>
              <a:t>module</a:t>
            </a:r>
            <a:endParaRPr lang="it-IT" dirty="0"/>
          </a:p>
        </p:txBody>
      </p:sp>
      <p:sp>
        <p:nvSpPr>
          <p:cNvPr id="3" name="Segnaposto contenuto 2">
            <a:extLst>
              <a:ext uri="{FF2B5EF4-FFF2-40B4-BE49-F238E27FC236}">
                <a16:creationId xmlns:a16="http://schemas.microsoft.com/office/drawing/2014/main" id="{5996B92D-41C8-4DB7-B5C2-78496746CC1C}"/>
              </a:ext>
            </a:extLst>
          </p:cNvPr>
          <p:cNvSpPr>
            <a:spLocks noGrp="1"/>
          </p:cNvSpPr>
          <p:nvPr>
            <p:ph sz="half" idx="2"/>
          </p:nvPr>
        </p:nvSpPr>
        <p:spPr/>
        <p:txBody>
          <a:bodyPr anchor="ctr">
            <a:normAutofit/>
          </a:bodyPr>
          <a:lstStyle/>
          <a:p>
            <a:pPr marL="0" indent="0" algn="just">
              <a:buNone/>
            </a:pPr>
            <a:r>
              <a:rPr lang="it-IT" sz="1800" b="1" u="sng" dirty="0">
                <a:solidFill>
                  <a:srgbClr val="50B4C8"/>
                </a:solidFill>
              </a:rPr>
              <a:t>ESAMINARE IL CONTENUTO DEL MODULO DATETIME</a:t>
            </a:r>
          </a:p>
          <a:p>
            <a:pPr marL="0" indent="0">
              <a:buNone/>
            </a:pPr>
            <a:endParaRPr lang="it-IT" sz="1800" dirty="0"/>
          </a:p>
          <a:p>
            <a:pPr marL="0" indent="0">
              <a:buNone/>
            </a:pPr>
            <a:r>
              <a:rPr lang="it-IT" sz="1800" dirty="0"/>
              <a:t>Possiamo usare la funzione </a:t>
            </a:r>
            <a:r>
              <a:rPr lang="it-IT" sz="1800" b="1" dirty="0">
                <a:highlight>
                  <a:srgbClr val="E072C8"/>
                </a:highlight>
              </a:rPr>
              <a:t>dir() </a:t>
            </a:r>
            <a:r>
              <a:rPr lang="it-IT" sz="1800" dirty="0"/>
              <a:t>per ottenere una </a:t>
            </a:r>
            <a:r>
              <a:rPr lang="it-IT" sz="1800" b="1" dirty="0"/>
              <a:t>lista di tutti gli attributi di un modulo</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lgn="ctr">
              <a:buNone/>
            </a:pPr>
            <a:r>
              <a:rPr kumimoji="0" lang="it-IT" altLang="it-IT" sz="1800" b="0" i="0" u="none" strike="noStrike" cap="none" normalizeH="0" baseline="0" dirty="0">
                <a:ln>
                  <a:noFill/>
                </a:ln>
                <a:solidFill>
                  <a:srgbClr val="C678DD"/>
                </a:solidFill>
                <a:effectLst/>
                <a:latin typeface="droid sans mono"/>
              </a:rPr>
              <a:t>import</a:t>
            </a:r>
            <a:r>
              <a:rPr kumimoji="0" lang="it-IT" altLang="it-IT" sz="1800" b="0" i="0" u="none" strike="noStrike" cap="none" normalizeH="0" baseline="0" dirty="0">
                <a:ln>
                  <a:noFill/>
                </a:ln>
                <a:solidFill>
                  <a:srgbClr val="D3D3D3"/>
                </a:solidFill>
                <a:effectLst/>
                <a:latin typeface="droid sans mono"/>
              </a:rPr>
              <a:t> </a:t>
            </a:r>
            <a:r>
              <a:rPr kumimoji="0" lang="it-IT" altLang="it-IT" sz="1800" b="0" i="0" u="none" strike="noStrike" cap="none" normalizeH="0" baseline="0" dirty="0" err="1">
                <a:ln>
                  <a:noFill/>
                </a:ln>
                <a:solidFill>
                  <a:schemeClr val="bg1">
                    <a:lumMod val="50000"/>
                  </a:schemeClr>
                </a:solidFill>
                <a:effectLst/>
                <a:latin typeface="droid sans mono"/>
              </a:rPr>
              <a:t>datetime</a:t>
            </a:r>
            <a:r>
              <a:rPr kumimoji="0" lang="it-IT" altLang="it-IT" sz="1800" b="0" i="0" u="none" strike="noStrike" cap="none" normalizeH="0" baseline="0" dirty="0">
                <a:ln>
                  <a:noFill/>
                </a:ln>
                <a:solidFill>
                  <a:srgbClr val="D3D3D3"/>
                </a:solidFill>
                <a:effectLst/>
                <a:latin typeface="droid sans mono"/>
              </a:rPr>
              <a:t> </a:t>
            </a:r>
          </a:p>
          <a:p>
            <a:pPr marL="0" indent="0" algn="ctr">
              <a:buNone/>
            </a:pPr>
            <a:r>
              <a:rPr kumimoji="0" lang="it-IT" altLang="it-IT" sz="1800" b="0" i="0" u="none" strike="noStrike" cap="none" normalizeH="0" baseline="0" dirty="0" err="1">
                <a:ln>
                  <a:noFill/>
                </a:ln>
                <a:solidFill>
                  <a:srgbClr val="C678DD"/>
                </a:solidFill>
                <a:effectLst/>
                <a:latin typeface="droid sans mono"/>
              </a:rPr>
              <a:t>print</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(dir(</a:t>
            </a:r>
            <a:r>
              <a:rPr kumimoji="0" lang="it-IT" altLang="it-IT" sz="1800" b="1" i="0" u="none" strike="noStrike" cap="none" normalizeH="0" baseline="0" dirty="0" err="1">
                <a:ln>
                  <a:noFill/>
                </a:ln>
                <a:solidFill>
                  <a:schemeClr val="bg1">
                    <a:lumMod val="50000"/>
                  </a:schemeClr>
                </a:solidFill>
                <a:effectLst/>
                <a:highlight>
                  <a:srgbClr val="FFFF00"/>
                </a:highlight>
                <a:latin typeface="droid sans mono"/>
              </a:rPr>
              <a:t>datetime</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a:t>
            </a:r>
            <a:r>
              <a:rPr kumimoji="0" lang="it-IT" altLang="it-IT" sz="1400" b="1" i="0" u="none" strike="noStrike" cap="none" normalizeH="0" baseline="0" dirty="0">
                <a:ln>
                  <a:noFill/>
                </a:ln>
                <a:solidFill>
                  <a:schemeClr val="bg1">
                    <a:lumMod val="50000"/>
                  </a:schemeClr>
                </a:solidFill>
                <a:effectLst/>
                <a:highlight>
                  <a:srgbClr val="FFFF00"/>
                </a:highlight>
              </a:rPr>
              <a:t> </a:t>
            </a:r>
          </a:p>
          <a:p>
            <a:pPr marL="0" indent="0" algn="ctr">
              <a:buNone/>
            </a:pPr>
            <a:endParaRPr kumimoji="0" lang="it-IT" altLang="it-IT" sz="1600" b="0" i="0" u="none" strike="noStrike" cap="none" normalizeH="0" baseline="0" dirty="0">
              <a:ln>
                <a:noFill/>
              </a:ln>
              <a:solidFill>
                <a:schemeClr val="bg1">
                  <a:lumMod val="50000"/>
                </a:schemeClr>
              </a:solidFill>
              <a:effectLst/>
              <a:highlight>
                <a:srgbClr val="FFFF00"/>
              </a:highlight>
              <a:latin typeface="Arial" panose="020B0604020202020204" pitchFamily="34" charset="0"/>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600" b="0" i="0" u="none" strike="noStrike" cap="none" normalizeH="0" baseline="0" dirty="0">
                <a:ln>
                  <a:noFill/>
                </a:ln>
                <a:solidFill>
                  <a:srgbClr val="393B40"/>
                </a:solidFill>
                <a:effectLst/>
              </a:rPr>
              <a:t>OUTPUT:  </a:t>
            </a: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200" b="0" i="0" u="none" strike="noStrike" cap="none" normalizeH="0" baseline="0" dirty="0">
                <a:ln>
                  <a:noFill/>
                </a:ln>
                <a:solidFill>
                  <a:srgbClr val="393B40"/>
                </a:solidFill>
                <a:effectLst/>
                <a:latin typeface="Consolas" panose="020B0609020204030204" pitchFamily="49" charset="0"/>
              </a:rPr>
              <a:t>['MAXYEAR', 'MINYEAR', '__</a:t>
            </a:r>
            <a:r>
              <a:rPr kumimoji="0" lang="it-IT" altLang="it-IT" sz="1200" b="0" i="0" u="none" strike="noStrike" cap="none" normalizeH="0" baseline="0" dirty="0" err="1">
                <a:ln>
                  <a:noFill/>
                </a:ln>
                <a:solidFill>
                  <a:srgbClr val="393B40"/>
                </a:solidFill>
                <a:effectLst/>
                <a:latin typeface="Consolas" panose="020B0609020204030204" pitchFamily="49" charset="0"/>
              </a:rPr>
              <a:t>builtins</a:t>
            </a:r>
            <a:r>
              <a:rPr kumimoji="0" lang="it-IT" altLang="it-IT" sz="1200" b="0" i="0" u="none" strike="noStrike" cap="none" normalizeH="0" baseline="0" dirty="0">
                <a:ln>
                  <a:noFill/>
                </a:ln>
                <a:solidFill>
                  <a:srgbClr val="393B40"/>
                </a:solidFill>
                <a:effectLst/>
                <a:latin typeface="Consolas" panose="020B0609020204030204" pitchFamily="49" charset="0"/>
              </a:rPr>
              <a:t>__', '__</a:t>
            </a:r>
            <a:r>
              <a:rPr kumimoji="0" lang="it-IT" altLang="it-IT" sz="1200" b="0" i="0" u="none" strike="noStrike" cap="none" normalizeH="0" baseline="0" dirty="0" err="1">
                <a:ln>
                  <a:noFill/>
                </a:ln>
                <a:solidFill>
                  <a:srgbClr val="393B40"/>
                </a:solidFill>
                <a:effectLst/>
                <a:latin typeface="Consolas" panose="020B0609020204030204" pitchFamily="49" charset="0"/>
              </a:rPr>
              <a:t>cached</a:t>
            </a:r>
            <a:r>
              <a:rPr kumimoji="0" lang="it-IT" altLang="it-IT" sz="1200" b="0" i="0" u="none" strike="noStrike" cap="none" normalizeH="0" baseline="0" dirty="0">
                <a:ln>
                  <a:noFill/>
                </a:ln>
                <a:solidFill>
                  <a:srgbClr val="393B40"/>
                </a:solidFill>
                <a:effectLst/>
                <a:latin typeface="Consolas" panose="020B0609020204030204" pitchFamily="49" charset="0"/>
              </a:rPr>
              <a:t>__', '__doc__', '__file__', '__loader__', '__name__', '__package__', '__</a:t>
            </a:r>
            <a:r>
              <a:rPr kumimoji="0" lang="it-IT" altLang="it-IT" sz="1200" b="0" i="0" u="none" strike="noStrike" cap="none" normalizeH="0" baseline="0" dirty="0" err="1">
                <a:ln>
                  <a:noFill/>
                </a:ln>
                <a:solidFill>
                  <a:srgbClr val="393B40"/>
                </a:solidFill>
                <a:effectLst/>
                <a:latin typeface="Consolas" panose="020B0609020204030204" pitchFamily="49" charset="0"/>
              </a:rPr>
              <a:t>spec</a:t>
            </a:r>
            <a:r>
              <a:rPr kumimoji="0" lang="it-IT" altLang="it-IT" sz="1200" b="0" i="0" u="none" strike="noStrike" cap="none" normalizeH="0" baseline="0" dirty="0">
                <a:ln>
                  <a:noFill/>
                </a:ln>
                <a:solidFill>
                  <a:srgbClr val="393B40"/>
                </a:solidFill>
                <a:effectLst/>
                <a:latin typeface="Consolas" panose="020B0609020204030204" pitchFamily="49" charset="0"/>
              </a:rPr>
              <a:t>__', '_</a:t>
            </a:r>
            <a:r>
              <a:rPr kumimoji="0" lang="it-IT" altLang="it-IT" sz="1200" b="0" i="0" u="none" strike="noStrike" cap="none" normalizeH="0" baseline="0" dirty="0" err="1">
                <a:ln>
                  <a:noFill/>
                </a:ln>
                <a:solidFill>
                  <a:srgbClr val="393B40"/>
                </a:solidFill>
                <a:effectLst/>
                <a:latin typeface="Consolas" panose="020B0609020204030204" pitchFamily="49" charset="0"/>
              </a:rPr>
              <a:t>divide_and_round</a:t>
            </a:r>
            <a:r>
              <a:rPr kumimoji="0" lang="it-IT" altLang="it-IT" sz="1200" b="0" i="0" u="none" strike="noStrike" cap="none" normalizeH="0" baseline="0" dirty="0">
                <a:ln>
                  <a:noFill/>
                </a:ln>
                <a:solidFill>
                  <a:srgbClr val="393B40"/>
                </a:solidFill>
                <a:effectLst/>
                <a:latin typeface="Consolas" panose="020B0609020204030204" pitchFamily="49" charset="0"/>
              </a:rPr>
              <a:t>', 'date', '</a:t>
            </a:r>
            <a:r>
              <a:rPr kumimoji="0" lang="it-IT" altLang="it-IT" sz="1200" b="0" i="0" u="none" strike="noStrike" cap="none" normalizeH="0" baseline="0" dirty="0" err="1">
                <a:ln>
                  <a:noFill/>
                </a:ln>
                <a:solidFill>
                  <a:srgbClr val="393B40"/>
                </a:solidFill>
                <a:effectLst/>
                <a:latin typeface="Consolas" panose="020B0609020204030204" pitchFamily="49" charset="0"/>
              </a:rPr>
              <a:t>datetime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datetime_CAPI</a:t>
            </a:r>
            <a:r>
              <a:rPr kumimoji="0" lang="it-IT" altLang="it-IT" sz="1200" b="0" i="0" u="none" strike="noStrike" cap="none" normalizeH="0" baseline="0" dirty="0">
                <a:ln>
                  <a:noFill/>
                </a:ln>
                <a:solidFill>
                  <a:srgbClr val="393B40"/>
                </a:solidFill>
                <a:effectLst/>
                <a:latin typeface="Consolas" panose="020B0609020204030204" pitchFamily="49" charset="0"/>
              </a:rPr>
              <a:t>', 'time', '</a:t>
            </a:r>
            <a:r>
              <a:rPr kumimoji="0" lang="it-IT" altLang="it-IT" sz="1200" b="0" i="0" u="none" strike="noStrike" cap="none" normalizeH="0" baseline="0" dirty="0" err="1">
                <a:ln>
                  <a:noFill/>
                </a:ln>
                <a:solidFill>
                  <a:srgbClr val="393B40"/>
                </a:solidFill>
                <a:effectLst/>
                <a:latin typeface="Consolas" panose="020B0609020204030204" pitchFamily="49" charset="0"/>
              </a:rPr>
              <a:t>timedelta</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timezone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tzinfo</a:t>
            </a:r>
            <a:r>
              <a:rPr kumimoji="0" lang="it-IT" altLang="it-IT" sz="1200" b="0" i="0" u="none" strike="noStrike" cap="none" normalizeH="0" baseline="0" dirty="0">
                <a:ln>
                  <a:noFill/>
                </a:ln>
                <a:solidFill>
                  <a:srgbClr val="393B40"/>
                </a:solidFill>
                <a:effectLst/>
                <a:latin typeface="Consolas" panose="020B0609020204030204" pitchFamily="49" charset="0"/>
              </a:rPr>
              <a:t>’] </a:t>
            </a:r>
          </a:p>
        </p:txBody>
      </p:sp>
      <p:sp>
        <p:nvSpPr>
          <p:cNvPr id="4" name="Segnaposto contenuto 3">
            <a:extLst>
              <a:ext uri="{FF2B5EF4-FFF2-40B4-BE49-F238E27FC236}">
                <a16:creationId xmlns:a16="http://schemas.microsoft.com/office/drawing/2014/main" id="{7B7A7846-F97F-4E68-A906-4B00EBD68C41}"/>
              </a:ext>
            </a:extLst>
          </p:cNvPr>
          <p:cNvSpPr>
            <a:spLocks noGrp="1"/>
          </p:cNvSpPr>
          <p:nvPr>
            <p:ph sz="quarter" idx="4"/>
          </p:nvPr>
        </p:nvSpPr>
        <p:spPr/>
        <p:txBody>
          <a:bodyPr anchor="ctr">
            <a:normAutofit/>
          </a:bodyPr>
          <a:lstStyle/>
          <a:p>
            <a:pPr marL="0" indent="0">
              <a:buNone/>
            </a:pPr>
            <a:r>
              <a:rPr kumimoji="0" lang="it-IT" altLang="it-IT" sz="2400" b="0" i="0" u="none" strike="noStrike" cap="none" normalizeH="0" baseline="0" dirty="0">
                <a:ln>
                  <a:noFill/>
                </a:ln>
                <a:solidFill>
                  <a:srgbClr val="393B40"/>
                </a:solidFill>
                <a:effectLst/>
              </a:rPr>
              <a:t>Le classi più usate all’interno del modulo </a:t>
            </a:r>
            <a:r>
              <a:rPr kumimoji="0" lang="it-IT" altLang="it-IT" sz="2400" b="0" i="0" u="none" strike="noStrike" cap="none" normalizeH="0" baseline="0" dirty="0" err="1">
                <a:ln>
                  <a:noFill/>
                </a:ln>
                <a:solidFill>
                  <a:srgbClr val="393B40"/>
                </a:solidFill>
                <a:effectLst/>
              </a:rPr>
              <a:t>datetime</a:t>
            </a:r>
            <a:r>
              <a:rPr kumimoji="0" lang="it-IT" altLang="it-IT" sz="2400" b="0" i="0" u="none" strike="noStrike" cap="none" normalizeH="0" baseline="0" dirty="0">
                <a:ln>
                  <a:noFill/>
                </a:ln>
                <a:solidFill>
                  <a:srgbClr val="393B40"/>
                </a:solidFill>
                <a:effectLst/>
              </a:rPr>
              <a:t> sono: </a:t>
            </a:r>
          </a:p>
          <a:p>
            <a:pPr>
              <a:buFont typeface="Wingdings" panose="05000000000000000000" pitchFamily="2" charset="2"/>
              <a:buChar char="§"/>
            </a:pPr>
            <a:r>
              <a:rPr lang="it-IT" altLang="it-IT" sz="2400" dirty="0">
                <a:solidFill>
                  <a:srgbClr val="393B40"/>
                </a:solidFill>
              </a:rPr>
              <a:t> date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time class</a:t>
            </a:r>
          </a:p>
          <a:p>
            <a:pPr>
              <a:buFont typeface="Wingdings" panose="05000000000000000000" pitchFamily="2" charset="2"/>
              <a:buChar char="§"/>
            </a:pPr>
            <a:r>
              <a:rPr lang="it-IT" altLang="it-IT" sz="2400" dirty="0">
                <a:solidFill>
                  <a:srgbClr val="393B40"/>
                </a:solidFill>
              </a:rPr>
              <a:t> </a:t>
            </a:r>
            <a:r>
              <a:rPr lang="it-IT" altLang="it-IT" sz="2400" dirty="0" err="1">
                <a:solidFill>
                  <a:srgbClr val="393B40"/>
                </a:solidFill>
              </a:rPr>
              <a:t>datetime</a:t>
            </a:r>
            <a:r>
              <a:rPr lang="it-IT" altLang="it-IT" sz="2400" dirty="0">
                <a:solidFill>
                  <a:srgbClr val="393B40"/>
                </a:solidFill>
              </a:rPr>
              <a:t>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a:t>
            </a:r>
            <a:r>
              <a:rPr kumimoji="0" lang="it-IT" altLang="it-IT" sz="2400" b="0" i="0" u="none" strike="noStrike" cap="none" normalizeH="0" baseline="0" dirty="0" err="1">
                <a:ln>
                  <a:noFill/>
                </a:ln>
                <a:solidFill>
                  <a:srgbClr val="393B40"/>
                </a:solidFill>
                <a:effectLst/>
              </a:rPr>
              <a:t>timedelta</a:t>
            </a:r>
            <a:r>
              <a:rPr kumimoji="0" lang="it-IT" altLang="it-IT" sz="2400" b="0" i="0" u="none" strike="noStrike" cap="none" normalizeH="0" baseline="0" dirty="0">
                <a:ln>
                  <a:noFill/>
                </a:ln>
                <a:solidFill>
                  <a:srgbClr val="393B40"/>
                </a:solidFill>
                <a:effectLst/>
              </a:rPr>
              <a:t> class</a:t>
            </a:r>
          </a:p>
          <a:p>
            <a:endParaRPr lang="it-IT" dirty="0"/>
          </a:p>
        </p:txBody>
      </p:sp>
      <p:sp>
        <p:nvSpPr>
          <p:cNvPr id="5" name="Simbolo &quot;Non consentito&quot; 4">
            <a:extLst>
              <a:ext uri="{FF2B5EF4-FFF2-40B4-BE49-F238E27FC236}">
                <a16:creationId xmlns:a16="http://schemas.microsoft.com/office/drawing/2014/main" id="{20784B2D-F27A-4F63-9B69-44D91E5D8EF8}"/>
              </a:ext>
            </a:extLst>
          </p:cNvPr>
          <p:cNvSpPr/>
          <p:nvPr/>
        </p:nvSpPr>
        <p:spPr>
          <a:xfrm>
            <a:off x="11131062" y="5952392"/>
            <a:ext cx="732326" cy="65942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515223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67F4B5-9433-7979-CADD-90F260216683}"/>
              </a:ext>
            </a:extLst>
          </p:cNvPr>
          <p:cNvSpPr>
            <a:spLocks noGrp="1"/>
          </p:cNvSpPr>
          <p:nvPr>
            <p:ph type="title"/>
          </p:nvPr>
        </p:nvSpPr>
        <p:spPr/>
        <p:txBody>
          <a:bodyPr/>
          <a:lstStyle/>
          <a:p>
            <a:r>
              <a:rPr lang="it-IT" dirty="0"/>
              <a:t>Date in Python - Aggiungere Giorni</a:t>
            </a:r>
          </a:p>
        </p:txBody>
      </p:sp>
      <p:sp>
        <p:nvSpPr>
          <p:cNvPr id="3" name="Segnaposto contenuto 2">
            <a:extLst>
              <a:ext uri="{FF2B5EF4-FFF2-40B4-BE49-F238E27FC236}">
                <a16:creationId xmlns:a16="http://schemas.microsoft.com/office/drawing/2014/main" id="{8F5D9E01-A63E-A26F-D9DC-A27B780CE663}"/>
              </a:ext>
            </a:extLst>
          </p:cNvPr>
          <p:cNvSpPr>
            <a:spLocks noGrp="1"/>
          </p:cNvSpPr>
          <p:nvPr>
            <p:ph sz="half" idx="2"/>
          </p:nvPr>
        </p:nvSpPr>
        <p:spPr/>
        <p:txBody>
          <a:bodyPr/>
          <a:lstStyle/>
          <a:p>
            <a:r>
              <a:rPr lang="it-IT" dirty="0"/>
              <a:t>per calcolare con le date è possibile utilizzare la funzione </a:t>
            </a:r>
            <a:r>
              <a:rPr lang="it-IT" dirty="0" err="1"/>
              <a:t>timedelta</a:t>
            </a:r>
            <a:endParaRPr lang="it-IT" dirty="0"/>
          </a:p>
        </p:txBody>
      </p:sp>
      <p:sp>
        <p:nvSpPr>
          <p:cNvPr id="15" name="Rectangle 2">
            <a:extLst>
              <a:ext uri="{FF2B5EF4-FFF2-40B4-BE49-F238E27FC236}">
                <a16:creationId xmlns:a16="http://schemas.microsoft.com/office/drawing/2014/main" id="{9E2BABF8-F007-296B-9247-64D930BAC372}"/>
              </a:ext>
            </a:extLst>
          </p:cNvPr>
          <p:cNvSpPr>
            <a:spLocks noChangeArrowheads="1"/>
          </p:cNvSpPr>
          <p:nvPr/>
        </p:nvSpPr>
        <p:spPr bwMode="auto">
          <a:xfrm>
            <a:off x="6184394" y="1271016"/>
            <a:ext cx="4976446"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CC7832"/>
                </a:solidFill>
                <a:effectLst/>
                <a:latin typeface="JetBrains Mono"/>
              </a:rPr>
              <a:t>def </a:t>
            </a:r>
            <a:r>
              <a:rPr kumimoji="0" lang="it-IT" altLang="it-IT" b="0" i="0" u="none" strike="noStrike" cap="none" normalizeH="0" baseline="0">
                <a:ln>
                  <a:noFill/>
                </a:ln>
                <a:solidFill>
                  <a:srgbClr val="FFC66D"/>
                </a:solidFill>
                <a:effectLst/>
                <a:latin typeface="JetBrains Mono"/>
              </a:rPr>
              <a:t>domani</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CC7832"/>
                </a:solidFill>
                <a:effectLst/>
                <a:latin typeface="JetBrains Mono"/>
              </a:rPr>
              <a:t>return </a:t>
            </a:r>
            <a:r>
              <a:rPr kumimoji="0" lang="it-IT" altLang="it-IT" b="0" i="0" u="none" strike="noStrike" cap="none" normalizeH="0" baseline="0">
                <a:ln>
                  <a:noFill/>
                </a:ln>
                <a:solidFill>
                  <a:srgbClr val="A9B7C6"/>
                </a:solidFill>
                <a:effectLst/>
                <a:latin typeface="JetBrains Mono"/>
              </a:rPr>
              <a:t>datetime.date.today() + datetime.timedelta(</a:t>
            </a:r>
            <a:r>
              <a:rPr kumimoji="0" lang="it-IT" altLang="it-IT" b="0" i="0" u="none" strike="noStrike" cap="none" normalizeH="0" baseline="0">
                <a:ln>
                  <a:noFill/>
                </a:ln>
                <a:solidFill>
                  <a:srgbClr val="AA4926"/>
                </a:solidFill>
                <a:effectLst/>
                <a:latin typeface="JetBrains Mono"/>
              </a:rPr>
              <a:t>days</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6897BB"/>
                </a:solidFill>
                <a:effectLst/>
                <a:latin typeface="JetBrains Mono"/>
              </a:rPr>
              <a:t>1</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910631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Datetime</a:t>
            </a:r>
            <a:endParaRPr lang="it-IT" dirty="0"/>
          </a:p>
          <a:p>
            <a:pPr lvl="1"/>
            <a:r>
              <a:rPr lang="it-IT" dirty="0"/>
              <a:t> </a:t>
            </a:r>
          </a:p>
        </p:txBody>
      </p:sp>
    </p:spTree>
    <p:extLst>
      <p:ext uri="{BB962C8B-B14F-4D97-AF65-F5344CB8AC3E}">
        <p14:creationId xmlns:p14="http://schemas.microsoft.com/office/powerpoint/2010/main" val="270095392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F3874CF3-9C9B-0BE6-75DE-93E31493692F}"/>
              </a:ext>
            </a:extLst>
          </p:cNvPr>
          <p:cNvSpPr>
            <a:spLocks noGrp="1"/>
          </p:cNvSpPr>
          <p:nvPr>
            <p:ph type="ctrTitle"/>
          </p:nvPr>
        </p:nvSpPr>
        <p:spPr/>
        <p:txBody>
          <a:bodyPr/>
          <a:lstStyle/>
          <a:p>
            <a:r>
              <a:rPr lang="it-IT" dirty="0"/>
              <a:t>PYTHON MATH		</a:t>
            </a:r>
          </a:p>
        </p:txBody>
      </p:sp>
      <p:sp>
        <p:nvSpPr>
          <p:cNvPr id="9" name="Sottotitolo 8">
            <a:extLst>
              <a:ext uri="{FF2B5EF4-FFF2-40B4-BE49-F238E27FC236}">
                <a16:creationId xmlns:a16="http://schemas.microsoft.com/office/drawing/2014/main" id="{8EEBD069-D976-ECB7-EB98-AD427AE11727}"/>
              </a:ext>
            </a:extLst>
          </p:cNvPr>
          <p:cNvSpPr>
            <a:spLocks noGrp="1"/>
          </p:cNvSpPr>
          <p:nvPr>
            <p:ph type="subTitle" idx="1"/>
          </p:nvPr>
        </p:nvSpPr>
        <p:spPr/>
        <p:txBody>
          <a:bodyPr/>
          <a:lstStyle/>
          <a:p>
            <a:r>
              <a:rPr lang="it-IT" dirty="0"/>
              <a:t>funzioni </a:t>
            </a:r>
            <a:r>
              <a:rPr lang="it-IT" dirty="0" err="1"/>
              <a:t>built</a:t>
            </a:r>
            <a:r>
              <a:rPr lang="it-IT" dirty="0"/>
              <a:t> in (no import </a:t>
            </a:r>
            <a:r>
              <a:rPr lang="it-IT" dirty="0" err="1"/>
              <a:t>math</a:t>
            </a:r>
            <a:r>
              <a:rPr lang="it-IT" dirty="0"/>
              <a:t>)</a:t>
            </a:r>
          </a:p>
          <a:p>
            <a:endParaRPr lang="it-IT" dirty="0"/>
          </a:p>
        </p:txBody>
      </p:sp>
    </p:spTree>
    <p:extLst>
      <p:ext uri="{BB962C8B-B14F-4D97-AF65-F5344CB8AC3E}">
        <p14:creationId xmlns:p14="http://schemas.microsoft.com/office/powerpoint/2010/main" val="37778947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BF1E1D-D374-462F-ABDF-A04400D5BC66}"/>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E8DF102B-28E3-4FD2-90FC-A44614D9F267}"/>
              </a:ext>
            </a:extLst>
          </p:cNvPr>
          <p:cNvSpPr>
            <a:spLocks noGrp="1"/>
          </p:cNvSpPr>
          <p:nvPr>
            <p:ph sz="half" idx="2"/>
          </p:nvPr>
        </p:nvSpPr>
        <p:spPr>
          <a:xfrm>
            <a:off x="0" y="1107830"/>
            <a:ext cx="3578469" cy="5750169"/>
          </a:xfrm>
          <a:solidFill>
            <a:srgbClr val="50B4C8"/>
          </a:solidFill>
        </p:spPr>
        <p:txBody>
          <a:bodyPr anchor="ctr">
            <a:normAutofit/>
          </a:bodyPr>
          <a:lstStyle/>
          <a:p>
            <a:r>
              <a:rPr lang="it-IT" sz="2000" dirty="0">
                <a:solidFill>
                  <a:schemeClr val="bg1"/>
                </a:solidFill>
              </a:rPr>
              <a:t>Python possiede una serie di </a:t>
            </a:r>
            <a:r>
              <a:rPr lang="it-IT" sz="2000" b="1" dirty="0">
                <a:solidFill>
                  <a:schemeClr val="bg1"/>
                </a:solidFill>
                <a:highlight>
                  <a:srgbClr val="E072C8"/>
                </a:highlight>
              </a:rPr>
              <a:t>funzioni matematiche native</a:t>
            </a:r>
            <a:r>
              <a:rPr lang="it-IT" sz="2000" dirty="0">
                <a:solidFill>
                  <a:schemeClr val="bg1"/>
                </a:solidFill>
              </a:rPr>
              <a:t>, oltre ad un vasto </a:t>
            </a:r>
            <a:r>
              <a:rPr lang="it-IT" sz="2000" b="1" dirty="0">
                <a:solidFill>
                  <a:schemeClr val="bg1"/>
                </a:solidFill>
                <a:highlight>
                  <a:srgbClr val="E072C8"/>
                </a:highlight>
              </a:rPr>
              <a:t>modulo </a:t>
            </a:r>
            <a:r>
              <a:rPr lang="it-IT" sz="2000" b="1" dirty="0" err="1">
                <a:solidFill>
                  <a:schemeClr val="bg1"/>
                </a:solidFill>
                <a:highlight>
                  <a:srgbClr val="E072C8"/>
                </a:highlight>
              </a:rPr>
              <a:t>math</a:t>
            </a:r>
            <a:r>
              <a:rPr lang="it-IT" sz="2000" b="1" dirty="0">
                <a:solidFill>
                  <a:schemeClr val="bg1"/>
                </a:solidFill>
                <a:highlight>
                  <a:srgbClr val="E072C8"/>
                </a:highlight>
              </a:rPr>
              <a:t> </a:t>
            </a:r>
            <a:r>
              <a:rPr lang="it-IT" sz="2000" dirty="0">
                <a:solidFill>
                  <a:schemeClr val="bg1"/>
                </a:solidFill>
              </a:rPr>
              <a:t>che permette di effettuare </a:t>
            </a:r>
            <a:r>
              <a:rPr lang="it-IT" sz="2000" b="1" dirty="0">
                <a:solidFill>
                  <a:schemeClr val="bg1"/>
                </a:solidFill>
                <a:highlight>
                  <a:srgbClr val="E072C8"/>
                </a:highlight>
              </a:rPr>
              <a:t>numerose operazioni sui numeri</a:t>
            </a:r>
            <a:r>
              <a:rPr lang="it-IT" sz="2000" dirty="0">
                <a:solidFill>
                  <a:schemeClr val="bg1"/>
                </a:solidFill>
              </a:rPr>
              <a:t>.</a:t>
            </a:r>
          </a:p>
          <a:p>
            <a:endParaRPr lang="it-IT" sz="2000" dirty="0"/>
          </a:p>
        </p:txBody>
      </p:sp>
      <p:sp>
        <p:nvSpPr>
          <p:cNvPr id="4" name="Segnaposto contenuto 3">
            <a:extLst>
              <a:ext uri="{FF2B5EF4-FFF2-40B4-BE49-F238E27FC236}">
                <a16:creationId xmlns:a16="http://schemas.microsoft.com/office/drawing/2014/main" id="{294DCA76-48E5-4EF2-99E7-B61EBD57516B}"/>
              </a:ext>
            </a:extLst>
          </p:cNvPr>
          <p:cNvSpPr>
            <a:spLocks noGrp="1"/>
          </p:cNvSpPr>
          <p:nvPr>
            <p:ph sz="quarter" idx="4"/>
          </p:nvPr>
        </p:nvSpPr>
        <p:spPr>
          <a:xfrm>
            <a:off x="3757188" y="1271017"/>
            <a:ext cx="8106200" cy="5263586"/>
          </a:xfrm>
        </p:spPr>
        <p:txBody>
          <a:bodyPr/>
          <a:lstStyle/>
          <a:p>
            <a:pPr>
              <a:buFont typeface="Wingdings" panose="05000000000000000000" pitchFamily="2" charset="2"/>
              <a:buChar char="q"/>
            </a:pPr>
            <a:r>
              <a:rPr lang="it-IT" b="1" dirty="0">
                <a:solidFill>
                  <a:srgbClr val="50B4C8"/>
                </a:solidFill>
              </a:rPr>
              <a:t> </a:t>
            </a:r>
            <a:r>
              <a:rPr lang="it-IT" b="1" u="sng" dirty="0">
                <a:solidFill>
                  <a:srgbClr val="50B4C8"/>
                </a:solidFill>
              </a:rPr>
              <a:t>min() e max()</a:t>
            </a:r>
          </a:p>
          <a:p>
            <a:endParaRPr lang="it-IT" dirty="0"/>
          </a:p>
          <a:p>
            <a:r>
              <a:rPr lang="it-IT" sz="1600" dirty="0"/>
              <a:t>Le funzioni min() e max() possono essere usate per trovare il </a:t>
            </a:r>
            <a:r>
              <a:rPr lang="it-IT" sz="1600" b="1" dirty="0"/>
              <a:t>valore più alto o il valore più basso in un iterabile</a:t>
            </a:r>
            <a:r>
              <a:rPr lang="it-IT" sz="1600" dirty="0"/>
              <a:t>. </a:t>
            </a:r>
          </a:p>
          <a:p>
            <a:r>
              <a:rPr lang="it-IT" sz="1600" b="1" u="sng" dirty="0"/>
              <a:t>SINTASSI </a:t>
            </a:r>
          </a:p>
          <a:p>
            <a:endParaRPr lang="it-IT" sz="1600" b="1" u="sng" dirty="0"/>
          </a:p>
          <a:p>
            <a:pPr algn="ctr"/>
            <a:r>
              <a:rPr lang="it-IT" sz="1800" dirty="0">
                <a:solidFill>
                  <a:srgbClr val="D543B6"/>
                </a:solidFill>
                <a:latin typeface="Consolas" panose="020B0609020204030204" pitchFamily="49" charset="0"/>
              </a:rPr>
              <a:t>min/max </a:t>
            </a:r>
            <a:r>
              <a:rPr lang="it-IT" sz="1800" dirty="0">
                <a:latin typeface="Consolas" panose="020B0609020204030204" pitchFamily="49" charset="0"/>
              </a:rPr>
              <a:t>(n1, n2, n3, …….) </a:t>
            </a:r>
          </a:p>
          <a:p>
            <a:pPr algn="ctr"/>
            <a:r>
              <a:rPr lang="it-IT" sz="1600" dirty="0"/>
              <a:t>Oppure</a:t>
            </a:r>
          </a:p>
          <a:p>
            <a:pPr algn="ctr"/>
            <a:r>
              <a:rPr lang="it-IT" sz="1600" dirty="0">
                <a:latin typeface="Consolas" panose="020B0609020204030204" pitchFamily="49" charset="0"/>
              </a:rPr>
              <a:t>min /max(iterabile)</a:t>
            </a:r>
          </a:p>
          <a:p>
            <a:pPr marL="0" indent="0">
              <a:buNone/>
            </a:pPr>
            <a:endParaRPr lang="it-IT" sz="1800" dirty="0"/>
          </a:p>
          <a:p>
            <a:pPr marL="0" indent="0">
              <a:buNone/>
            </a:pPr>
            <a:r>
              <a:rPr lang="it-IT" sz="1800" b="1" dirty="0"/>
              <a:t>  </a:t>
            </a:r>
            <a:r>
              <a:rPr lang="it-IT" sz="1800" b="1" u="sng" dirty="0"/>
              <a:t>PARAMETRI: </a:t>
            </a:r>
          </a:p>
          <a:p>
            <a:r>
              <a:rPr lang="it-IT" sz="1800" dirty="0">
                <a:latin typeface="Consolas" panose="020B0609020204030204" pitchFamily="49" charset="0"/>
              </a:rPr>
              <a:t>n1, n2, n3, ……</a:t>
            </a:r>
            <a:r>
              <a:rPr lang="it-IT" sz="1800" dirty="0">
                <a:latin typeface="+mj-lt"/>
              </a:rPr>
              <a:t>  	Uno o più elementi da comparare</a:t>
            </a:r>
          </a:p>
          <a:p>
            <a:r>
              <a:rPr lang="it-IT" sz="1800" dirty="0" err="1">
                <a:latin typeface="Consolas" panose="020B0609020204030204" pitchFamily="49" charset="0"/>
              </a:rPr>
              <a:t>Itarabile</a:t>
            </a:r>
            <a:r>
              <a:rPr lang="it-IT" sz="1800" dirty="0">
                <a:latin typeface="Consolas" panose="020B0609020204030204" pitchFamily="49" charset="0"/>
              </a:rPr>
              <a:t> 		</a:t>
            </a:r>
            <a:r>
              <a:rPr lang="it-IT" sz="1800" dirty="0">
                <a:latin typeface="+mj-lt"/>
              </a:rPr>
              <a:t>Un iterabile con uno o più elementi da comparare</a:t>
            </a:r>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pic>
        <p:nvPicPr>
          <p:cNvPr id="6" name="Immagine 5">
            <a:extLst>
              <a:ext uri="{FF2B5EF4-FFF2-40B4-BE49-F238E27FC236}">
                <a16:creationId xmlns:a16="http://schemas.microsoft.com/office/drawing/2014/main" id="{4518A6D6-16F2-84FC-AE34-EC234D20222E}"/>
              </a:ext>
            </a:extLst>
          </p:cNvPr>
          <p:cNvPicPr>
            <a:picLocks noChangeAspect="1"/>
          </p:cNvPicPr>
          <p:nvPr/>
        </p:nvPicPr>
        <p:blipFill>
          <a:blip r:embed="rId2"/>
          <a:stretch>
            <a:fillRect/>
          </a:stretch>
        </p:blipFill>
        <p:spPr>
          <a:xfrm>
            <a:off x="4267742" y="5407221"/>
            <a:ext cx="2724530" cy="971686"/>
          </a:xfrm>
          <a:prstGeom prst="rect">
            <a:avLst/>
          </a:prstGeom>
        </p:spPr>
      </p:pic>
      <p:pic>
        <p:nvPicPr>
          <p:cNvPr id="8" name="Immagine 7">
            <a:extLst>
              <a:ext uri="{FF2B5EF4-FFF2-40B4-BE49-F238E27FC236}">
                <a16:creationId xmlns:a16="http://schemas.microsoft.com/office/drawing/2014/main" id="{2A32DB29-755F-C3E3-BE8F-74397AC15108}"/>
              </a:ext>
            </a:extLst>
          </p:cNvPr>
          <p:cNvPicPr>
            <a:picLocks noChangeAspect="1"/>
          </p:cNvPicPr>
          <p:nvPr/>
        </p:nvPicPr>
        <p:blipFill>
          <a:blip r:embed="rId3"/>
          <a:stretch>
            <a:fillRect/>
          </a:stretch>
        </p:blipFill>
        <p:spPr>
          <a:xfrm>
            <a:off x="8170354" y="5294664"/>
            <a:ext cx="2514951" cy="1257475"/>
          </a:xfrm>
          <a:prstGeom prst="rect">
            <a:avLst/>
          </a:prstGeom>
        </p:spPr>
      </p:pic>
    </p:spTree>
    <p:extLst>
      <p:ext uri="{BB962C8B-B14F-4D97-AF65-F5344CB8AC3E}">
        <p14:creationId xmlns:p14="http://schemas.microsoft.com/office/powerpoint/2010/main" val="243801922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Pow()</a:t>
            </a:r>
          </a:p>
          <a:p>
            <a:endParaRPr lang="it-IT" sz="2000" dirty="0"/>
          </a:p>
          <a:p>
            <a:r>
              <a:rPr lang="it-IT" sz="1600" dirty="0"/>
              <a:t>La funzione </a:t>
            </a:r>
            <a:r>
              <a:rPr lang="it-IT" sz="1600" dirty="0" err="1"/>
              <a:t>pow</a:t>
            </a:r>
            <a:r>
              <a:rPr lang="it-IT" sz="1600" dirty="0"/>
              <a:t> (x, y) ritorna il valore di x elevato alla potenza y (</a:t>
            </a:r>
            <a:r>
              <a:rPr lang="it-IT" sz="1600" b="1" dirty="0" err="1">
                <a:solidFill>
                  <a:srgbClr val="D543B6"/>
                </a:solidFill>
              </a:rPr>
              <a:t>x</a:t>
            </a:r>
            <a:r>
              <a:rPr lang="it-IT" sz="1600" b="1" baseline="30000" dirty="0" err="1">
                <a:solidFill>
                  <a:srgbClr val="D543B6"/>
                </a:solidFill>
              </a:rPr>
              <a:t>y</a:t>
            </a:r>
            <a:r>
              <a:rPr lang="it-IT" sz="1600" b="1" dirty="0">
                <a:solidFill>
                  <a:srgbClr val="D543B6"/>
                </a:solidFill>
              </a:rPr>
              <a:t> </a:t>
            </a:r>
            <a:r>
              <a:rPr lang="it-IT" sz="1600" dirty="0"/>
              <a:t>)</a:t>
            </a:r>
          </a:p>
          <a:p>
            <a:r>
              <a:rPr lang="it-IT" sz="1600" b="1" u="sng" dirty="0"/>
              <a:t>SINTASSI </a:t>
            </a:r>
          </a:p>
          <a:p>
            <a:pPr lvl="1" algn="ctr"/>
            <a:r>
              <a:rPr lang="it-IT" sz="1600" dirty="0">
                <a:latin typeface="Consolas" panose="020B0609020204030204" pitchFamily="49" charset="0"/>
              </a:rPr>
              <a:t>Pow(x, y, z)</a:t>
            </a:r>
          </a:p>
          <a:p>
            <a:pPr marL="0" indent="0">
              <a:buNone/>
            </a:pPr>
            <a:endParaRPr lang="it-IT" sz="1600" dirty="0"/>
          </a:p>
          <a:p>
            <a:r>
              <a:rPr lang="it-IT" sz="1600" b="1" dirty="0"/>
              <a:t>x</a:t>
            </a:r>
            <a:r>
              <a:rPr lang="it-IT" sz="1600" dirty="0"/>
              <a:t> = base della potenza</a:t>
            </a:r>
          </a:p>
          <a:p>
            <a:r>
              <a:rPr lang="it-IT" sz="1600" b="1" dirty="0"/>
              <a:t>y</a:t>
            </a:r>
            <a:r>
              <a:rPr lang="it-IT" sz="1600" dirty="0"/>
              <a:t> = esponente della potenza</a:t>
            </a:r>
          </a:p>
          <a:p>
            <a:r>
              <a:rPr lang="it-IT" sz="1600" b="1" dirty="0"/>
              <a:t>z</a:t>
            </a:r>
            <a:r>
              <a:rPr lang="it-IT" sz="1600" dirty="0"/>
              <a:t> = optional. Il modulo. </a:t>
            </a:r>
          </a:p>
          <a:p>
            <a:endParaRPr lang="it-IT" sz="1600" dirty="0"/>
          </a:p>
          <a:p>
            <a:endParaRPr lang="it-IT" sz="1600" dirty="0"/>
          </a:p>
          <a:p>
            <a:endParaRPr lang="it-IT" sz="1600" dirty="0"/>
          </a:p>
          <a:p>
            <a:endParaRPr lang="it-IT" sz="1600" dirty="0"/>
          </a:p>
          <a:p>
            <a:r>
              <a:rPr lang="it-IT" sz="1600" dirty="0"/>
              <a:t>Se il terzo parametro è presente, la funzione ritorna x elevato alla y, modulo z</a:t>
            </a:r>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sz="2000" b="1" u="sng" dirty="0">
                <a:solidFill>
                  <a:srgbClr val="50B4C8"/>
                </a:solidFill>
              </a:rPr>
              <a:t>Round(</a:t>
            </a:r>
            <a:r>
              <a:rPr lang="it-IT" sz="2000" b="1" u="sng" dirty="0" err="1">
                <a:solidFill>
                  <a:srgbClr val="50B4C8"/>
                </a:solidFill>
              </a:rPr>
              <a:t>number</a:t>
            </a:r>
            <a:r>
              <a:rPr lang="it-IT" sz="2000" b="1" u="sng" dirty="0">
                <a:solidFill>
                  <a:srgbClr val="50B4C8"/>
                </a:solidFill>
              </a:rPr>
              <a:t> ,</a:t>
            </a:r>
            <a:r>
              <a:rPr lang="it-IT" sz="2000" b="1" u="sng" dirty="0" err="1">
                <a:solidFill>
                  <a:srgbClr val="50B4C8"/>
                </a:solidFill>
              </a:rPr>
              <a:t>ndigits</a:t>
            </a:r>
            <a:r>
              <a:rPr lang="it-IT" sz="2000" b="1" u="sng" dirty="0">
                <a:solidFill>
                  <a:srgbClr val="50B4C8"/>
                </a:solidFill>
              </a:rPr>
              <a:t>)</a:t>
            </a:r>
          </a:p>
          <a:p>
            <a:endParaRPr lang="it-IT" sz="1600" dirty="0"/>
          </a:p>
          <a:p>
            <a:r>
              <a:rPr lang="it-IT" sz="1600" dirty="0"/>
              <a:t>La funzione round() </a:t>
            </a:r>
            <a:r>
              <a:rPr lang="it-IT" sz="1600" b="1" dirty="0"/>
              <a:t>arrotonda il numero</a:t>
            </a:r>
            <a:r>
              <a:rPr lang="it-IT" sz="1600" dirty="0"/>
              <a:t>. </a:t>
            </a:r>
          </a:p>
          <a:p>
            <a:r>
              <a:rPr lang="it-IT" sz="1600" dirty="0"/>
              <a:t>Ritorna un </a:t>
            </a:r>
            <a:r>
              <a:rPr lang="it-IT" sz="1600" b="1" dirty="0"/>
              <a:t>float</a:t>
            </a:r>
            <a:r>
              <a:rPr lang="it-IT" sz="1600" dirty="0"/>
              <a:t> che è la </a:t>
            </a:r>
            <a:r>
              <a:rPr lang="it-IT" sz="1600" b="1" dirty="0">
                <a:highlight>
                  <a:srgbClr val="00FFFF"/>
                </a:highlight>
              </a:rPr>
              <a:t>versione arrotondata del numero specificato, con il numero specificato di cifre decimali</a:t>
            </a:r>
            <a:r>
              <a:rPr lang="it-IT" sz="1600" dirty="0"/>
              <a:t>. </a:t>
            </a:r>
          </a:p>
          <a:p>
            <a:r>
              <a:rPr lang="it-IT" sz="1600" dirty="0"/>
              <a:t>Il numero di decimali di default è 0, questo significa che, se non viene specificato il secondo parametro, la funzione ritorna un numero arrotondato all’intero. </a:t>
            </a:r>
          </a:p>
          <a:p>
            <a:r>
              <a:rPr lang="it-IT" sz="1600" b="1" u="sng" dirty="0"/>
              <a:t>PARAMETRI</a:t>
            </a:r>
          </a:p>
          <a:p>
            <a:endParaRPr lang="it-IT" dirty="0"/>
          </a:p>
        </p:txBody>
      </p:sp>
      <p:pic>
        <p:nvPicPr>
          <p:cNvPr id="6" name="Immagine 5">
            <a:extLst>
              <a:ext uri="{FF2B5EF4-FFF2-40B4-BE49-F238E27FC236}">
                <a16:creationId xmlns:a16="http://schemas.microsoft.com/office/drawing/2014/main" id="{76CBEB66-3AAD-B51F-10AD-E87A950B3821}"/>
              </a:ext>
            </a:extLst>
          </p:cNvPr>
          <p:cNvPicPr>
            <a:picLocks noChangeAspect="1"/>
          </p:cNvPicPr>
          <p:nvPr/>
        </p:nvPicPr>
        <p:blipFill>
          <a:blip r:embed="rId2"/>
          <a:stretch>
            <a:fillRect/>
          </a:stretch>
        </p:blipFill>
        <p:spPr>
          <a:xfrm>
            <a:off x="2239293" y="4025902"/>
            <a:ext cx="1857634" cy="647790"/>
          </a:xfrm>
          <a:prstGeom prst="rect">
            <a:avLst/>
          </a:prstGeom>
        </p:spPr>
      </p:pic>
      <p:graphicFrame>
        <p:nvGraphicFramePr>
          <p:cNvPr id="7" name="Tabella 7">
            <a:extLst>
              <a:ext uri="{FF2B5EF4-FFF2-40B4-BE49-F238E27FC236}">
                <a16:creationId xmlns:a16="http://schemas.microsoft.com/office/drawing/2014/main" id="{829F8951-6982-D9D4-3A03-7AF9C5F828DF}"/>
              </a:ext>
            </a:extLst>
          </p:cNvPr>
          <p:cNvGraphicFramePr>
            <a:graphicFrameLocks noGrp="1"/>
          </p:cNvGraphicFramePr>
          <p:nvPr>
            <p:extLst>
              <p:ext uri="{D42A27DB-BD31-4B8C-83A1-F6EECF244321}">
                <p14:modId xmlns:p14="http://schemas.microsoft.com/office/powerpoint/2010/main" val="4236081421"/>
              </p:ext>
            </p:extLst>
          </p:nvPr>
        </p:nvGraphicFramePr>
        <p:xfrm>
          <a:off x="6383215" y="3764879"/>
          <a:ext cx="4892020" cy="1463040"/>
        </p:xfrm>
        <a:graphic>
          <a:graphicData uri="http://schemas.openxmlformats.org/drawingml/2006/table">
            <a:tbl>
              <a:tblPr firstRow="1" bandRow="1">
                <a:tableStyleId>{5C22544A-7EE6-4342-B048-85BDC9FD1C3A}</a:tableStyleId>
              </a:tblPr>
              <a:tblGrid>
                <a:gridCol w="2446010">
                  <a:extLst>
                    <a:ext uri="{9D8B030D-6E8A-4147-A177-3AD203B41FA5}">
                      <a16:colId xmlns:a16="http://schemas.microsoft.com/office/drawing/2014/main" val="2243743054"/>
                    </a:ext>
                  </a:extLst>
                </a:gridCol>
                <a:gridCol w="2446010">
                  <a:extLst>
                    <a:ext uri="{9D8B030D-6E8A-4147-A177-3AD203B41FA5}">
                      <a16:colId xmlns:a16="http://schemas.microsoft.com/office/drawing/2014/main" val="2410626661"/>
                    </a:ext>
                  </a:extLst>
                </a:gridCol>
              </a:tblGrid>
              <a:tr h="517594">
                <a:tc>
                  <a:txBody>
                    <a:bodyPr/>
                    <a:lstStyle/>
                    <a:p>
                      <a:r>
                        <a:rPr lang="it-IT" sz="1400" dirty="0" err="1">
                          <a:solidFill>
                            <a:schemeClr val="tx1">
                              <a:lumMod val="85000"/>
                              <a:lumOff val="15000"/>
                            </a:schemeClr>
                          </a:solidFill>
                        </a:rPr>
                        <a:t>Number</a:t>
                      </a:r>
                      <a:endParaRPr lang="it-IT" sz="1400" dirty="0">
                        <a:solidFill>
                          <a:schemeClr val="tx1">
                            <a:lumMod val="85000"/>
                            <a:lumOff val="15000"/>
                          </a:schemeClr>
                        </a:solidFill>
                      </a:endParaRPr>
                    </a:p>
                  </a:txBody>
                  <a:tcPr>
                    <a:solidFill>
                      <a:schemeClr val="tx2">
                        <a:lumMod val="25000"/>
                        <a:lumOff val="75000"/>
                      </a:schemeClr>
                    </a:solidFill>
                  </a:tcPr>
                </a:tc>
                <a:tc>
                  <a:txBody>
                    <a:bodyPr/>
                    <a:lstStyle/>
                    <a:p>
                      <a:r>
                        <a:rPr lang="it-IT" sz="1400" dirty="0" err="1">
                          <a:solidFill>
                            <a:schemeClr val="tx1">
                              <a:lumMod val="85000"/>
                              <a:lumOff val="15000"/>
                            </a:schemeClr>
                          </a:solidFill>
                        </a:rPr>
                        <a:t>Required</a:t>
                      </a:r>
                      <a:r>
                        <a:rPr lang="it-IT" sz="1400" dirty="0">
                          <a:solidFill>
                            <a:schemeClr val="tx1">
                              <a:lumMod val="85000"/>
                              <a:lumOff val="15000"/>
                            </a:schemeClr>
                          </a:solidFill>
                        </a:rPr>
                        <a:t>. Il numero da arrotondare</a:t>
                      </a:r>
                    </a:p>
                  </a:txBody>
                  <a:tcPr>
                    <a:solidFill>
                      <a:schemeClr val="tx2">
                        <a:lumMod val="25000"/>
                        <a:lumOff val="75000"/>
                      </a:schemeClr>
                    </a:solidFill>
                  </a:tcPr>
                </a:tc>
                <a:extLst>
                  <a:ext uri="{0D108BD9-81ED-4DB2-BD59-A6C34878D82A}">
                    <a16:rowId xmlns:a16="http://schemas.microsoft.com/office/drawing/2014/main" val="2763581058"/>
                  </a:ext>
                </a:extLst>
              </a:tr>
              <a:tr h="943847">
                <a:tc>
                  <a:txBody>
                    <a:bodyPr/>
                    <a:lstStyle/>
                    <a:p>
                      <a:r>
                        <a:rPr lang="it-IT" sz="1400" b="1" dirty="0" err="1">
                          <a:solidFill>
                            <a:schemeClr val="tx1">
                              <a:lumMod val="85000"/>
                              <a:lumOff val="15000"/>
                            </a:schemeClr>
                          </a:solidFill>
                        </a:rPr>
                        <a:t>Ndigits</a:t>
                      </a:r>
                      <a:endParaRPr lang="it-IT" sz="1400" b="1" dirty="0">
                        <a:solidFill>
                          <a:schemeClr val="tx1">
                            <a:lumMod val="85000"/>
                            <a:lumOff val="15000"/>
                          </a:schemeClr>
                        </a:solidFill>
                      </a:endParaRPr>
                    </a:p>
                  </a:txBody>
                  <a:tcPr>
                    <a:solidFill>
                      <a:schemeClr val="tx2">
                        <a:lumMod val="25000"/>
                        <a:lumOff val="75000"/>
                      </a:schemeClr>
                    </a:solidFill>
                  </a:tcPr>
                </a:tc>
                <a:tc>
                  <a:txBody>
                    <a:bodyPr/>
                    <a:lstStyle/>
                    <a:p>
                      <a:r>
                        <a:rPr lang="it-IT" sz="1400" b="1" dirty="0">
                          <a:solidFill>
                            <a:schemeClr val="tx1">
                              <a:lumMod val="85000"/>
                              <a:lumOff val="15000"/>
                            </a:schemeClr>
                          </a:solidFill>
                        </a:rPr>
                        <a:t>Optional. Il numero di decimali da usare quando si arrotonda il numero. </a:t>
                      </a:r>
                    </a:p>
                    <a:p>
                      <a:r>
                        <a:rPr lang="it-IT" sz="1400" b="1" dirty="0">
                          <a:solidFill>
                            <a:schemeClr val="tx1">
                              <a:lumMod val="85000"/>
                              <a:lumOff val="15000"/>
                            </a:schemeClr>
                          </a:solidFill>
                        </a:rPr>
                        <a:t>Default è 0.</a:t>
                      </a:r>
                    </a:p>
                  </a:txBody>
                  <a:tcPr>
                    <a:solidFill>
                      <a:schemeClr val="tx2">
                        <a:lumMod val="25000"/>
                        <a:lumOff val="75000"/>
                      </a:schemeClr>
                    </a:solidFill>
                  </a:tcPr>
                </a:tc>
                <a:extLst>
                  <a:ext uri="{0D108BD9-81ED-4DB2-BD59-A6C34878D82A}">
                    <a16:rowId xmlns:a16="http://schemas.microsoft.com/office/drawing/2014/main" val="1044056203"/>
                  </a:ext>
                </a:extLst>
              </a:tr>
            </a:tbl>
          </a:graphicData>
        </a:graphic>
      </p:graphicFrame>
      <p:pic>
        <p:nvPicPr>
          <p:cNvPr id="9" name="Immagine 8">
            <a:extLst>
              <a:ext uri="{FF2B5EF4-FFF2-40B4-BE49-F238E27FC236}">
                <a16:creationId xmlns:a16="http://schemas.microsoft.com/office/drawing/2014/main" id="{AC6D7598-6AA4-F4A7-5C7F-07722FF4F06A}"/>
              </a:ext>
            </a:extLst>
          </p:cNvPr>
          <p:cNvPicPr>
            <a:picLocks noChangeAspect="1"/>
          </p:cNvPicPr>
          <p:nvPr/>
        </p:nvPicPr>
        <p:blipFill>
          <a:blip r:embed="rId3"/>
          <a:stretch>
            <a:fillRect/>
          </a:stretch>
        </p:blipFill>
        <p:spPr>
          <a:xfrm>
            <a:off x="7618756" y="5586091"/>
            <a:ext cx="2810267" cy="933580"/>
          </a:xfrm>
          <a:prstGeom prst="rect">
            <a:avLst/>
          </a:prstGeom>
        </p:spPr>
      </p:pic>
      <p:pic>
        <p:nvPicPr>
          <p:cNvPr id="11" name="Immagine 10">
            <a:extLst>
              <a:ext uri="{FF2B5EF4-FFF2-40B4-BE49-F238E27FC236}">
                <a16:creationId xmlns:a16="http://schemas.microsoft.com/office/drawing/2014/main" id="{705BF847-4D93-B3EB-6CC7-2949F73BD1D1}"/>
              </a:ext>
            </a:extLst>
          </p:cNvPr>
          <p:cNvPicPr>
            <a:picLocks noChangeAspect="1"/>
          </p:cNvPicPr>
          <p:nvPr/>
        </p:nvPicPr>
        <p:blipFill>
          <a:blip r:embed="rId4"/>
          <a:stretch>
            <a:fillRect/>
          </a:stretch>
        </p:blipFill>
        <p:spPr>
          <a:xfrm>
            <a:off x="2239293" y="5542652"/>
            <a:ext cx="1581371" cy="752580"/>
          </a:xfrm>
          <a:prstGeom prst="rect">
            <a:avLst/>
          </a:prstGeom>
        </p:spPr>
      </p:pic>
    </p:spTree>
    <p:extLst>
      <p:ext uri="{BB962C8B-B14F-4D97-AF65-F5344CB8AC3E}">
        <p14:creationId xmlns:p14="http://schemas.microsoft.com/office/powerpoint/2010/main" val="336595162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lstStyle/>
          <a:p>
            <a:pPr>
              <a:buFont typeface="Wingdings" panose="05000000000000000000" pitchFamily="2" charset="2"/>
              <a:buChar char="q"/>
            </a:pPr>
            <a:r>
              <a:rPr lang="it-IT" sz="2000" b="1" u="sng" dirty="0" err="1">
                <a:solidFill>
                  <a:srgbClr val="50B4C8"/>
                </a:solidFill>
              </a:rPr>
              <a:t>abs</a:t>
            </a:r>
            <a:r>
              <a:rPr lang="it-IT" sz="2000" b="1" u="sng" dirty="0">
                <a:solidFill>
                  <a:srgbClr val="50B4C8"/>
                </a:solidFill>
              </a:rPr>
              <a:t>() </a:t>
            </a:r>
          </a:p>
          <a:p>
            <a:endParaRPr lang="it-IT" sz="2800" dirty="0"/>
          </a:p>
          <a:p>
            <a:r>
              <a:rPr lang="it-IT" sz="1400" dirty="0"/>
              <a:t>La funzione </a:t>
            </a:r>
            <a:r>
              <a:rPr lang="it-IT" sz="1400" dirty="0" err="1"/>
              <a:t>abs</a:t>
            </a:r>
            <a:r>
              <a:rPr lang="it-IT" sz="1400" dirty="0"/>
              <a:t>() ritorna il </a:t>
            </a:r>
            <a:r>
              <a:rPr lang="it-IT" sz="1400" b="1" dirty="0"/>
              <a:t>valore assoluto di  un numero</a:t>
            </a:r>
            <a:r>
              <a:rPr lang="it-IT" sz="1400" dirty="0"/>
              <a:t>. Accetta un solo parametro (</a:t>
            </a:r>
            <a:r>
              <a:rPr lang="it-IT" sz="1400" dirty="0" err="1"/>
              <a:t>required</a:t>
            </a:r>
            <a:r>
              <a:rPr lang="it-IT" sz="1400" dirty="0"/>
              <a:t>) che è il numero di cui si vuole il valore assoluto. </a:t>
            </a:r>
          </a:p>
          <a:p>
            <a:endParaRPr lang="it-IT" dirty="0"/>
          </a:p>
          <a:p>
            <a:endParaRPr lang="it-IT"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dirty="0">
                <a:solidFill>
                  <a:srgbClr val="50B4C8"/>
                </a:solidFill>
              </a:rPr>
              <a:t>Int()</a:t>
            </a:r>
          </a:p>
          <a:p>
            <a:endParaRPr lang="it-IT" dirty="0"/>
          </a:p>
          <a:p>
            <a:r>
              <a:rPr lang="it-IT" sz="1600" dirty="0"/>
              <a:t>La funzione </a:t>
            </a:r>
            <a:r>
              <a:rPr lang="it-IT" sz="1600" dirty="0" err="1"/>
              <a:t>int</a:t>
            </a:r>
            <a:r>
              <a:rPr lang="it-IT" sz="1600" dirty="0"/>
              <a:t>() converte il valore specificato in un </a:t>
            </a:r>
            <a:r>
              <a:rPr lang="it-IT" sz="1600" b="1" dirty="0"/>
              <a:t>numero intero</a:t>
            </a:r>
            <a:r>
              <a:rPr lang="it-IT" sz="1600" dirty="0"/>
              <a:t>. </a:t>
            </a:r>
          </a:p>
          <a:p>
            <a:endParaRPr lang="it-IT" sz="1600" dirty="0"/>
          </a:p>
          <a:p>
            <a:r>
              <a:rPr lang="it-IT" sz="1600" b="1" u="sng" dirty="0"/>
              <a:t>SINTASSI </a:t>
            </a:r>
          </a:p>
          <a:p>
            <a:pPr algn="ctr"/>
            <a:r>
              <a:rPr lang="it-IT" sz="1600" b="0" i="0" dirty="0" err="1">
                <a:solidFill>
                  <a:srgbClr val="D543B6"/>
                </a:solidFill>
                <a:effectLst/>
                <a:latin typeface="Consolas" panose="020B0609020204030204" pitchFamily="49" charset="0"/>
              </a:rPr>
              <a:t>int</a:t>
            </a:r>
            <a:r>
              <a:rPr lang="it-IT" sz="1600" b="0" i="0" dirty="0">
                <a:solidFill>
                  <a:srgbClr val="000000"/>
                </a:solidFill>
                <a:effectLst/>
                <a:latin typeface="Consolas" panose="020B0609020204030204" pitchFamily="49" charset="0"/>
              </a:rPr>
              <a:t>(</a:t>
            </a:r>
            <a:r>
              <a:rPr lang="it-IT" sz="1600" b="0" i="1" dirty="0" err="1">
                <a:solidFill>
                  <a:srgbClr val="000000"/>
                </a:solidFill>
                <a:effectLst/>
                <a:latin typeface="Consolas" panose="020B0609020204030204" pitchFamily="49" charset="0"/>
              </a:rPr>
              <a:t>value</a:t>
            </a:r>
            <a:r>
              <a:rPr lang="it-IT" sz="1600" b="0" i="0" dirty="0">
                <a:solidFill>
                  <a:srgbClr val="000000"/>
                </a:solidFill>
                <a:effectLst/>
                <a:latin typeface="Consolas" panose="020B0609020204030204" pitchFamily="49" charset="0"/>
              </a:rPr>
              <a:t>, </a:t>
            </a:r>
            <a:r>
              <a:rPr lang="it-IT" sz="1600" b="0" i="1" dirty="0">
                <a:solidFill>
                  <a:srgbClr val="000000"/>
                </a:solidFill>
                <a:effectLst/>
                <a:latin typeface="Consolas" panose="020B0609020204030204" pitchFamily="49" charset="0"/>
              </a:rPr>
              <a:t>base</a:t>
            </a:r>
            <a:r>
              <a:rPr lang="it-IT" sz="1600" b="0" i="0" dirty="0">
                <a:solidFill>
                  <a:srgbClr val="000000"/>
                </a:solidFill>
                <a:effectLst/>
                <a:latin typeface="Consolas" panose="020B0609020204030204" pitchFamily="49" charset="0"/>
              </a:rPr>
              <a:t>)</a:t>
            </a:r>
          </a:p>
          <a:p>
            <a:br>
              <a:rPr lang="it-IT" sz="1600" dirty="0"/>
            </a:br>
            <a:endParaRPr lang="it-IT" sz="1600" dirty="0"/>
          </a:p>
        </p:txBody>
      </p:sp>
      <p:pic>
        <p:nvPicPr>
          <p:cNvPr id="5" name="Immagine 4">
            <a:extLst>
              <a:ext uri="{FF2B5EF4-FFF2-40B4-BE49-F238E27FC236}">
                <a16:creationId xmlns:a16="http://schemas.microsoft.com/office/drawing/2014/main" id="{36D9E854-1BB3-4A0F-7CEB-B91519025170}"/>
              </a:ext>
            </a:extLst>
          </p:cNvPr>
          <p:cNvPicPr>
            <a:picLocks noChangeAspect="1"/>
          </p:cNvPicPr>
          <p:nvPr/>
        </p:nvPicPr>
        <p:blipFill>
          <a:blip r:embed="rId2"/>
          <a:stretch>
            <a:fillRect/>
          </a:stretch>
        </p:blipFill>
        <p:spPr>
          <a:xfrm>
            <a:off x="2048766" y="2605420"/>
            <a:ext cx="2238687" cy="666843"/>
          </a:xfrm>
          <a:prstGeom prst="rect">
            <a:avLst/>
          </a:prstGeom>
        </p:spPr>
      </p:pic>
      <p:pic>
        <p:nvPicPr>
          <p:cNvPr id="6" name="Immagine 5">
            <a:extLst>
              <a:ext uri="{FF2B5EF4-FFF2-40B4-BE49-F238E27FC236}">
                <a16:creationId xmlns:a16="http://schemas.microsoft.com/office/drawing/2014/main" id="{2EACF8E7-2E68-C8C4-0400-F56D634CEF87}"/>
              </a:ext>
            </a:extLst>
          </p:cNvPr>
          <p:cNvPicPr>
            <a:picLocks noChangeAspect="1"/>
          </p:cNvPicPr>
          <p:nvPr/>
        </p:nvPicPr>
        <p:blipFill>
          <a:blip r:embed="rId3"/>
          <a:stretch>
            <a:fillRect/>
          </a:stretch>
        </p:blipFill>
        <p:spPr>
          <a:xfrm>
            <a:off x="1139001" y="3510903"/>
            <a:ext cx="4058216" cy="619211"/>
          </a:xfrm>
          <a:prstGeom prst="rect">
            <a:avLst/>
          </a:prstGeom>
        </p:spPr>
      </p:pic>
      <p:cxnSp>
        <p:nvCxnSpPr>
          <p:cNvPr id="8" name="Connettore diritto 7">
            <a:extLst>
              <a:ext uri="{FF2B5EF4-FFF2-40B4-BE49-F238E27FC236}">
                <a16:creationId xmlns:a16="http://schemas.microsoft.com/office/drawing/2014/main" id="{58422BA1-0078-E12B-7C33-285C547800B2}"/>
              </a:ext>
            </a:extLst>
          </p:cNvPr>
          <p:cNvCxnSpPr>
            <a:cxnSpLocks/>
          </p:cNvCxnSpPr>
          <p:nvPr/>
        </p:nvCxnSpPr>
        <p:spPr>
          <a:xfrm>
            <a:off x="1239715" y="3385039"/>
            <a:ext cx="3833447" cy="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aphicFrame>
        <p:nvGraphicFramePr>
          <p:cNvPr id="12" name="Tabella 11">
            <a:extLst>
              <a:ext uri="{FF2B5EF4-FFF2-40B4-BE49-F238E27FC236}">
                <a16:creationId xmlns:a16="http://schemas.microsoft.com/office/drawing/2014/main" id="{2511A61D-1842-6C54-CFF2-C25C6649EECB}"/>
              </a:ext>
            </a:extLst>
          </p:cNvPr>
          <p:cNvGraphicFramePr>
            <a:graphicFrameLocks noGrp="1"/>
          </p:cNvGraphicFramePr>
          <p:nvPr>
            <p:extLst>
              <p:ext uri="{D42A27DB-BD31-4B8C-83A1-F6EECF244321}">
                <p14:modId xmlns:p14="http://schemas.microsoft.com/office/powerpoint/2010/main" val="1031097880"/>
              </p:ext>
            </p:extLst>
          </p:nvPr>
        </p:nvGraphicFramePr>
        <p:xfrm>
          <a:off x="6481711" y="3296369"/>
          <a:ext cx="5084358" cy="1668759"/>
        </p:xfrm>
        <a:graphic>
          <a:graphicData uri="http://schemas.openxmlformats.org/drawingml/2006/table">
            <a:tbl>
              <a:tblPr/>
              <a:tblGrid>
                <a:gridCol w="1365946">
                  <a:extLst>
                    <a:ext uri="{9D8B030D-6E8A-4147-A177-3AD203B41FA5}">
                      <a16:colId xmlns:a16="http://schemas.microsoft.com/office/drawing/2014/main" val="2815527629"/>
                    </a:ext>
                  </a:extLst>
                </a:gridCol>
                <a:gridCol w="3718412">
                  <a:extLst>
                    <a:ext uri="{9D8B030D-6E8A-4147-A177-3AD203B41FA5}">
                      <a16:colId xmlns:a16="http://schemas.microsoft.com/office/drawing/2014/main" val="472627313"/>
                    </a:ext>
                  </a:extLst>
                </a:gridCol>
              </a:tblGrid>
              <a:tr h="400333">
                <a:tc>
                  <a:txBody>
                    <a:bodyPr/>
                    <a:lstStyle/>
                    <a:p>
                      <a:pPr algn="l" fontAlgn="t"/>
                      <a:r>
                        <a:rPr lang="it-IT" sz="1400" b="1" dirty="0">
                          <a:effectLst/>
                        </a:rPr>
                        <a:t>PARAMETRO</a:t>
                      </a: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it-IT" sz="1400" b="1" dirty="0">
                          <a:effectLst/>
                        </a:rPr>
                        <a:t>DESCRIZIONE</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58164642"/>
                  </a:ext>
                </a:extLst>
              </a:tr>
              <a:tr h="634213">
                <a:tc>
                  <a:txBody>
                    <a:bodyPr/>
                    <a:lstStyle/>
                    <a:p>
                      <a:pPr algn="l" fontAlgn="t"/>
                      <a:r>
                        <a:rPr lang="it-IT" sz="1400" i="1">
                          <a:effectLst/>
                        </a:rPr>
                        <a:t>value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400" dirty="0">
                          <a:effectLst/>
                        </a:rPr>
                        <a:t>Un numero o </a:t>
                      </a:r>
                      <a:r>
                        <a:rPr lang="en-US" sz="1400" dirty="0" err="1">
                          <a:effectLst/>
                        </a:rPr>
                        <a:t>una</a:t>
                      </a:r>
                      <a:r>
                        <a:rPr lang="en-US" sz="1400" dirty="0">
                          <a:effectLst/>
                        </a:rPr>
                        <a:t> stringa </a:t>
                      </a:r>
                      <a:r>
                        <a:rPr lang="en-US" sz="1400" dirty="0" err="1">
                          <a:effectLst/>
                        </a:rPr>
                        <a:t>che</a:t>
                      </a:r>
                      <a:r>
                        <a:rPr lang="en-US" sz="1400" dirty="0">
                          <a:effectLst/>
                        </a:rPr>
                        <a:t> </a:t>
                      </a:r>
                      <a:r>
                        <a:rPr lang="en-US" sz="1400" dirty="0" err="1">
                          <a:effectLst/>
                        </a:rPr>
                        <a:t>può</a:t>
                      </a:r>
                      <a:r>
                        <a:rPr lang="en-US" sz="1400" dirty="0">
                          <a:effectLst/>
                        </a:rPr>
                        <a:t> </a:t>
                      </a:r>
                      <a:r>
                        <a:rPr lang="en-US" sz="1400" dirty="0" err="1">
                          <a:effectLst/>
                        </a:rPr>
                        <a:t>essere</a:t>
                      </a:r>
                      <a:r>
                        <a:rPr lang="en-US" sz="1400" dirty="0">
                          <a:effectLst/>
                        </a:rPr>
                        <a:t> </a:t>
                      </a:r>
                      <a:r>
                        <a:rPr lang="en-US" sz="1400" dirty="0" err="1">
                          <a:effectLst/>
                        </a:rPr>
                        <a:t>convertito</a:t>
                      </a:r>
                      <a:r>
                        <a:rPr lang="en-US" sz="1400" dirty="0">
                          <a:effectLst/>
                        </a:rPr>
                        <a:t> in un numero </a:t>
                      </a:r>
                      <a:r>
                        <a:rPr lang="en-US" sz="1400" dirty="0" err="1">
                          <a:effectLst/>
                        </a:rPr>
                        <a:t>intero</a:t>
                      </a:r>
                      <a:endParaRPr lang="en-US" sz="1400" dirty="0">
                        <a:effectLst/>
                      </a:endParaRP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252923857"/>
                  </a:ext>
                </a:extLst>
              </a:tr>
              <a:tr h="634213">
                <a:tc>
                  <a:txBody>
                    <a:bodyPr/>
                    <a:lstStyle/>
                    <a:p>
                      <a:pPr algn="l" fontAlgn="t"/>
                      <a:r>
                        <a:rPr lang="it-IT" sz="1400" i="1">
                          <a:effectLst/>
                        </a:rPr>
                        <a:t>base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dirty="0">
                          <a:effectLst/>
                        </a:rPr>
                        <a:t>Un numero </a:t>
                      </a:r>
                      <a:r>
                        <a:rPr lang="en-US" sz="1400" dirty="0" err="1">
                          <a:effectLst/>
                        </a:rPr>
                        <a:t>che</a:t>
                      </a:r>
                      <a:r>
                        <a:rPr lang="en-US" sz="1400" dirty="0">
                          <a:effectLst/>
                        </a:rPr>
                        <a:t> </a:t>
                      </a:r>
                      <a:r>
                        <a:rPr lang="en-US" sz="1400" dirty="0" err="1">
                          <a:effectLst/>
                        </a:rPr>
                        <a:t>rappresenta</a:t>
                      </a:r>
                      <a:r>
                        <a:rPr lang="en-US" sz="1400" dirty="0">
                          <a:effectLst/>
                        </a:rPr>
                        <a:t> il </a:t>
                      </a:r>
                      <a:r>
                        <a:rPr lang="en-US" sz="1400" dirty="0" err="1">
                          <a:effectLst/>
                        </a:rPr>
                        <a:t>formato</a:t>
                      </a:r>
                      <a:r>
                        <a:rPr lang="en-US" sz="1400" dirty="0">
                          <a:effectLst/>
                        </a:rPr>
                        <a:t> del numero. Valore di default 10 (numero base 10). </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32103192"/>
                  </a:ext>
                </a:extLst>
              </a:tr>
            </a:tbl>
          </a:graphicData>
        </a:graphic>
      </p:graphicFrame>
      <p:pic>
        <p:nvPicPr>
          <p:cNvPr id="14" name="Immagine 13">
            <a:extLst>
              <a:ext uri="{FF2B5EF4-FFF2-40B4-BE49-F238E27FC236}">
                <a16:creationId xmlns:a16="http://schemas.microsoft.com/office/drawing/2014/main" id="{7C40EE95-DD43-3768-E0BC-8589AAD9ED92}"/>
              </a:ext>
            </a:extLst>
          </p:cNvPr>
          <p:cNvPicPr>
            <a:picLocks noChangeAspect="1"/>
          </p:cNvPicPr>
          <p:nvPr/>
        </p:nvPicPr>
        <p:blipFill>
          <a:blip r:embed="rId4"/>
          <a:stretch>
            <a:fillRect/>
          </a:stretch>
        </p:blipFill>
        <p:spPr>
          <a:xfrm>
            <a:off x="8201979" y="5354894"/>
            <a:ext cx="2048161" cy="609685"/>
          </a:xfrm>
          <a:prstGeom prst="rect">
            <a:avLst/>
          </a:prstGeom>
        </p:spPr>
      </p:pic>
      <p:sp>
        <p:nvSpPr>
          <p:cNvPr id="7" name="Rectangle 1">
            <a:extLst>
              <a:ext uri="{FF2B5EF4-FFF2-40B4-BE49-F238E27FC236}">
                <a16:creationId xmlns:a16="http://schemas.microsoft.com/office/drawing/2014/main" id="{67EA20A7-4250-C2EC-FC76-95807B08DB90}"/>
              </a:ext>
            </a:extLst>
          </p:cNvPr>
          <p:cNvSpPr>
            <a:spLocks noChangeArrowheads="1"/>
          </p:cNvSpPr>
          <p:nvPr/>
        </p:nvSpPr>
        <p:spPr bwMode="auto">
          <a:xfrm>
            <a:off x="625931" y="4609264"/>
            <a:ext cx="5470069" cy="20313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"0b11"</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2</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binario</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"0o1110"</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8</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ottale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err="1">
                <a:ln>
                  <a:noFill/>
                </a:ln>
                <a:solidFill>
                  <a:srgbClr val="8888C6"/>
                </a:solidFill>
                <a:effectLst/>
                <a:latin typeface="JetBrains Mono"/>
              </a:rPr>
              <a:t>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"0x11AF"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897BB"/>
                </a:solidFill>
                <a:effectLst/>
                <a:latin typeface="JetBrains Mono"/>
              </a:rPr>
              <a:t>16</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808080"/>
                </a:solidFill>
                <a:effectLst/>
                <a:latin typeface="JetBrains Mono"/>
              </a:rPr>
              <a:t>#   base 2 numero esadecimale</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3</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584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4527</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9526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a:t>
            </a:r>
            <a:r>
              <a:rPr lang="it-IT" dirty="0" err="1"/>
              <a:t>Getting</a:t>
            </a:r>
            <a:r>
              <a:rPr lang="it-IT" dirty="0"/>
              <a:t> e setting data </a:t>
            </a:r>
            <a:r>
              <a:rPr lang="it-IT" dirty="0" err="1"/>
              <a:t>type</a:t>
            </a:r>
            <a:endParaRPr lang="it-IT" dirty="0"/>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488347" y="1389760"/>
            <a:ext cx="5033221" cy="3357996"/>
          </a:xfrm>
        </p:spPr>
        <p:txBody>
          <a:bodyPr anchor="ctr">
            <a:normAutofit/>
          </a:bodyPr>
          <a:lstStyle/>
          <a:p>
            <a:pPr marL="4572" lvl="1" indent="0">
              <a:buNone/>
            </a:pPr>
            <a:r>
              <a:rPr lang="it-IT" sz="1800" b="1" dirty="0">
                <a:solidFill>
                  <a:schemeClr val="tx1">
                    <a:lumMod val="75000"/>
                    <a:lumOff val="25000"/>
                  </a:schemeClr>
                </a:solidFill>
              </a:rPr>
              <a:t>IMPOSTARE IL TIPO DI DATO</a:t>
            </a:r>
          </a:p>
          <a:p>
            <a:pPr marL="4572" lvl="1" indent="0">
              <a:buNone/>
            </a:pPr>
            <a:r>
              <a:rPr lang="it-IT" sz="1800" dirty="0"/>
              <a:t>In Python il tipo di dato è deciso </a:t>
            </a:r>
            <a:r>
              <a:rPr lang="it-IT" sz="1800" b="1" dirty="0">
                <a:highlight>
                  <a:srgbClr val="FFFF00"/>
                </a:highlight>
              </a:rPr>
              <a:t>quando si assegna una valore ad una variabile</a:t>
            </a:r>
            <a:r>
              <a:rPr lang="it-IT" sz="1800" dirty="0"/>
              <a:t>. </a:t>
            </a:r>
          </a:p>
        </p:txBody>
      </p:sp>
      <p:sp>
        <p:nvSpPr>
          <p:cNvPr id="5" name="Segnaposto contenuto 2">
            <a:extLst>
              <a:ext uri="{FF2B5EF4-FFF2-40B4-BE49-F238E27FC236}">
                <a16:creationId xmlns:a16="http://schemas.microsoft.com/office/drawing/2014/main" id="{7B2C8C57-20B9-6775-FAAE-334918D2D0BD}"/>
              </a:ext>
            </a:extLst>
          </p:cNvPr>
          <p:cNvSpPr txBox="1">
            <a:spLocks/>
          </p:cNvSpPr>
          <p:nvPr/>
        </p:nvSpPr>
        <p:spPr>
          <a:xfrm>
            <a:off x="327536" y="4738390"/>
            <a:ext cx="4905741" cy="138984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RECUPERARE IL TIPO DI DATO </a:t>
            </a:r>
          </a:p>
          <a:p>
            <a:r>
              <a:rPr lang="it-IT" sz="1600" dirty="0"/>
              <a:t>Usando la funzione </a:t>
            </a:r>
            <a:r>
              <a:rPr lang="it-IT" sz="1600" b="1" dirty="0" err="1">
                <a:highlight>
                  <a:srgbClr val="FFFF00"/>
                </a:highlight>
              </a:rPr>
              <a:t>type</a:t>
            </a:r>
            <a:r>
              <a:rPr lang="it-IT" sz="1600" b="1" dirty="0">
                <a:highlight>
                  <a:srgbClr val="FFFF00"/>
                </a:highlight>
              </a:rPr>
              <a:t>( )</a:t>
            </a:r>
            <a:r>
              <a:rPr lang="it-IT" sz="1600" dirty="0"/>
              <a:t>: </a:t>
            </a:r>
          </a:p>
          <a:p>
            <a:endParaRPr lang="it-IT" sz="1600" dirty="0"/>
          </a:p>
        </p:txBody>
      </p:sp>
      <p:pic>
        <p:nvPicPr>
          <p:cNvPr id="7" name="Immagine 6">
            <a:extLst>
              <a:ext uri="{FF2B5EF4-FFF2-40B4-BE49-F238E27FC236}">
                <a16:creationId xmlns:a16="http://schemas.microsoft.com/office/drawing/2014/main" id="{8D48A856-0EBA-3F21-5205-73C580F9EBDE}"/>
              </a:ext>
            </a:extLst>
          </p:cNvPr>
          <p:cNvPicPr>
            <a:picLocks noChangeAspect="1"/>
          </p:cNvPicPr>
          <p:nvPr/>
        </p:nvPicPr>
        <p:blipFill>
          <a:blip r:embed="rId2"/>
          <a:stretch>
            <a:fillRect/>
          </a:stretch>
        </p:blipFill>
        <p:spPr>
          <a:xfrm>
            <a:off x="954638" y="5507786"/>
            <a:ext cx="1514686" cy="409632"/>
          </a:xfrm>
          <a:prstGeom prst="rect">
            <a:avLst/>
          </a:prstGeom>
        </p:spPr>
      </p:pic>
      <p:pic>
        <p:nvPicPr>
          <p:cNvPr id="9" name="Immagine 8">
            <a:extLst>
              <a:ext uri="{FF2B5EF4-FFF2-40B4-BE49-F238E27FC236}">
                <a16:creationId xmlns:a16="http://schemas.microsoft.com/office/drawing/2014/main" id="{DF8E07B2-B553-EF5B-64ED-3F13F139EE9B}"/>
              </a:ext>
            </a:extLst>
          </p:cNvPr>
          <p:cNvPicPr>
            <a:picLocks noChangeAspect="1"/>
          </p:cNvPicPr>
          <p:nvPr/>
        </p:nvPicPr>
        <p:blipFill>
          <a:blip r:embed="rId3"/>
          <a:stretch>
            <a:fillRect/>
          </a:stretch>
        </p:blipFill>
        <p:spPr>
          <a:xfrm>
            <a:off x="3096426" y="5698312"/>
            <a:ext cx="1086002" cy="219106"/>
          </a:xfrm>
          <a:prstGeom prst="rect">
            <a:avLst/>
          </a:prstGeom>
        </p:spPr>
      </p:pic>
      <p:pic>
        <p:nvPicPr>
          <p:cNvPr id="8" name="Immagine 7">
            <a:extLst>
              <a:ext uri="{FF2B5EF4-FFF2-40B4-BE49-F238E27FC236}">
                <a16:creationId xmlns:a16="http://schemas.microsoft.com/office/drawing/2014/main" id="{554E6767-9AC2-C361-E092-982F7161C3EC}"/>
              </a:ext>
            </a:extLst>
          </p:cNvPr>
          <p:cNvPicPr>
            <a:picLocks noChangeAspect="1"/>
          </p:cNvPicPr>
          <p:nvPr/>
        </p:nvPicPr>
        <p:blipFill>
          <a:blip r:embed="rId4"/>
          <a:stretch>
            <a:fillRect/>
          </a:stretch>
        </p:blipFill>
        <p:spPr>
          <a:xfrm>
            <a:off x="5860379" y="1389760"/>
            <a:ext cx="4895850" cy="5248275"/>
          </a:xfrm>
          <a:prstGeom prst="rect">
            <a:avLst/>
          </a:prstGeom>
        </p:spPr>
      </p:pic>
    </p:spTree>
    <p:extLst>
      <p:ext uri="{BB962C8B-B14F-4D97-AF65-F5344CB8AC3E}">
        <p14:creationId xmlns:p14="http://schemas.microsoft.com/office/powerpoint/2010/main" val="220958917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Math Module</a:t>
            </a:r>
          </a:p>
          <a:p>
            <a:pPr marL="4572" lvl="1" indent="0">
              <a:buNone/>
            </a:pPr>
            <a:endParaRPr lang="it-IT" dirty="0"/>
          </a:p>
          <a:p>
            <a:pPr lvl="1"/>
            <a:r>
              <a:rPr lang="it-IT" dirty="0"/>
              <a:t> </a:t>
            </a:r>
          </a:p>
        </p:txBody>
      </p:sp>
    </p:spTree>
    <p:extLst>
      <p:ext uri="{BB962C8B-B14F-4D97-AF65-F5344CB8AC3E}">
        <p14:creationId xmlns:p14="http://schemas.microsoft.com/office/powerpoint/2010/main" val="36191022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4265AC9-7176-46DE-B37C-4C72A1506C9B}"/>
              </a:ext>
            </a:extLst>
          </p:cNvPr>
          <p:cNvSpPr>
            <a:spLocks noGrp="1"/>
          </p:cNvSpPr>
          <p:nvPr>
            <p:ph type="ctrTitle"/>
          </p:nvPr>
        </p:nvSpPr>
        <p:spPr>
          <a:xfrm>
            <a:off x="1286503" y="1285196"/>
            <a:ext cx="9607160" cy="2779429"/>
          </a:xfrm>
        </p:spPr>
        <p:txBody>
          <a:bodyPr>
            <a:normAutofit/>
          </a:bodyPr>
          <a:lstStyle/>
          <a:p>
            <a:pPr algn="ctr"/>
            <a:r>
              <a:rPr lang="it-IT" sz="7200"/>
              <a:t>PIP – Package manager for Python</a:t>
            </a:r>
          </a:p>
        </p:txBody>
      </p:sp>
    </p:spTree>
    <p:extLst>
      <p:ext uri="{BB962C8B-B14F-4D97-AF65-F5344CB8AC3E}">
        <p14:creationId xmlns:p14="http://schemas.microsoft.com/office/powerpoint/2010/main" val="4739182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FF8C5A-E4D1-F02D-8178-816AB1DBD2B4}"/>
              </a:ext>
            </a:extLst>
          </p:cNvPr>
          <p:cNvSpPr>
            <a:spLocks noGrp="1"/>
          </p:cNvSpPr>
          <p:nvPr>
            <p:ph type="title"/>
          </p:nvPr>
        </p:nvSpPr>
        <p:spPr/>
        <p:txBody>
          <a:bodyPr/>
          <a:lstStyle/>
          <a:p>
            <a:r>
              <a:rPr lang="it-IT" dirty="0" err="1"/>
              <a:t>pip</a:t>
            </a:r>
            <a:r>
              <a:rPr lang="it-IT" dirty="0"/>
              <a:t> installare</a:t>
            </a:r>
          </a:p>
        </p:txBody>
      </p:sp>
      <p:sp>
        <p:nvSpPr>
          <p:cNvPr id="3" name="Segnaposto contenuto 2">
            <a:extLst>
              <a:ext uri="{FF2B5EF4-FFF2-40B4-BE49-F238E27FC236}">
                <a16:creationId xmlns:a16="http://schemas.microsoft.com/office/drawing/2014/main" id="{3BAE92F5-1CB1-C3E3-83C2-5AB8588E1B7A}"/>
              </a:ext>
            </a:extLst>
          </p:cNvPr>
          <p:cNvSpPr>
            <a:spLocks noGrp="1"/>
          </p:cNvSpPr>
          <p:nvPr>
            <p:ph idx="1"/>
          </p:nvPr>
        </p:nvSpPr>
        <p:spPr/>
        <p:txBody>
          <a:bodyPr/>
          <a:lstStyle/>
          <a:p>
            <a:r>
              <a:rPr lang="it-IT" dirty="0"/>
              <a:t>installare </a:t>
            </a:r>
            <a:r>
              <a:rPr lang="it-IT" dirty="0" err="1"/>
              <a:t>pip</a:t>
            </a:r>
            <a:r>
              <a:rPr lang="it-IT" dirty="0"/>
              <a:t> su windows:</a:t>
            </a:r>
          </a:p>
          <a:p>
            <a:r>
              <a:rPr lang="it-IT" dirty="0" err="1"/>
              <a:t>python</a:t>
            </a:r>
            <a:r>
              <a:rPr lang="it-IT" dirty="0"/>
              <a:t> -m </a:t>
            </a:r>
            <a:r>
              <a:rPr lang="it-IT" dirty="0" err="1"/>
              <a:t>ensurepip</a:t>
            </a:r>
            <a:endParaRPr lang="it-IT" dirty="0"/>
          </a:p>
        </p:txBody>
      </p:sp>
    </p:spTree>
    <p:extLst>
      <p:ext uri="{BB962C8B-B14F-4D97-AF65-F5344CB8AC3E}">
        <p14:creationId xmlns:p14="http://schemas.microsoft.com/office/powerpoint/2010/main" val="60610135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95B016-3567-4E69-8847-1299792AC866}"/>
              </a:ext>
            </a:extLst>
          </p:cNvPr>
          <p:cNvSpPr>
            <a:spLocks noGrp="1"/>
          </p:cNvSpPr>
          <p:nvPr>
            <p:ph type="title"/>
          </p:nvPr>
        </p:nvSpPr>
        <p:spPr/>
        <p:txBody>
          <a:bodyPr/>
          <a:lstStyle/>
          <a:p>
            <a:r>
              <a:rPr lang="it-IT" dirty="0"/>
              <a:t>PYTHON PIP</a:t>
            </a:r>
          </a:p>
        </p:txBody>
      </p:sp>
      <p:sp>
        <p:nvSpPr>
          <p:cNvPr id="4" name="Segnaposto contenuto 3">
            <a:extLst>
              <a:ext uri="{FF2B5EF4-FFF2-40B4-BE49-F238E27FC236}">
                <a16:creationId xmlns:a16="http://schemas.microsoft.com/office/drawing/2014/main" id="{423F8095-FB1B-6615-D352-99E3DCED9F07}"/>
              </a:ext>
            </a:extLst>
          </p:cNvPr>
          <p:cNvSpPr>
            <a:spLocks noGrp="1"/>
          </p:cNvSpPr>
          <p:nvPr>
            <p:ph sz="half" idx="2"/>
          </p:nvPr>
        </p:nvSpPr>
        <p:spPr/>
        <p:txBody>
          <a:bodyPr>
            <a:normAutofit lnSpcReduction="10000"/>
          </a:bodyPr>
          <a:lstStyle/>
          <a:p>
            <a:r>
              <a:rPr lang="it-IT" b="1" u="sng" dirty="0">
                <a:solidFill>
                  <a:srgbClr val="50B4C8"/>
                </a:solidFill>
              </a:rPr>
              <a:t>COS’E’ PIP</a:t>
            </a:r>
          </a:p>
          <a:p>
            <a:endParaRPr lang="it-IT" dirty="0"/>
          </a:p>
          <a:p>
            <a:r>
              <a:rPr lang="it-IT" dirty="0"/>
              <a:t>Pip è il </a:t>
            </a:r>
            <a:r>
              <a:rPr lang="it-IT" b="1" dirty="0"/>
              <a:t>manager standard dei packages </a:t>
            </a:r>
            <a:r>
              <a:rPr lang="it-IT" dirty="0"/>
              <a:t>(o dei moduli) per Python. </a:t>
            </a:r>
          </a:p>
          <a:p>
            <a:r>
              <a:rPr lang="it-IT" dirty="0"/>
              <a:t>Si usa </a:t>
            </a:r>
            <a:r>
              <a:rPr lang="it-IT" dirty="0" err="1"/>
              <a:t>pip</a:t>
            </a:r>
            <a:r>
              <a:rPr lang="it-IT" dirty="0"/>
              <a:t> per </a:t>
            </a:r>
            <a:r>
              <a:rPr lang="it-IT" b="1" dirty="0">
                <a:highlight>
                  <a:srgbClr val="00FFFF"/>
                </a:highlight>
              </a:rPr>
              <a:t>installare pacchetti addizionali </a:t>
            </a:r>
            <a:r>
              <a:rPr lang="it-IT" dirty="0"/>
              <a:t>che non sono presenti nella libreria standard di Python. </a:t>
            </a:r>
          </a:p>
          <a:p>
            <a:endParaRPr lang="it-IT" dirty="0"/>
          </a:p>
          <a:p>
            <a:endParaRPr lang="it-IT" dirty="0"/>
          </a:p>
          <a:p>
            <a:endParaRPr lang="it-IT" dirty="0"/>
          </a:p>
          <a:p>
            <a:r>
              <a:rPr lang="it-IT" b="1" u="sng" dirty="0">
                <a:solidFill>
                  <a:srgbClr val="50B4C8"/>
                </a:solidFill>
              </a:rPr>
              <a:t>COS’E’ UN PACCHETTO (PACKAGE)</a:t>
            </a:r>
          </a:p>
          <a:p>
            <a:r>
              <a:rPr lang="it-IT" dirty="0"/>
              <a:t>Un pacchetto (package) contiene </a:t>
            </a:r>
            <a:r>
              <a:rPr lang="it-IT" b="1" dirty="0"/>
              <a:t>tutti i file che servono per un modulo</a:t>
            </a:r>
            <a:r>
              <a:rPr lang="it-IT" dirty="0"/>
              <a:t>. </a:t>
            </a:r>
          </a:p>
          <a:p>
            <a:r>
              <a:rPr lang="it-IT" dirty="0"/>
              <a:t>I moduli sono librerie di codice che possono essere inclusi nei progetti Python. </a:t>
            </a:r>
          </a:p>
        </p:txBody>
      </p:sp>
      <p:sp>
        <p:nvSpPr>
          <p:cNvPr id="10" name="Segnaposto contenuto 9">
            <a:extLst>
              <a:ext uri="{FF2B5EF4-FFF2-40B4-BE49-F238E27FC236}">
                <a16:creationId xmlns:a16="http://schemas.microsoft.com/office/drawing/2014/main" id="{689076C1-42D6-FC65-BA08-F154EC3D7226}"/>
              </a:ext>
            </a:extLst>
          </p:cNvPr>
          <p:cNvSpPr>
            <a:spLocks noGrp="1"/>
          </p:cNvSpPr>
          <p:nvPr>
            <p:ph sz="quarter" idx="4"/>
          </p:nvPr>
        </p:nvSpPr>
        <p:spPr/>
        <p:txBody>
          <a:bodyPr/>
          <a:lstStyle/>
          <a:p>
            <a:r>
              <a:rPr lang="it-IT" b="1" u="sng" dirty="0">
                <a:solidFill>
                  <a:srgbClr val="50B4C8"/>
                </a:solidFill>
              </a:rPr>
              <a:t>COME INSTALLARE PIP</a:t>
            </a:r>
          </a:p>
          <a:p>
            <a:r>
              <a:rPr lang="it-IT" dirty="0"/>
              <a:t>Dalla versione 3.4 PIP è incluso di default. </a:t>
            </a:r>
          </a:p>
          <a:p>
            <a:r>
              <a:rPr lang="it-IT" dirty="0"/>
              <a:t>Per verificare se </a:t>
            </a:r>
            <a:r>
              <a:rPr lang="it-IT" dirty="0" err="1"/>
              <a:t>pip</a:t>
            </a:r>
            <a:r>
              <a:rPr lang="it-IT" dirty="0"/>
              <a:t> è installato, digitare il comando </a:t>
            </a:r>
          </a:p>
          <a:p>
            <a:pPr algn="ctr"/>
            <a:r>
              <a:rPr lang="it-IT" dirty="0" err="1">
                <a:latin typeface="Consolas" panose="020B0609020204030204" pitchFamily="49" charset="0"/>
              </a:rPr>
              <a:t>pip</a:t>
            </a:r>
            <a:r>
              <a:rPr lang="it-IT" dirty="0">
                <a:latin typeface="Consolas" panose="020B0609020204030204" pitchFamily="49" charset="0"/>
              </a:rPr>
              <a:t> –-</a:t>
            </a:r>
            <a:r>
              <a:rPr lang="it-IT" dirty="0" err="1">
                <a:latin typeface="Consolas" panose="020B0609020204030204" pitchFamily="49" charset="0"/>
              </a:rPr>
              <a:t>version</a:t>
            </a:r>
            <a:r>
              <a:rPr lang="it-IT" dirty="0">
                <a:latin typeface="Consolas" panose="020B0609020204030204" pitchFamily="49" charset="0"/>
              </a:rPr>
              <a:t> </a:t>
            </a:r>
          </a:p>
          <a:p>
            <a:r>
              <a:rPr lang="it-IT" dirty="0"/>
              <a:t>nella console. </a:t>
            </a:r>
          </a:p>
          <a:p>
            <a:r>
              <a:rPr lang="it-IT" dirty="0"/>
              <a:t>Se </a:t>
            </a:r>
            <a:r>
              <a:rPr lang="it-IT" dirty="0" err="1"/>
              <a:t>pip</a:t>
            </a:r>
            <a:r>
              <a:rPr lang="it-IT" dirty="0"/>
              <a:t> è già disponibile nel sistema verrà mostrata la versione: </a:t>
            </a:r>
          </a:p>
          <a:p>
            <a:endParaRPr lang="it-IT" dirty="0"/>
          </a:p>
          <a:p>
            <a:endParaRPr lang="it-IT" dirty="0"/>
          </a:p>
          <a:p>
            <a:r>
              <a:rPr lang="it-IT" dirty="0"/>
              <a:t>Se si sta usando una versione vecchia di Python o non si ha </a:t>
            </a:r>
            <a:r>
              <a:rPr lang="it-IT" dirty="0" err="1"/>
              <a:t>pip</a:t>
            </a:r>
            <a:r>
              <a:rPr lang="it-IT" dirty="0"/>
              <a:t> installato, seguire le procedure per l’</a:t>
            </a:r>
            <a:r>
              <a:rPr lang="it-IT" dirty="0">
                <a:hlinkClick r:id="rId2"/>
              </a:rPr>
              <a:t>installazione</a:t>
            </a:r>
            <a:r>
              <a:rPr lang="it-IT" dirty="0"/>
              <a:t>. </a:t>
            </a:r>
          </a:p>
          <a:p>
            <a:endParaRPr lang="it-IT" dirty="0"/>
          </a:p>
        </p:txBody>
      </p:sp>
      <p:pic>
        <p:nvPicPr>
          <p:cNvPr id="12" name="Immagine 11">
            <a:extLst>
              <a:ext uri="{FF2B5EF4-FFF2-40B4-BE49-F238E27FC236}">
                <a16:creationId xmlns:a16="http://schemas.microsoft.com/office/drawing/2014/main" id="{D12CBDCC-500D-8191-84CE-E644230AE823}"/>
              </a:ext>
            </a:extLst>
          </p:cNvPr>
          <p:cNvPicPr>
            <a:picLocks noChangeAspect="1"/>
          </p:cNvPicPr>
          <p:nvPr/>
        </p:nvPicPr>
        <p:blipFill rotWithShape="1">
          <a:blip r:embed="rId3"/>
          <a:srcRect t="45455"/>
          <a:stretch/>
        </p:blipFill>
        <p:spPr>
          <a:xfrm>
            <a:off x="6387498" y="4422530"/>
            <a:ext cx="5272784" cy="211015"/>
          </a:xfrm>
          <a:prstGeom prst="rect">
            <a:avLst/>
          </a:prstGeom>
        </p:spPr>
      </p:pic>
    </p:spTree>
    <p:extLst>
      <p:ext uri="{BB962C8B-B14F-4D97-AF65-F5344CB8AC3E}">
        <p14:creationId xmlns:p14="http://schemas.microsoft.com/office/powerpoint/2010/main" val="41856489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596432-9A9A-4AA2-B7F9-6BB528A878BC}"/>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9E5B89FA-DF02-4AF7-BE40-732663844AF7}"/>
              </a:ext>
            </a:extLst>
          </p:cNvPr>
          <p:cNvSpPr>
            <a:spLocks noGrp="1"/>
          </p:cNvSpPr>
          <p:nvPr>
            <p:ph sz="half" idx="2"/>
          </p:nvPr>
        </p:nvSpPr>
        <p:spPr/>
        <p:txBody>
          <a:bodyPr>
            <a:normAutofit/>
          </a:bodyPr>
          <a:lstStyle/>
          <a:p>
            <a:r>
              <a:rPr lang="it-IT" sz="1600" dirty="0"/>
              <a:t>Pip è un programma a riga di comando. Dopo la sua installazione, viene </a:t>
            </a:r>
            <a:r>
              <a:rPr lang="it-IT" sz="1600" b="1" dirty="0">
                <a:highlight>
                  <a:srgbClr val="50B4C8"/>
                </a:highlight>
              </a:rPr>
              <a:t>aggiunto un comando </a:t>
            </a:r>
            <a:r>
              <a:rPr lang="it-IT" sz="1600" b="1" dirty="0" err="1">
                <a:highlight>
                  <a:srgbClr val="50B4C8"/>
                </a:highlight>
              </a:rPr>
              <a:t>pip</a:t>
            </a:r>
            <a:r>
              <a:rPr lang="it-IT" sz="1600" dirty="0"/>
              <a:t> che può essere usato nel prompt dei comandi. </a:t>
            </a:r>
          </a:p>
          <a:p>
            <a:endParaRPr lang="it-IT" sz="1600" dirty="0"/>
          </a:p>
          <a:p>
            <a:r>
              <a:rPr lang="it-IT" sz="1600" dirty="0"/>
              <a:t>La </a:t>
            </a:r>
            <a:r>
              <a:rPr lang="it-IT" sz="1600" b="1" dirty="0"/>
              <a:t>sintassi base </a:t>
            </a:r>
            <a:r>
              <a:rPr lang="it-IT" sz="1600" dirty="0"/>
              <a:t>di </a:t>
            </a:r>
            <a:r>
              <a:rPr lang="it-IT" sz="1600" dirty="0" err="1"/>
              <a:t>pip</a:t>
            </a:r>
            <a:r>
              <a:rPr lang="it-IT" sz="1600" dirty="0"/>
              <a:t> è: </a:t>
            </a:r>
          </a:p>
          <a:p>
            <a:endParaRPr lang="it-IT" sz="1600" dirty="0"/>
          </a:p>
          <a:p>
            <a:pPr marL="0" indent="0" algn="ctr">
              <a:buNone/>
            </a:pP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&lt;</a:t>
            </a: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a:t>
            </a:r>
            <a:r>
              <a:rPr kumimoji="0" lang="it-IT" altLang="it-IT" sz="1600" b="0" i="0" u="none" strike="noStrike" cap="none" normalizeH="0" baseline="0" dirty="0" err="1">
                <a:ln>
                  <a:noFill/>
                </a:ln>
                <a:effectLst/>
                <a:highlight>
                  <a:srgbClr val="E072C8"/>
                </a:highlight>
                <a:latin typeface="droid sans mono"/>
              </a:rPr>
              <a:t>arguments</a:t>
            </a:r>
            <a:r>
              <a:rPr kumimoji="0" lang="it-IT" altLang="it-IT" sz="1600" b="0" i="0" u="none" strike="noStrike" cap="none" normalizeH="0" baseline="0" dirty="0">
                <a:ln>
                  <a:noFill/>
                </a:ln>
                <a:effectLst/>
                <a:highlight>
                  <a:srgbClr val="E072C8"/>
                </a:highlight>
                <a:latin typeface="droid sans mono"/>
              </a:rPr>
              <a:t>&gt; </a:t>
            </a:r>
          </a:p>
          <a:p>
            <a:pPr algn="ctr"/>
            <a:endParaRPr lang="it-IT" altLang="it-IT" sz="1600" dirty="0">
              <a:solidFill>
                <a:schemeClr val="tx1"/>
              </a:solidFill>
              <a:latin typeface="droid sans mono"/>
            </a:endParaRPr>
          </a:p>
          <a:p>
            <a:r>
              <a:rPr lang="it-IT" sz="1600" dirty="0"/>
              <a:t>Oltre la libreria standard, la comunità di Python contribuisce continuamente con numerosi pacchetti fatti su misura per frameworks, strumenti e librerie. </a:t>
            </a:r>
          </a:p>
          <a:p>
            <a:r>
              <a:rPr lang="it-IT" sz="1600" dirty="0"/>
              <a:t>Molti di questi pacchetti sono ufficialmente pubblicati su </a:t>
            </a:r>
            <a:r>
              <a:rPr lang="it-IT" sz="1600" b="0" i="0" dirty="0">
                <a:effectLst/>
                <a:latin typeface="euclid_circular_a"/>
              </a:rPr>
              <a:t> </a:t>
            </a:r>
            <a:r>
              <a:rPr lang="it-IT" sz="1600" b="0" i="0" u="none" strike="noStrike" dirty="0">
                <a:solidFill>
                  <a:srgbClr val="03338F"/>
                </a:solidFill>
                <a:effectLst/>
                <a:latin typeface="euclid_circular_a"/>
                <a:hlinkClick r:id="rId2"/>
              </a:rPr>
              <a:t>Python Package Index(</a:t>
            </a:r>
            <a:r>
              <a:rPr lang="it-IT" sz="1600" b="0" i="0" u="none" strike="noStrike" dirty="0" err="1">
                <a:solidFill>
                  <a:srgbClr val="03338F"/>
                </a:solidFill>
                <a:effectLst/>
                <a:latin typeface="euclid_circular_a"/>
                <a:hlinkClick r:id="rId2"/>
              </a:rPr>
              <a:t>PyPI</a:t>
            </a:r>
            <a:r>
              <a:rPr lang="it-IT" sz="1600" b="0" i="0" u="none" strike="noStrike" dirty="0">
                <a:solidFill>
                  <a:srgbClr val="03338F"/>
                </a:solidFill>
                <a:effectLst/>
                <a:latin typeface="euclid_circular_a"/>
                <a:hlinkClick r:id="rId2"/>
              </a:rPr>
              <a:t>)</a:t>
            </a:r>
            <a:r>
              <a:rPr lang="it-IT" sz="1600" b="0" i="0" u="none" strike="noStrike" dirty="0">
                <a:solidFill>
                  <a:srgbClr val="03338F"/>
                </a:solidFill>
                <a:effectLst/>
                <a:latin typeface="euclid_circular_a"/>
              </a:rPr>
              <a:t>. </a:t>
            </a:r>
          </a:p>
          <a:p>
            <a:r>
              <a:rPr lang="it-IT" sz="1600" dirty="0"/>
              <a:t>Pip consente di scaricare ed installare questi pacchetti. </a:t>
            </a:r>
          </a:p>
          <a:p>
            <a:endParaRPr kumimoji="0" lang="it-IT" altLang="it-IT" sz="4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endParaRPr lang="it-IT" dirty="0"/>
          </a:p>
        </p:txBody>
      </p:sp>
      <p:sp>
        <p:nvSpPr>
          <p:cNvPr id="4" name="Segnaposto contenuto 3">
            <a:extLst>
              <a:ext uri="{FF2B5EF4-FFF2-40B4-BE49-F238E27FC236}">
                <a16:creationId xmlns:a16="http://schemas.microsoft.com/office/drawing/2014/main" id="{82FD77AC-9FC7-4506-A2AB-6CE3AA7FA81D}"/>
              </a:ext>
            </a:extLst>
          </p:cNvPr>
          <p:cNvSpPr>
            <a:spLocks noGrp="1"/>
          </p:cNvSpPr>
          <p:nvPr>
            <p:ph sz="quarter" idx="4"/>
          </p:nvPr>
        </p:nvSpPr>
        <p:spPr>
          <a:xfrm>
            <a:off x="6653816" y="1271017"/>
            <a:ext cx="5209572" cy="3828677"/>
          </a:xfrm>
        </p:spPr>
        <p:txBody>
          <a:bodyPr>
            <a:normAutofit/>
          </a:bodyPr>
          <a:lstStyle/>
          <a:p>
            <a:r>
              <a:rPr lang="it-IT" sz="2000" b="1" u="sng" dirty="0">
                <a:solidFill>
                  <a:srgbClr val="50B4C8"/>
                </a:solidFill>
              </a:rPr>
              <a:t>INSTALLARE PACCHETTI – INSTALLAZIONE BASE</a:t>
            </a:r>
          </a:p>
          <a:p>
            <a:endParaRPr lang="it-IT" sz="2000" dirty="0"/>
          </a:p>
          <a:p>
            <a:r>
              <a:rPr lang="it-IT" sz="1600" dirty="0"/>
              <a:t>Il comando </a:t>
            </a:r>
            <a:r>
              <a:rPr lang="it-IT" sz="1600" dirty="0" err="1">
                <a:highlight>
                  <a:srgbClr val="E072C8"/>
                </a:highlight>
                <a:latin typeface="Consolas" panose="020B0609020204030204" pitchFamily="49" charset="0"/>
              </a:rPr>
              <a:t>install</a:t>
            </a:r>
            <a:r>
              <a:rPr lang="it-IT" sz="1600" dirty="0"/>
              <a:t> è usato per installare pacchetti usando </a:t>
            </a:r>
            <a:r>
              <a:rPr lang="it-IT" sz="1600" dirty="0" err="1"/>
              <a:t>pip</a:t>
            </a:r>
            <a:r>
              <a:rPr lang="it-IT" sz="1600" dirty="0"/>
              <a:t>. </a:t>
            </a:r>
          </a:p>
          <a:p>
            <a:endParaRPr lang="it-IT" sz="1600" dirty="0"/>
          </a:p>
          <a:p>
            <a:r>
              <a:rPr lang="it-IT" sz="1600" b="1" dirty="0"/>
              <a:t>ESEMPIO:</a:t>
            </a:r>
            <a:r>
              <a:rPr lang="it-IT" sz="1600" dirty="0"/>
              <a:t> </a:t>
            </a:r>
          </a:p>
          <a:p>
            <a:r>
              <a:rPr lang="it-IT" sz="1600" dirty="0"/>
              <a:t>Supponiamo di voler installare </a:t>
            </a:r>
            <a:r>
              <a:rPr lang="it-IT" sz="1600" b="1" i="1" dirty="0" err="1"/>
              <a:t>requests</a:t>
            </a:r>
            <a:r>
              <a:rPr lang="it-IT" sz="1600" dirty="0"/>
              <a:t>, una popolare libreria HTTP per Python: </a:t>
            </a:r>
          </a:p>
          <a:p>
            <a:endParaRPr lang="it-IT" sz="1600" dirty="0"/>
          </a:p>
          <a:p>
            <a:endParaRPr lang="it-IT" sz="1600" dirty="0"/>
          </a:p>
          <a:p>
            <a:endParaRPr lang="it-IT" sz="1600" dirty="0"/>
          </a:p>
          <a:p>
            <a:r>
              <a:rPr lang="it-IT" sz="1600" dirty="0"/>
              <a:t>Pip installerà il pacchetto indicato (nel nostro caso «</a:t>
            </a:r>
            <a:r>
              <a:rPr lang="it-IT" sz="1600" dirty="0" err="1"/>
              <a:t>requests</a:t>
            </a:r>
            <a:r>
              <a:rPr lang="it-IT" sz="1600" dirty="0"/>
              <a:t>») e si </a:t>
            </a:r>
            <a:r>
              <a:rPr lang="it-IT" sz="1600" b="1" dirty="0">
                <a:highlight>
                  <a:srgbClr val="50B4C8"/>
                </a:highlight>
              </a:rPr>
              <a:t>occuperà anche di installare tutte le altre dipendenze</a:t>
            </a:r>
            <a:r>
              <a:rPr lang="it-IT" sz="1600" dirty="0"/>
              <a:t> per quel pacchetto. </a:t>
            </a:r>
          </a:p>
          <a:p>
            <a:endParaRPr lang="it-IT" sz="1600" dirty="0"/>
          </a:p>
          <a:p>
            <a:endParaRPr lang="it-IT" sz="1600" dirty="0"/>
          </a:p>
          <a:p>
            <a:endParaRPr lang="it-IT" sz="1600" dirty="0"/>
          </a:p>
        </p:txBody>
      </p:sp>
      <p:pic>
        <p:nvPicPr>
          <p:cNvPr id="9" name="Immagine 8">
            <a:extLst>
              <a:ext uri="{FF2B5EF4-FFF2-40B4-BE49-F238E27FC236}">
                <a16:creationId xmlns:a16="http://schemas.microsoft.com/office/drawing/2014/main" id="{FA32EFBD-A5B1-BC09-BAFF-26960711F880}"/>
              </a:ext>
            </a:extLst>
          </p:cNvPr>
          <p:cNvPicPr>
            <a:picLocks noChangeAspect="1"/>
          </p:cNvPicPr>
          <p:nvPr/>
        </p:nvPicPr>
        <p:blipFill>
          <a:blip r:embed="rId3"/>
          <a:stretch>
            <a:fillRect/>
          </a:stretch>
        </p:blipFill>
        <p:spPr>
          <a:xfrm>
            <a:off x="7915389" y="3517448"/>
            <a:ext cx="2686425" cy="495369"/>
          </a:xfrm>
          <a:prstGeom prst="rect">
            <a:avLst/>
          </a:prstGeom>
          <a:ln w="57150">
            <a:solidFill>
              <a:srgbClr val="D543B6"/>
            </a:solidFill>
          </a:ln>
        </p:spPr>
      </p:pic>
      <p:sp>
        <p:nvSpPr>
          <p:cNvPr id="10" name="CasellaDiTesto 9">
            <a:extLst>
              <a:ext uri="{FF2B5EF4-FFF2-40B4-BE49-F238E27FC236}">
                <a16:creationId xmlns:a16="http://schemas.microsoft.com/office/drawing/2014/main" id="{6D7A15C8-CE73-EE7C-4CBA-5A53D9BF9320}"/>
              </a:ext>
            </a:extLst>
          </p:cNvPr>
          <p:cNvSpPr txBox="1"/>
          <p:nvPr/>
        </p:nvSpPr>
        <p:spPr>
          <a:xfrm>
            <a:off x="560095" y="5180298"/>
            <a:ext cx="6325204" cy="1477328"/>
          </a:xfrm>
          <a:prstGeom prst="rect">
            <a:avLst/>
          </a:prstGeom>
          <a:noFill/>
        </p:spPr>
        <p:txBody>
          <a:bodyPr wrap="square" rtlCol="0">
            <a:spAutoFit/>
          </a:bodyPr>
          <a:lstStyle/>
          <a:p>
            <a:r>
              <a:rPr lang="it-IT" sz="1800" b="1" u="sng" dirty="0">
                <a:solidFill>
                  <a:srgbClr val="50B4C8"/>
                </a:solidFill>
              </a:rPr>
              <a:t>SPECIFICARE LA VERSIONE DEL PACCHETTO</a:t>
            </a:r>
          </a:p>
          <a:p>
            <a:r>
              <a:rPr lang="it-IT" sz="1800" dirty="0"/>
              <a:t>Quando </a:t>
            </a:r>
            <a:r>
              <a:rPr lang="it-IT" sz="1800" dirty="0" err="1"/>
              <a:t>pip</a:t>
            </a:r>
            <a:r>
              <a:rPr lang="it-IT" sz="1800" dirty="0"/>
              <a:t> </a:t>
            </a:r>
            <a:r>
              <a:rPr lang="it-IT" sz="1800" dirty="0" err="1"/>
              <a:t>install</a:t>
            </a:r>
            <a:r>
              <a:rPr lang="it-IT" sz="1800" dirty="0"/>
              <a:t> viene usato nella sua forma più basilare, </a:t>
            </a:r>
            <a:r>
              <a:rPr lang="it-IT" sz="1800" dirty="0" err="1"/>
              <a:t>pip</a:t>
            </a:r>
            <a:r>
              <a:rPr lang="it-IT" sz="1800" dirty="0"/>
              <a:t> </a:t>
            </a:r>
            <a:r>
              <a:rPr lang="it-IT" sz="1800" b="1" dirty="0"/>
              <a:t>scaricherà la versione più recente del pacchetto</a:t>
            </a:r>
            <a:r>
              <a:rPr lang="it-IT" sz="1800" dirty="0"/>
              <a:t>. </a:t>
            </a:r>
          </a:p>
          <a:p>
            <a:r>
              <a:rPr lang="it-IT" sz="1800" dirty="0"/>
              <a:t>Se si ha la necessità di specificare la versione del pacchetto, usare il seguente comando: </a:t>
            </a:r>
          </a:p>
        </p:txBody>
      </p:sp>
      <p:pic>
        <p:nvPicPr>
          <p:cNvPr id="12" name="Immagine 11">
            <a:extLst>
              <a:ext uri="{FF2B5EF4-FFF2-40B4-BE49-F238E27FC236}">
                <a16:creationId xmlns:a16="http://schemas.microsoft.com/office/drawing/2014/main" id="{039209AF-FE36-7F05-4141-7A1DD00641FC}"/>
              </a:ext>
            </a:extLst>
          </p:cNvPr>
          <p:cNvPicPr>
            <a:picLocks noChangeAspect="1"/>
          </p:cNvPicPr>
          <p:nvPr/>
        </p:nvPicPr>
        <p:blipFill>
          <a:blip r:embed="rId4"/>
          <a:stretch>
            <a:fillRect/>
          </a:stretch>
        </p:blipFill>
        <p:spPr>
          <a:xfrm>
            <a:off x="7366792" y="5630945"/>
            <a:ext cx="3219899" cy="447737"/>
          </a:xfrm>
          <a:prstGeom prst="rect">
            <a:avLst/>
          </a:prstGeom>
        </p:spPr>
      </p:pic>
      <p:sp>
        <p:nvSpPr>
          <p:cNvPr id="13" name="Rettangolo 12">
            <a:extLst>
              <a:ext uri="{FF2B5EF4-FFF2-40B4-BE49-F238E27FC236}">
                <a16:creationId xmlns:a16="http://schemas.microsoft.com/office/drawing/2014/main" id="{140EA1DD-9F4A-28C0-5197-4A37D693DCBF}"/>
              </a:ext>
            </a:extLst>
          </p:cNvPr>
          <p:cNvSpPr/>
          <p:nvPr/>
        </p:nvSpPr>
        <p:spPr>
          <a:xfrm>
            <a:off x="465992" y="5099694"/>
            <a:ext cx="11183816" cy="1638536"/>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1700697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CD56E4-0DFA-4F48-9AC4-AB6D54B2FCCA}"/>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E3D422C5-5FD2-462A-B394-CAD4069B261A}"/>
              </a:ext>
            </a:extLst>
          </p:cNvPr>
          <p:cNvSpPr>
            <a:spLocks noGrp="1"/>
          </p:cNvSpPr>
          <p:nvPr>
            <p:ph sz="half" idx="2"/>
          </p:nvPr>
        </p:nvSpPr>
        <p:spPr>
          <a:xfrm>
            <a:off x="328612" y="1271016"/>
            <a:ext cx="5336208" cy="5248655"/>
          </a:xfrm>
        </p:spPr>
        <p:txBody>
          <a:bodyPr/>
          <a:lstStyle/>
          <a:p>
            <a:pPr>
              <a:buFont typeface="Wingdings" panose="05000000000000000000" pitchFamily="2" charset="2"/>
              <a:buChar char="q"/>
            </a:pPr>
            <a:r>
              <a:rPr lang="it-IT" sz="2000" b="1" dirty="0">
                <a:solidFill>
                  <a:srgbClr val="50B4C8"/>
                </a:solidFill>
              </a:rPr>
              <a:t> VISUALIZZARE LA LISTA DEI PACCHETTI INSTALLATI</a:t>
            </a:r>
          </a:p>
          <a:p>
            <a:endParaRPr lang="it-IT" dirty="0"/>
          </a:p>
          <a:p>
            <a:r>
              <a:rPr lang="it-IT" sz="1400" dirty="0"/>
              <a:t>Pip list è il comando </a:t>
            </a:r>
            <a:r>
              <a:rPr lang="it-IT" sz="1400" b="1" dirty="0"/>
              <a:t>per elencare tutti i pacchetti disponibili </a:t>
            </a:r>
            <a:r>
              <a:rPr lang="it-IT" sz="1400" dirty="0"/>
              <a:t>nell’ambiente Python corrente. </a:t>
            </a:r>
          </a:p>
        </p:txBody>
      </p:sp>
      <p:pic>
        <p:nvPicPr>
          <p:cNvPr id="7" name="Immagine 6">
            <a:extLst>
              <a:ext uri="{FF2B5EF4-FFF2-40B4-BE49-F238E27FC236}">
                <a16:creationId xmlns:a16="http://schemas.microsoft.com/office/drawing/2014/main" id="{06497132-9996-17A3-0D82-9719B94DB942}"/>
              </a:ext>
            </a:extLst>
          </p:cNvPr>
          <p:cNvPicPr>
            <a:picLocks noChangeAspect="1"/>
          </p:cNvPicPr>
          <p:nvPr/>
        </p:nvPicPr>
        <p:blipFill>
          <a:blip r:embed="rId2"/>
          <a:stretch>
            <a:fillRect/>
          </a:stretch>
        </p:blipFill>
        <p:spPr>
          <a:xfrm>
            <a:off x="1958346" y="3895343"/>
            <a:ext cx="2076740" cy="2095792"/>
          </a:xfrm>
          <a:prstGeom prst="rect">
            <a:avLst/>
          </a:prstGeom>
        </p:spPr>
      </p:pic>
      <p:pic>
        <p:nvPicPr>
          <p:cNvPr id="11" name="Immagine 10">
            <a:extLst>
              <a:ext uri="{FF2B5EF4-FFF2-40B4-BE49-F238E27FC236}">
                <a16:creationId xmlns:a16="http://schemas.microsoft.com/office/drawing/2014/main" id="{DF4FA613-ED42-C83D-071B-E0E01B70518F}"/>
              </a:ext>
            </a:extLst>
          </p:cNvPr>
          <p:cNvPicPr>
            <a:picLocks noChangeAspect="1"/>
          </p:cNvPicPr>
          <p:nvPr/>
        </p:nvPicPr>
        <p:blipFill>
          <a:blip r:embed="rId3"/>
          <a:stretch>
            <a:fillRect/>
          </a:stretch>
        </p:blipFill>
        <p:spPr>
          <a:xfrm>
            <a:off x="2477531" y="3097761"/>
            <a:ext cx="1038370" cy="466790"/>
          </a:xfrm>
          <a:prstGeom prst="rect">
            <a:avLst/>
          </a:prstGeom>
          <a:ln w="57150">
            <a:solidFill>
              <a:srgbClr val="D543B6"/>
            </a:solidFill>
          </a:ln>
        </p:spPr>
      </p:pic>
      <p:sp>
        <p:nvSpPr>
          <p:cNvPr id="13" name="Segnaposto contenuto 12">
            <a:extLst>
              <a:ext uri="{FF2B5EF4-FFF2-40B4-BE49-F238E27FC236}">
                <a16:creationId xmlns:a16="http://schemas.microsoft.com/office/drawing/2014/main" id="{FF0D0B19-A408-6368-A411-6C8277BE534A}"/>
              </a:ext>
            </a:extLst>
          </p:cNvPr>
          <p:cNvSpPr>
            <a:spLocks noGrp="1"/>
          </p:cNvSpPr>
          <p:nvPr>
            <p:ph sz="quarter" idx="4"/>
          </p:nvPr>
        </p:nvSpPr>
        <p:spPr/>
        <p:txBody>
          <a:bodyPr>
            <a:normAutofit/>
          </a:bodyPr>
          <a:lstStyle/>
          <a:p>
            <a:pPr>
              <a:buFont typeface="Wingdings" panose="05000000000000000000" pitchFamily="2" charset="2"/>
              <a:buChar char="q"/>
            </a:pPr>
            <a:r>
              <a:rPr lang="it-IT" sz="2000" b="1" dirty="0">
                <a:solidFill>
                  <a:srgbClr val="50B4C8"/>
                </a:solidFill>
              </a:rPr>
              <a:t> INFORMAZIONI SUL PACCHETTO CON PIP SHOW</a:t>
            </a:r>
          </a:p>
          <a:p>
            <a:endParaRPr lang="it-IT" dirty="0"/>
          </a:p>
          <a:p>
            <a:r>
              <a:rPr lang="it-IT" sz="1400" dirty="0"/>
              <a:t>Il comando </a:t>
            </a:r>
            <a:r>
              <a:rPr lang="it-IT" sz="1400" dirty="0" err="1"/>
              <a:t>pip</a:t>
            </a:r>
            <a:r>
              <a:rPr lang="it-IT" sz="1400" dirty="0"/>
              <a:t> show mostra </a:t>
            </a:r>
            <a:r>
              <a:rPr lang="it-IT" sz="1400" b="1" dirty="0"/>
              <a:t>informazioni su uno o più pacchetti </a:t>
            </a:r>
            <a:r>
              <a:rPr lang="it-IT" sz="1400" dirty="0"/>
              <a:t>installati. </a:t>
            </a:r>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r>
              <a:rPr lang="it-IT" sz="1400" dirty="0"/>
              <a:t>Il comando show mostra informazioni sulla libreria </a:t>
            </a:r>
            <a:r>
              <a:rPr lang="it-IT" sz="1400" dirty="0" err="1"/>
              <a:t>requests</a:t>
            </a:r>
            <a:r>
              <a:rPr lang="it-IT" sz="1400" dirty="0"/>
              <a:t>. Notare le voci «</a:t>
            </a:r>
            <a:r>
              <a:rPr lang="it-IT" sz="1400" dirty="0" err="1"/>
              <a:t>requires</a:t>
            </a:r>
            <a:r>
              <a:rPr lang="it-IT" sz="1400" dirty="0"/>
              <a:t>» e «</a:t>
            </a:r>
            <a:r>
              <a:rPr lang="it-IT" sz="1400" dirty="0" err="1"/>
              <a:t>required</a:t>
            </a:r>
            <a:r>
              <a:rPr lang="it-IT" sz="1400" dirty="0"/>
              <a:t>-by». </a:t>
            </a:r>
          </a:p>
          <a:p>
            <a:r>
              <a:rPr lang="it-IT" sz="1400" b="1" dirty="0"/>
              <a:t>REQUIRES</a:t>
            </a:r>
            <a:r>
              <a:rPr lang="it-IT" sz="1400" dirty="0"/>
              <a:t>: sono le </a:t>
            </a:r>
            <a:r>
              <a:rPr lang="it-IT" sz="1400" b="1" dirty="0">
                <a:highlight>
                  <a:srgbClr val="E072C8"/>
                </a:highlight>
              </a:rPr>
              <a:t>dipendenze di cui ha bisogno </a:t>
            </a:r>
            <a:r>
              <a:rPr lang="it-IT" sz="1400" dirty="0"/>
              <a:t>la libreria </a:t>
            </a:r>
            <a:r>
              <a:rPr lang="it-IT" sz="1400" dirty="0" err="1"/>
              <a:t>requests</a:t>
            </a:r>
            <a:endParaRPr lang="it-IT" sz="1400" dirty="0"/>
          </a:p>
          <a:p>
            <a:r>
              <a:rPr lang="it-IT" sz="1400" b="1" dirty="0"/>
              <a:t>REQUIRED-BY</a:t>
            </a:r>
            <a:r>
              <a:rPr lang="it-IT" sz="1400" dirty="0"/>
              <a:t>:  mostra i </a:t>
            </a:r>
            <a:r>
              <a:rPr lang="it-IT" sz="1400" b="1" dirty="0"/>
              <a:t>pacchetti che richiedono il pacchetto </a:t>
            </a:r>
            <a:r>
              <a:rPr lang="it-IT" sz="1400" dirty="0"/>
              <a:t>in questione</a:t>
            </a:r>
          </a:p>
          <a:p>
            <a:endParaRPr lang="it-IT" sz="1800" dirty="0"/>
          </a:p>
        </p:txBody>
      </p:sp>
      <p:pic>
        <p:nvPicPr>
          <p:cNvPr id="15" name="Immagine 14">
            <a:extLst>
              <a:ext uri="{FF2B5EF4-FFF2-40B4-BE49-F238E27FC236}">
                <a16:creationId xmlns:a16="http://schemas.microsoft.com/office/drawing/2014/main" id="{84495907-7715-E8FE-E3FD-285EFD093B38}"/>
              </a:ext>
            </a:extLst>
          </p:cNvPr>
          <p:cNvPicPr>
            <a:picLocks noChangeAspect="1"/>
          </p:cNvPicPr>
          <p:nvPr/>
        </p:nvPicPr>
        <p:blipFill>
          <a:blip r:embed="rId4"/>
          <a:stretch>
            <a:fillRect/>
          </a:stretch>
        </p:blipFill>
        <p:spPr>
          <a:xfrm>
            <a:off x="8116683" y="2494953"/>
            <a:ext cx="1810003" cy="485843"/>
          </a:xfrm>
          <a:prstGeom prst="rect">
            <a:avLst/>
          </a:prstGeom>
          <a:ln w="57150">
            <a:solidFill>
              <a:srgbClr val="D543B6"/>
            </a:solidFill>
          </a:ln>
        </p:spPr>
      </p:pic>
      <p:pic>
        <p:nvPicPr>
          <p:cNvPr id="17" name="Immagine 16">
            <a:extLst>
              <a:ext uri="{FF2B5EF4-FFF2-40B4-BE49-F238E27FC236}">
                <a16:creationId xmlns:a16="http://schemas.microsoft.com/office/drawing/2014/main" id="{CA712AAB-AC4A-6A30-50F9-14CAC61E2DA7}"/>
              </a:ext>
            </a:extLst>
          </p:cNvPr>
          <p:cNvPicPr>
            <a:picLocks noChangeAspect="1"/>
          </p:cNvPicPr>
          <p:nvPr/>
        </p:nvPicPr>
        <p:blipFill>
          <a:blip r:embed="rId5"/>
          <a:stretch>
            <a:fillRect/>
          </a:stretch>
        </p:blipFill>
        <p:spPr>
          <a:xfrm>
            <a:off x="6868345" y="3219437"/>
            <a:ext cx="4306678" cy="1861877"/>
          </a:xfrm>
          <a:prstGeom prst="rect">
            <a:avLst/>
          </a:prstGeom>
        </p:spPr>
      </p:pic>
      <p:sp>
        <p:nvSpPr>
          <p:cNvPr id="18" name="Parentesi quadra aperta 17">
            <a:extLst>
              <a:ext uri="{FF2B5EF4-FFF2-40B4-BE49-F238E27FC236}">
                <a16:creationId xmlns:a16="http://schemas.microsoft.com/office/drawing/2014/main" id="{9F80D3F3-DDF1-C707-07EC-FF77108A8A70}"/>
              </a:ext>
            </a:extLst>
          </p:cNvPr>
          <p:cNvSpPr/>
          <p:nvPr/>
        </p:nvSpPr>
        <p:spPr>
          <a:xfrm>
            <a:off x="6765681" y="4650491"/>
            <a:ext cx="395654" cy="430823"/>
          </a:xfrm>
          <a:prstGeom prst="leftBracket">
            <a:avLst/>
          </a:prstGeom>
          <a:ln w="28575">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19561985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03F451-5867-4B7F-A6C5-FCB7F201B43B}"/>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A7126435-7155-4E5F-8385-9FD94FA409A8}"/>
              </a:ext>
            </a:extLst>
          </p:cNvPr>
          <p:cNvSpPr>
            <a:spLocks noGrp="1"/>
          </p:cNvSpPr>
          <p:nvPr>
            <p:ph sz="half" idx="2"/>
          </p:nvPr>
        </p:nvSpPr>
        <p:spPr>
          <a:noFill/>
        </p:spPr>
        <p:txBody>
          <a:bodyPr>
            <a:normAutofit/>
          </a:bodyPr>
          <a:lstStyle/>
          <a:p>
            <a:pPr>
              <a:buFont typeface="Wingdings" panose="05000000000000000000" pitchFamily="2" charset="2"/>
              <a:buChar char="q"/>
            </a:pPr>
            <a:r>
              <a:rPr lang="it-IT" sz="1800" b="1" u="sng" dirty="0">
                <a:solidFill>
                  <a:srgbClr val="50B4C8"/>
                </a:solidFill>
              </a:rPr>
              <a:t> DISINSTALLARE UN PACCHETTO CON PIP</a:t>
            </a:r>
          </a:p>
          <a:p>
            <a:endParaRPr lang="it-IT" sz="1400" dirty="0"/>
          </a:p>
          <a:p>
            <a:r>
              <a:rPr lang="it-IT" sz="1400" dirty="0"/>
              <a:t>Possiamo disinstallare un pacchetto usando il comando </a:t>
            </a:r>
            <a:r>
              <a:rPr lang="it-IT" sz="1400" b="1" dirty="0" err="1"/>
              <a:t>pip</a:t>
            </a:r>
            <a:r>
              <a:rPr lang="it-IT" sz="1400" b="1" dirty="0"/>
              <a:t> </a:t>
            </a:r>
            <a:r>
              <a:rPr lang="it-IT" sz="1400" b="1" dirty="0" err="1"/>
              <a:t>uninstall</a:t>
            </a:r>
            <a:r>
              <a:rPr lang="it-IT" sz="1400" dirty="0"/>
              <a:t>. </a:t>
            </a:r>
          </a:p>
          <a:p>
            <a:r>
              <a:rPr lang="it-IT" sz="1400" dirty="0"/>
              <a:t>Supponiamo di voler rimuovere il pacchetto </a:t>
            </a:r>
            <a:r>
              <a:rPr lang="it-IT" sz="1400" i="1" dirty="0" err="1"/>
              <a:t>requests</a:t>
            </a:r>
            <a:r>
              <a:rPr lang="it-IT" sz="1400" dirty="0"/>
              <a:t> dalla libreria del nostro attuale ambiente Python: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Anche se il pacchetto specificato è stato rimosso, </a:t>
            </a:r>
            <a:r>
              <a:rPr lang="it-IT" sz="1400" b="1" dirty="0">
                <a:highlight>
                  <a:srgbClr val="FFFF00"/>
                </a:highlight>
              </a:rPr>
              <a:t>i pacchetti che sono stati installati come dipendenze non vengono rimossi</a:t>
            </a:r>
            <a:r>
              <a:rPr lang="it-IT" sz="1400" dirty="0"/>
              <a:t>. </a:t>
            </a:r>
          </a:p>
          <a:p>
            <a:r>
              <a:rPr lang="it-IT" sz="1400" dirty="0"/>
              <a:t>Per rimuovere anche le dipendenze, si può usare il comando </a:t>
            </a:r>
            <a:r>
              <a:rPr lang="it-IT" sz="1400" b="1" dirty="0" err="1"/>
              <a:t>pip</a:t>
            </a:r>
            <a:r>
              <a:rPr lang="it-IT" sz="1400" b="1" dirty="0"/>
              <a:t> show </a:t>
            </a:r>
            <a:r>
              <a:rPr lang="it-IT" sz="1400" dirty="0"/>
              <a:t>per vedere i pacchetti installati rimuoverli manualmente.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sp>
        <p:nvSpPr>
          <p:cNvPr id="4" name="Segnaposto contenuto 3">
            <a:extLst>
              <a:ext uri="{FF2B5EF4-FFF2-40B4-BE49-F238E27FC236}">
                <a16:creationId xmlns:a16="http://schemas.microsoft.com/office/drawing/2014/main" id="{212B34A2-3FAD-4AC4-A8AC-01FD86EC4D28}"/>
              </a:ext>
            </a:extLst>
          </p:cNvPr>
          <p:cNvSpPr>
            <a:spLocks noGrp="1"/>
          </p:cNvSpPr>
          <p:nvPr>
            <p:ph sz="quarter" idx="4"/>
          </p:nvPr>
        </p:nvSpPr>
        <p:spPr>
          <a:noFill/>
        </p:spPr>
        <p:txBody>
          <a:bodyPr>
            <a:normAutofit/>
          </a:bodyPr>
          <a:lstStyle/>
          <a:p>
            <a:pPr>
              <a:buFont typeface="Wingdings" panose="05000000000000000000" pitchFamily="2" charset="2"/>
              <a:buChar char="q"/>
            </a:pPr>
            <a:r>
              <a:rPr lang="it-IT" sz="1800" b="1" u="sng" dirty="0">
                <a:solidFill>
                  <a:srgbClr val="50B4C8"/>
                </a:solidFill>
              </a:rPr>
              <a:t> USARE IL REQUIREMENT FILES</a:t>
            </a:r>
          </a:p>
          <a:p>
            <a:endParaRPr lang="it-IT" sz="1600" dirty="0"/>
          </a:p>
          <a:p>
            <a:pPr algn="just"/>
            <a:r>
              <a:rPr lang="it-IT" sz="1400" dirty="0"/>
              <a:t>Un file contenente tutti i nomi dei pacchetti può essere usato per </a:t>
            </a:r>
            <a:r>
              <a:rPr lang="it-IT" sz="1400" b="1" dirty="0"/>
              <a:t>installare i pacchetti di Python in blocco</a:t>
            </a:r>
            <a:r>
              <a:rPr lang="it-IT" sz="1400" dirty="0"/>
              <a:t>. </a:t>
            </a:r>
          </a:p>
          <a:p>
            <a:endParaRPr lang="it-IT" sz="1400" dirty="0"/>
          </a:p>
          <a:p>
            <a:r>
              <a:rPr lang="it-IT" sz="1400" dirty="0"/>
              <a:t>Supponiamo di avere il file requirements.txt che ha il seguente contenuto: </a:t>
            </a:r>
          </a:p>
          <a:p>
            <a:endParaRPr lang="it-IT" sz="1400" dirty="0"/>
          </a:p>
          <a:p>
            <a:endParaRPr lang="it-IT" sz="1400" dirty="0"/>
          </a:p>
          <a:p>
            <a:endParaRPr lang="it-IT" sz="1400" dirty="0"/>
          </a:p>
          <a:p>
            <a:endParaRPr lang="it-IT" sz="1400" dirty="0"/>
          </a:p>
          <a:p>
            <a:endParaRPr lang="it-IT" sz="1400" dirty="0"/>
          </a:p>
          <a:p>
            <a:r>
              <a:rPr lang="it-IT" sz="1400" dirty="0"/>
              <a:t>Possiamo installare tutti questi pacchetti e le loro dipendenze </a:t>
            </a:r>
            <a:r>
              <a:rPr lang="it-IT" sz="1400" b="1" dirty="0"/>
              <a:t>usando un solo comando </a:t>
            </a:r>
            <a:r>
              <a:rPr lang="it-IT" sz="1400" b="1" dirty="0" err="1"/>
              <a:t>pip</a:t>
            </a:r>
            <a:r>
              <a:rPr lang="it-IT" sz="1400" dirty="0"/>
              <a:t>: </a:t>
            </a:r>
          </a:p>
          <a:p>
            <a:endParaRPr lang="it-IT" sz="1400" dirty="0"/>
          </a:p>
          <a:p>
            <a:endParaRPr lang="it-IT" sz="1400" dirty="0"/>
          </a:p>
          <a:p>
            <a:endParaRPr lang="it-IT" sz="1400" dirty="0"/>
          </a:p>
          <a:p>
            <a:endParaRPr lang="it-IT" sz="1400" dirty="0"/>
          </a:p>
          <a:p>
            <a:endParaRPr lang="it-IT" sz="1400" dirty="0"/>
          </a:p>
          <a:p>
            <a:pPr algn="just"/>
            <a:r>
              <a:rPr lang="it-IT" sz="1400" dirty="0"/>
              <a:t>L’argomento </a:t>
            </a:r>
            <a:r>
              <a:rPr lang="it-IT" sz="1400" b="1" dirty="0"/>
              <a:t>– r</a:t>
            </a:r>
            <a:r>
              <a:rPr lang="it-IT" sz="1400" dirty="0"/>
              <a:t> specifica a </a:t>
            </a:r>
            <a:r>
              <a:rPr lang="it-IT" sz="1400" dirty="0" err="1"/>
              <a:t>pip</a:t>
            </a:r>
            <a:r>
              <a:rPr lang="it-IT" sz="1400" dirty="0"/>
              <a:t> che </a:t>
            </a:r>
            <a:r>
              <a:rPr lang="it-IT" sz="1400" b="1" dirty="0"/>
              <a:t>stiamo passando un file</a:t>
            </a:r>
            <a:r>
              <a:rPr lang="it-IT" sz="1400" dirty="0"/>
              <a:t> dei requisiti piuttosto che il nome di un pacchetto. </a:t>
            </a:r>
          </a:p>
          <a:p>
            <a:endParaRPr lang="it-IT" sz="1600" dirty="0"/>
          </a:p>
          <a:p>
            <a:endParaRPr lang="it-IT" sz="1600" dirty="0"/>
          </a:p>
        </p:txBody>
      </p:sp>
      <p:pic>
        <p:nvPicPr>
          <p:cNvPr id="6" name="Immagine 5">
            <a:extLst>
              <a:ext uri="{FF2B5EF4-FFF2-40B4-BE49-F238E27FC236}">
                <a16:creationId xmlns:a16="http://schemas.microsoft.com/office/drawing/2014/main" id="{3489DBF1-7CDC-A028-2B3B-05F70A7E991E}"/>
              </a:ext>
            </a:extLst>
          </p:cNvPr>
          <p:cNvPicPr>
            <a:picLocks noChangeAspect="1"/>
          </p:cNvPicPr>
          <p:nvPr/>
        </p:nvPicPr>
        <p:blipFill>
          <a:blip r:embed="rId2"/>
          <a:stretch>
            <a:fillRect/>
          </a:stretch>
        </p:blipFill>
        <p:spPr>
          <a:xfrm>
            <a:off x="2153556" y="2703236"/>
            <a:ext cx="2029108" cy="466790"/>
          </a:xfrm>
          <a:prstGeom prst="rect">
            <a:avLst/>
          </a:prstGeom>
          <a:ln w="57150">
            <a:solidFill>
              <a:srgbClr val="D543B6"/>
            </a:solidFill>
          </a:ln>
        </p:spPr>
      </p:pic>
      <p:pic>
        <p:nvPicPr>
          <p:cNvPr id="8" name="Immagine 7">
            <a:extLst>
              <a:ext uri="{FF2B5EF4-FFF2-40B4-BE49-F238E27FC236}">
                <a16:creationId xmlns:a16="http://schemas.microsoft.com/office/drawing/2014/main" id="{98B99BB5-DE1B-7B5F-A670-AB9D303BE46B}"/>
              </a:ext>
            </a:extLst>
          </p:cNvPr>
          <p:cNvPicPr>
            <a:picLocks noChangeAspect="1"/>
          </p:cNvPicPr>
          <p:nvPr/>
        </p:nvPicPr>
        <p:blipFill>
          <a:blip r:embed="rId3"/>
          <a:stretch>
            <a:fillRect/>
          </a:stretch>
        </p:blipFill>
        <p:spPr>
          <a:xfrm>
            <a:off x="467395" y="3406372"/>
            <a:ext cx="5401429" cy="1438476"/>
          </a:xfrm>
          <a:prstGeom prst="rect">
            <a:avLst/>
          </a:prstGeom>
        </p:spPr>
      </p:pic>
      <p:pic>
        <p:nvPicPr>
          <p:cNvPr id="10" name="Immagine 9">
            <a:extLst>
              <a:ext uri="{FF2B5EF4-FFF2-40B4-BE49-F238E27FC236}">
                <a16:creationId xmlns:a16="http://schemas.microsoft.com/office/drawing/2014/main" id="{5529579B-52B5-FFD5-4AAE-D9B88B1B6D92}"/>
              </a:ext>
            </a:extLst>
          </p:cNvPr>
          <p:cNvPicPr>
            <a:picLocks noChangeAspect="1"/>
          </p:cNvPicPr>
          <p:nvPr/>
        </p:nvPicPr>
        <p:blipFill>
          <a:blip r:embed="rId4"/>
          <a:stretch>
            <a:fillRect/>
          </a:stretch>
        </p:blipFill>
        <p:spPr>
          <a:xfrm>
            <a:off x="8638072" y="2765157"/>
            <a:ext cx="771633" cy="809738"/>
          </a:xfrm>
          <a:prstGeom prst="rect">
            <a:avLst/>
          </a:prstGeom>
        </p:spPr>
      </p:pic>
      <p:pic>
        <p:nvPicPr>
          <p:cNvPr id="12" name="Immagine 11">
            <a:extLst>
              <a:ext uri="{FF2B5EF4-FFF2-40B4-BE49-F238E27FC236}">
                <a16:creationId xmlns:a16="http://schemas.microsoft.com/office/drawing/2014/main" id="{5ABC16BB-77C8-9F7F-9253-6EA26B5A8BB4}"/>
              </a:ext>
            </a:extLst>
          </p:cNvPr>
          <p:cNvPicPr>
            <a:picLocks noChangeAspect="1"/>
          </p:cNvPicPr>
          <p:nvPr/>
        </p:nvPicPr>
        <p:blipFill>
          <a:blip r:embed="rId5"/>
          <a:stretch>
            <a:fillRect/>
          </a:stretch>
        </p:blipFill>
        <p:spPr>
          <a:xfrm>
            <a:off x="7552592" y="4353698"/>
            <a:ext cx="3448531" cy="485843"/>
          </a:xfrm>
          <a:prstGeom prst="rect">
            <a:avLst/>
          </a:prstGeom>
          <a:ln w="57150">
            <a:solidFill>
              <a:srgbClr val="D543B6"/>
            </a:solidFill>
          </a:ln>
        </p:spPr>
      </p:pic>
      <p:cxnSp>
        <p:nvCxnSpPr>
          <p:cNvPr id="14" name="Connettore 2 13">
            <a:extLst>
              <a:ext uri="{FF2B5EF4-FFF2-40B4-BE49-F238E27FC236}">
                <a16:creationId xmlns:a16="http://schemas.microsoft.com/office/drawing/2014/main" id="{9C22DD4D-5F53-A03B-F722-263719959369}"/>
              </a:ext>
            </a:extLst>
          </p:cNvPr>
          <p:cNvCxnSpPr>
            <a:cxnSpLocks/>
          </p:cNvCxnSpPr>
          <p:nvPr/>
        </p:nvCxnSpPr>
        <p:spPr>
          <a:xfrm flipV="1">
            <a:off x="7552592" y="4712677"/>
            <a:ext cx="1085480" cy="553915"/>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22017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2899A1-30D4-412F-84EE-AC3E1B6F7862}"/>
              </a:ext>
            </a:extLst>
          </p:cNvPr>
          <p:cNvSpPr>
            <a:spLocks noGrp="1"/>
          </p:cNvSpPr>
          <p:nvPr>
            <p:ph type="title"/>
          </p:nvPr>
        </p:nvSpPr>
        <p:spPr/>
        <p:txBody>
          <a:bodyPr/>
          <a:lstStyle/>
          <a:p>
            <a:r>
              <a:rPr lang="it-IT" dirty="0"/>
              <a:t>CREARE UN REQUIREMENTS FILE</a:t>
            </a:r>
          </a:p>
        </p:txBody>
      </p:sp>
      <p:sp>
        <p:nvSpPr>
          <p:cNvPr id="3" name="Segnaposto contenuto 2">
            <a:extLst>
              <a:ext uri="{FF2B5EF4-FFF2-40B4-BE49-F238E27FC236}">
                <a16:creationId xmlns:a16="http://schemas.microsoft.com/office/drawing/2014/main" id="{22BDCE37-F07A-4EDF-9611-20E723FDC1BA}"/>
              </a:ext>
            </a:extLst>
          </p:cNvPr>
          <p:cNvSpPr>
            <a:spLocks noGrp="1"/>
          </p:cNvSpPr>
          <p:nvPr>
            <p:ph sz="half" idx="2"/>
          </p:nvPr>
        </p:nvSpPr>
        <p:spPr/>
        <p:txBody>
          <a:bodyPr>
            <a:normAutofit/>
          </a:bodyPr>
          <a:lstStyle/>
          <a:p>
            <a:r>
              <a:rPr lang="it-IT" sz="1600" dirty="0"/>
              <a:t>Come alternativa alla creazione manuale di un </a:t>
            </a:r>
            <a:r>
              <a:rPr lang="it-IT" sz="1600" dirty="0" err="1"/>
              <a:t>requirements</a:t>
            </a:r>
            <a:r>
              <a:rPr lang="it-IT" sz="1600" dirty="0"/>
              <a:t> file, </a:t>
            </a:r>
            <a:r>
              <a:rPr lang="it-IT" sz="1600" dirty="0" err="1"/>
              <a:t>pip</a:t>
            </a:r>
            <a:r>
              <a:rPr lang="it-IT" sz="1600" dirty="0"/>
              <a:t> offre il comando </a:t>
            </a:r>
            <a:r>
              <a:rPr lang="it-IT" sz="1600" dirty="0" err="1"/>
              <a:t>freeze</a:t>
            </a:r>
            <a:r>
              <a:rPr lang="it-IT" sz="1600" dirty="0"/>
              <a:t>. </a:t>
            </a:r>
          </a:p>
          <a:p>
            <a:endParaRPr lang="it-IT" sz="1600" dirty="0"/>
          </a:p>
          <a:p>
            <a:r>
              <a:rPr lang="it-IT" sz="1600" dirty="0"/>
              <a:t>Supponiamo che il nostro attuale ambiente Python abbia i seguenti pacchetti: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I pacchetti che non escono preinstallati in Python vengono elencati usando il comando </a:t>
            </a:r>
            <a:r>
              <a:rPr lang="it-IT" sz="1600" dirty="0" err="1"/>
              <a:t>freeze</a:t>
            </a:r>
            <a:endParaRPr lang="it-IT" sz="1600" dirty="0"/>
          </a:p>
          <a:p>
            <a:endParaRPr lang="it-IT" dirty="0"/>
          </a:p>
        </p:txBody>
      </p:sp>
      <p:pic>
        <p:nvPicPr>
          <p:cNvPr id="8" name="Segnaposto contenuto 7">
            <a:extLst>
              <a:ext uri="{FF2B5EF4-FFF2-40B4-BE49-F238E27FC236}">
                <a16:creationId xmlns:a16="http://schemas.microsoft.com/office/drawing/2014/main" id="{B6DF17A0-38C5-4263-DE89-FB70D779C52E}"/>
              </a:ext>
            </a:extLst>
          </p:cNvPr>
          <p:cNvPicPr>
            <a:picLocks noGrp="1" noChangeAspect="1"/>
          </p:cNvPicPr>
          <p:nvPr>
            <p:ph sz="quarter" idx="4"/>
          </p:nvPr>
        </p:nvPicPr>
        <p:blipFill>
          <a:blip r:embed="rId2"/>
          <a:stretch>
            <a:fillRect/>
          </a:stretch>
        </p:blipFill>
        <p:spPr>
          <a:xfrm>
            <a:off x="1934903" y="5586984"/>
            <a:ext cx="1724266" cy="495369"/>
          </a:xfrm>
          <a:ln w="57150">
            <a:solidFill>
              <a:srgbClr val="D543B6"/>
            </a:solidFill>
          </a:ln>
        </p:spPr>
      </p:pic>
      <p:pic>
        <p:nvPicPr>
          <p:cNvPr id="6" name="Immagine 5">
            <a:extLst>
              <a:ext uri="{FF2B5EF4-FFF2-40B4-BE49-F238E27FC236}">
                <a16:creationId xmlns:a16="http://schemas.microsoft.com/office/drawing/2014/main" id="{D15E4BDD-F26B-8211-4973-0290AD582513}"/>
              </a:ext>
            </a:extLst>
          </p:cNvPr>
          <p:cNvPicPr>
            <a:picLocks noChangeAspect="1"/>
          </p:cNvPicPr>
          <p:nvPr/>
        </p:nvPicPr>
        <p:blipFill>
          <a:blip r:embed="rId3"/>
          <a:stretch>
            <a:fillRect/>
          </a:stretch>
        </p:blipFill>
        <p:spPr>
          <a:xfrm>
            <a:off x="2030167" y="2749842"/>
            <a:ext cx="1629002" cy="1743318"/>
          </a:xfrm>
          <a:prstGeom prst="rect">
            <a:avLst/>
          </a:prstGeom>
        </p:spPr>
      </p:pic>
      <p:sp>
        <p:nvSpPr>
          <p:cNvPr id="15" name="CasellaDiTesto 14">
            <a:extLst>
              <a:ext uri="{FF2B5EF4-FFF2-40B4-BE49-F238E27FC236}">
                <a16:creationId xmlns:a16="http://schemas.microsoft.com/office/drawing/2014/main" id="{F1EDBBF7-61E0-03D5-633D-8BBCCA2F96E6}"/>
              </a:ext>
            </a:extLst>
          </p:cNvPr>
          <p:cNvSpPr txBox="1"/>
          <p:nvPr/>
        </p:nvSpPr>
        <p:spPr>
          <a:xfrm>
            <a:off x="6506308" y="1282833"/>
            <a:ext cx="5213838" cy="584775"/>
          </a:xfrm>
          <a:prstGeom prst="rect">
            <a:avLst/>
          </a:prstGeom>
          <a:noFill/>
        </p:spPr>
        <p:txBody>
          <a:bodyPr wrap="square" rtlCol="0">
            <a:spAutoFit/>
          </a:bodyPr>
          <a:lstStyle/>
          <a:p>
            <a:r>
              <a:rPr lang="it-IT" sz="1600" dirty="0"/>
              <a:t>Il comando </a:t>
            </a:r>
            <a:r>
              <a:rPr lang="it-IT" sz="1600" dirty="0" err="1"/>
              <a:t>pip</a:t>
            </a:r>
            <a:r>
              <a:rPr lang="it-IT" sz="1600" dirty="0"/>
              <a:t> </a:t>
            </a:r>
            <a:r>
              <a:rPr lang="it-IT" sz="1600" dirty="0" err="1"/>
              <a:t>freeze</a:t>
            </a:r>
            <a:r>
              <a:rPr lang="it-IT" sz="1600" dirty="0"/>
              <a:t> mostra i pacchetti e le loro versioni nel formato del </a:t>
            </a:r>
            <a:r>
              <a:rPr lang="it-IT" sz="1600" dirty="0" err="1"/>
              <a:t>requiremens</a:t>
            </a:r>
            <a:r>
              <a:rPr lang="it-IT" sz="1600" dirty="0"/>
              <a:t> file. </a:t>
            </a:r>
          </a:p>
        </p:txBody>
      </p:sp>
      <p:pic>
        <p:nvPicPr>
          <p:cNvPr id="17" name="Immagine 16">
            <a:extLst>
              <a:ext uri="{FF2B5EF4-FFF2-40B4-BE49-F238E27FC236}">
                <a16:creationId xmlns:a16="http://schemas.microsoft.com/office/drawing/2014/main" id="{6253214F-8C9C-334E-D1DD-43A85F5232D5}"/>
              </a:ext>
            </a:extLst>
          </p:cNvPr>
          <p:cNvPicPr>
            <a:picLocks noChangeAspect="1"/>
          </p:cNvPicPr>
          <p:nvPr/>
        </p:nvPicPr>
        <p:blipFill>
          <a:blip r:embed="rId4"/>
          <a:stretch>
            <a:fillRect/>
          </a:stretch>
        </p:blipFill>
        <p:spPr>
          <a:xfrm>
            <a:off x="8303489" y="2179621"/>
            <a:ext cx="1619476" cy="743054"/>
          </a:xfrm>
          <a:prstGeom prst="rect">
            <a:avLst/>
          </a:prstGeom>
        </p:spPr>
      </p:pic>
      <p:sp>
        <p:nvSpPr>
          <p:cNvPr id="18" name="CasellaDiTesto 17">
            <a:extLst>
              <a:ext uri="{FF2B5EF4-FFF2-40B4-BE49-F238E27FC236}">
                <a16:creationId xmlns:a16="http://schemas.microsoft.com/office/drawing/2014/main" id="{062A13F7-57ED-814B-D3DB-C970586BA1DA}"/>
              </a:ext>
            </a:extLst>
          </p:cNvPr>
          <p:cNvSpPr txBox="1"/>
          <p:nvPr/>
        </p:nvSpPr>
        <p:spPr>
          <a:xfrm>
            <a:off x="6427353" y="3245840"/>
            <a:ext cx="5371748" cy="584775"/>
          </a:xfrm>
          <a:prstGeom prst="rect">
            <a:avLst/>
          </a:prstGeom>
          <a:noFill/>
        </p:spPr>
        <p:txBody>
          <a:bodyPr wrap="square" rtlCol="0">
            <a:spAutoFit/>
          </a:bodyPr>
          <a:lstStyle/>
          <a:p>
            <a:r>
              <a:rPr lang="it-IT" sz="1600" dirty="0"/>
              <a:t>Questo contenuto può essere reindirizzato  per creare un </a:t>
            </a:r>
            <a:r>
              <a:rPr lang="it-IT" sz="1600" dirty="0" err="1"/>
              <a:t>requirements</a:t>
            </a:r>
            <a:r>
              <a:rPr lang="it-IT" sz="1600" dirty="0"/>
              <a:t> file usando il comando: </a:t>
            </a:r>
          </a:p>
        </p:txBody>
      </p:sp>
      <p:pic>
        <p:nvPicPr>
          <p:cNvPr id="20" name="Immagine 19">
            <a:extLst>
              <a:ext uri="{FF2B5EF4-FFF2-40B4-BE49-F238E27FC236}">
                <a16:creationId xmlns:a16="http://schemas.microsoft.com/office/drawing/2014/main" id="{6F14BACB-166B-B8ED-A526-226A24183B00}"/>
              </a:ext>
            </a:extLst>
          </p:cNvPr>
          <p:cNvPicPr>
            <a:picLocks noChangeAspect="1"/>
          </p:cNvPicPr>
          <p:nvPr/>
        </p:nvPicPr>
        <p:blipFill>
          <a:blip r:embed="rId5"/>
          <a:stretch>
            <a:fillRect/>
          </a:stretch>
        </p:blipFill>
        <p:spPr>
          <a:xfrm>
            <a:off x="7770714" y="4081072"/>
            <a:ext cx="3124636" cy="646331"/>
          </a:xfrm>
          <a:prstGeom prst="rect">
            <a:avLst/>
          </a:prstGeom>
        </p:spPr>
      </p:pic>
      <p:sp>
        <p:nvSpPr>
          <p:cNvPr id="21" name="CasellaDiTesto 20">
            <a:extLst>
              <a:ext uri="{FF2B5EF4-FFF2-40B4-BE49-F238E27FC236}">
                <a16:creationId xmlns:a16="http://schemas.microsoft.com/office/drawing/2014/main" id="{C2621E4D-735F-F706-086F-8046D1C294F7}"/>
              </a:ext>
            </a:extLst>
          </p:cNvPr>
          <p:cNvSpPr txBox="1"/>
          <p:nvPr/>
        </p:nvSpPr>
        <p:spPr>
          <a:xfrm>
            <a:off x="6708529" y="4760462"/>
            <a:ext cx="5249007" cy="1077218"/>
          </a:xfrm>
          <a:prstGeom prst="rect">
            <a:avLst/>
          </a:prstGeom>
          <a:noFill/>
        </p:spPr>
        <p:txBody>
          <a:bodyPr wrap="square" rtlCol="0">
            <a:spAutoFit/>
          </a:bodyPr>
          <a:lstStyle/>
          <a:p>
            <a:r>
              <a:rPr lang="it-IT" sz="1600" dirty="0"/>
              <a:t>Viene così creato un nuovo file requirements.txt nella </a:t>
            </a:r>
            <a:r>
              <a:rPr lang="it-IT" sz="1600" dirty="0" err="1"/>
              <a:t>directoty</a:t>
            </a:r>
            <a:r>
              <a:rPr lang="it-IT" sz="1600" dirty="0"/>
              <a:t> in cui si sta lavorando. Può essere in seguito usata in altri ambienti Python per installare specifiche versioni di pacchetti. </a:t>
            </a:r>
          </a:p>
        </p:txBody>
      </p:sp>
    </p:spTree>
    <p:extLst>
      <p:ext uri="{BB962C8B-B14F-4D97-AF65-F5344CB8AC3E}">
        <p14:creationId xmlns:p14="http://schemas.microsoft.com/office/powerpoint/2010/main" val="23716391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7976A59-D397-4DBB-B16E-79EBB8FFA8FA}"/>
              </a:ext>
            </a:extLst>
          </p:cNvPr>
          <p:cNvSpPr>
            <a:spLocks noGrp="1"/>
          </p:cNvSpPr>
          <p:nvPr>
            <p:ph type="title"/>
          </p:nvPr>
        </p:nvSpPr>
        <p:spPr>
          <a:xfrm>
            <a:off x="8173212" y="1695157"/>
            <a:ext cx="3401568" cy="1920240"/>
          </a:xfrm>
        </p:spPr>
        <p:txBody>
          <a:bodyPr vert="horz" lIns="91440" tIns="45720" rIns="91440" bIns="45720" rtlCol="0" anchor="b">
            <a:normAutofit/>
          </a:bodyPr>
          <a:lstStyle/>
          <a:p>
            <a:r>
              <a:rPr lang="en-US" sz="4000" dirty="0">
                <a:solidFill>
                  <a:srgbClr val="FFFFFF"/>
                </a:solidFill>
              </a:rPr>
              <a:t>USARE I PACCHETTI NEL CODICE – import</a:t>
            </a:r>
          </a:p>
        </p:txBody>
      </p:sp>
      <p:sp>
        <p:nvSpPr>
          <p:cNvPr id="3" name="Segnaposto contenuto 2">
            <a:extLst>
              <a:ext uri="{FF2B5EF4-FFF2-40B4-BE49-F238E27FC236}">
                <a16:creationId xmlns:a16="http://schemas.microsoft.com/office/drawing/2014/main" id="{7DF74421-7166-4EFE-9E2F-B6B838912672}"/>
              </a:ext>
            </a:extLst>
          </p:cNvPr>
          <p:cNvSpPr>
            <a:spLocks noGrp="1"/>
          </p:cNvSpPr>
          <p:nvPr>
            <p:ph sz="half" idx="2"/>
          </p:nvPr>
        </p:nvSpPr>
        <p:spPr>
          <a:xfrm>
            <a:off x="8173212" y="3525715"/>
            <a:ext cx="3239203" cy="2204981"/>
          </a:xfrm>
        </p:spPr>
        <p:txBody>
          <a:bodyPr vert="horz" lIns="91440" tIns="45720" rIns="91440" bIns="45720" rtlCol="0" anchor="ctr">
            <a:normAutofit/>
          </a:bodyPr>
          <a:lstStyle/>
          <a:p>
            <a:pPr>
              <a:lnSpc>
                <a:spcPct val="85000"/>
              </a:lnSpc>
              <a:spcAft>
                <a:spcPts val="600"/>
              </a:spcAft>
            </a:pPr>
            <a:r>
              <a:rPr lang="en-US" sz="1800" b="1" dirty="0">
                <a:solidFill>
                  <a:schemeClr val="bg1"/>
                </a:solidFill>
              </a:rPr>
              <a:t>Una volta </a:t>
            </a:r>
            <a:r>
              <a:rPr lang="en-US" sz="1800" b="1" dirty="0" err="1">
                <a:solidFill>
                  <a:schemeClr val="bg1"/>
                </a:solidFill>
              </a:rPr>
              <a:t>che</a:t>
            </a:r>
            <a:r>
              <a:rPr lang="en-US" sz="1800" b="1" dirty="0">
                <a:solidFill>
                  <a:schemeClr val="bg1"/>
                </a:solidFill>
              </a:rPr>
              <a:t> il </a:t>
            </a:r>
            <a:r>
              <a:rPr lang="en-US" sz="1800" b="1" dirty="0" err="1">
                <a:solidFill>
                  <a:schemeClr val="bg1"/>
                </a:solidFill>
              </a:rPr>
              <a:t>pacchetto</a:t>
            </a:r>
            <a:r>
              <a:rPr lang="en-US" sz="1800" b="1" dirty="0">
                <a:solidFill>
                  <a:schemeClr val="bg1"/>
                </a:solidFill>
              </a:rPr>
              <a:t> è </a:t>
            </a:r>
            <a:r>
              <a:rPr lang="en-US" sz="1800" b="1" dirty="0" err="1">
                <a:solidFill>
                  <a:schemeClr val="bg1"/>
                </a:solidFill>
              </a:rPr>
              <a:t>stato</a:t>
            </a:r>
            <a:r>
              <a:rPr lang="en-US" sz="1800" b="1" dirty="0">
                <a:solidFill>
                  <a:schemeClr val="bg1"/>
                </a:solidFill>
              </a:rPr>
              <a:t> </a:t>
            </a:r>
            <a:r>
              <a:rPr lang="en-US" sz="1800" b="1" dirty="0" err="1">
                <a:solidFill>
                  <a:schemeClr val="bg1"/>
                </a:solidFill>
              </a:rPr>
              <a:t>installato</a:t>
            </a:r>
            <a:r>
              <a:rPr lang="en-US" sz="1800" b="1" dirty="0">
                <a:solidFill>
                  <a:schemeClr val="bg1"/>
                </a:solidFill>
              </a:rPr>
              <a:t>, è pronto per </a:t>
            </a:r>
            <a:r>
              <a:rPr lang="en-US" sz="1800" b="1" dirty="0" err="1">
                <a:solidFill>
                  <a:schemeClr val="bg1"/>
                </a:solidFill>
              </a:rPr>
              <a:t>essere</a:t>
            </a:r>
            <a:r>
              <a:rPr lang="en-US" sz="1800" b="1" dirty="0">
                <a:solidFill>
                  <a:schemeClr val="bg1"/>
                </a:solidFill>
              </a:rPr>
              <a:t> </a:t>
            </a:r>
            <a:r>
              <a:rPr lang="en-US" sz="1800" b="1" dirty="0" err="1">
                <a:solidFill>
                  <a:schemeClr val="bg1"/>
                </a:solidFill>
              </a:rPr>
              <a:t>utilizzato</a:t>
            </a:r>
            <a:r>
              <a:rPr lang="en-US" sz="1800" b="1" dirty="0">
                <a:solidFill>
                  <a:schemeClr val="bg1"/>
                </a:solidFill>
              </a:rPr>
              <a:t>. </a:t>
            </a:r>
          </a:p>
          <a:p>
            <a:pPr>
              <a:lnSpc>
                <a:spcPct val="85000"/>
              </a:lnSpc>
              <a:spcAft>
                <a:spcPts val="600"/>
              </a:spcAft>
            </a:pPr>
            <a:endParaRPr lang="en-US" sz="1800" b="1" dirty="0"/>
          </a:p>
          <a:p>
            <a:pPr>
              <a:lnSpc>
                <a:spcPct val="85000"/>
              </a:lnSpc>
              <a:spcAft>
                <a:spcPts val="600"/>
              </a:spcAft>
            </a:pPr>
            <a:endParaRPr lang="en-US" sz="1800" dirty="0"/>
          </a:p>
          <a:p>
            <a:pPr>
              <a:lnSpc>
                <a:spcPct val="85000"/>
              </a:lnSpc>
              <a:spcAft>
                <a:spcPts val="600"/>
              </a:spcAft>
            </a:pPr>
            <a:endParaRPr lang="en-US" sz="1800" dirty="0"/>
          </a:p>
        </p:txBody>
      </p:sp>
      <p:pic>
        <p:nvPicPr>
          <p:cNvPr id="10" name="Immagine 9">
            <a:extLst>
              <a:ext uri="{FF2B5EF4-FFF2-40B4-BE49-F238E27FC236}">
                <a16:creationId xmlns:a16="http://schemas.microsoft.com/office/drawing/2014/main" id="{5A4DA588-1586-B2A4-9A45-344CF0037A3A}"/>
              </a:ext>
            </a:extLst>
          </p:cNvPr>
          <p:cNvPicPr>
            <a:picLocks noChangeAspect="1"/>
          </p:cNvPicPr>
          <p:nvPr/>
        </p:nvPicPr>
        <p:blipFill rotWithShape="1">
          <a:blip r:embed="rId2"/>
          <a:srcRect t="3819" r="984"/>
          <a:stretch/>
        </p:blipFill>
        <p:spPr>
          <a:xfrm>
            <a:off x="1101634" y="2655277"/>
            <a:ext cx="4754043" cy="1740877"/>
          </a:xfrm>
          <a:prstGeom prst="rect">
            <a:avLst/>
          </a:prstGeom>
        </p:spPr>
      </p:pic>
      <p:pic>
        <p:nvPicPr>
          <p:cNvPr id="13" name="Immagine 12">
            <a:extLst>
              <a:ext uri="{FF2B5EF4-FFF2-40B4-BE49-F238E27FC236}">
                <a16:creationId xmlns:a16="http://schemas.microsoft.com/office/drawing/2014/main" id="{7ABCA6F6-71D7-037E-4DA9-67BDBAF331FC}"/>
              </a:ext>
            </a:extLst>
          </p:cNvPr>
          <p:cNvPicPr>
            <a:picLocks noChangeAspect="1"/>
          </p:cNvPicPr>
          <p:nvPr/>
        </p:nvPicPr>
        <p:blipFill>
          <a:blip r:embed="rId3"/>
          <a:stretch>
            <a:fillRect/>
          </a:stretch>
        </p:blipFill>
        <p:spPr>
          <a:xfrm>
            <a:off x="1101634" y="5007929"/>
            <a:ext cx="2600688" cy="323895"/>
          </a:xfrm>
          <a:prstGeom prst="rect">
            <a:avLst/>
          </a:prstGeom>
        </p:spPr>
      </p:pic>
      <p:sp>
        <p:nvSpPr>
          <p:cNvPr id="14" name="CasellaDiTesto 13">
            <a:extLst>
              <a:ext uri="{FF2B5EF4-FFF2-40B4-BE49-F238E27FC236}">
                <a16:creationId xmlns:a16="http://schemas.microsoft.com/office/drawing/2014/main" id="{96E828A2-E09B-1940-69A4-C6BE73F8D7D2}"/>
              </a:ext>
            </a:extLst>
          </p:cNvPr>
          <p:cNvSpPr txBox="1"/>
          <p:nvPr/>
        </p:nvSpPr>
        <p:spPr>
          <a:xfrm>
            <a:off x="4396154" y="1987062"/>
            <a:ext cx="2542618" cy="923330"/>
          </a:xfrm>
          <a:prstGeom prst="rect">
            <a:avLst/>
          </a:prstGeom>
          <a:noFill/>
        </p:spPr>
        <p:txBody>
          <a:bodyPr wrap="square" rtlCol="0">
            <a:spAutoFit/>
          </a:bodyPr>
          <a:lstStyle/>
          <a:p>
            <a:r>
              <a:rPr lang="it-IT" b="1" dirty="0"/>
              <a:t>IMPORTAZIONE ED UTILIZZO DEL PACKAGE «</a:t>
            </a:r>
            <a:r>
              <a:rPr lang="it-IT" b="1" dirty="0" err="1"/>
              <a:t>camelcase</a:t>
            </a:r>
            <a:r>
              <a:rPr lang="it-IT" b="1" dirty="0"/>
              <a:t>»</a:t>
            </a:r>
          </a:p>
        </p:txBody>
      </p:sp>
    </p:spTree>
    <p:extLst>
      <p:ext uri="{BB962C8B-B14F-4D97-AF65-F5344CB8AC3E}">
        <p14:creationId xmlns:p14="http://schemas.microsoft.com/office/powerpoint/2010/main" val="226007668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1688ABD4-7CFB-00CE-38BD-BC7720BFDB92}"/>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TRY…EXCEPT</a:t>
            </a:r>
          </a:p>
        </p:txBody>
      </p:sp>
      <p:sp>
        <p:nvSpPr>
          <p:cNvPr id="5" name="Sottotitolo 4">
            <a:extLst>
              <a:ext uri="{FF2B5EF4-FFF2-40B4-BE49-F238E27FC236}">
                <a16:creationId xmlns:a16="http://schemas.microsoft.com/office/drawing/2014/main" id="{0B387C01-EB00-AB00-9D8D-A4B88EBCF84C}"/>
              </a:ext>
            </a:extLst>
          </p:cNvPr>
          <p:cNvSpPr>
            <a:spLocks noGrp="1"/>
          </p:cNvSpPr>
          <p:nvPr>
            <p:ph type="subTitle" idx="1"/>
          </p:nvPr>
        </p:nvSpPr>
        <p:spPr>
          <a:xfrm>
            <a:off x="7982511" y="1178052"/>
            <a:ext cx="2912195" cy="4501896"/>
          </a:xfrm>
        </p:spPr>
        <p:txBody>
          <a:bodyPr anchor="ctr">
            <a:normAutofit/>
          </a:bodyPr>
          <a:lstStyle/>
          <a:p>
            <a:r>
              <a:rPr lang="it-IT" dirty="0"/>
              <a:t>Gestione delle eccezioni usando </a:t>
            </a:r>
            <a:r>
              <a:rPr lang="it-IT" dirty="0" err="1"/>
              <a:t>try</a:t>
            </a:r>
            <a:r>
              <a:rPr lang="it-IT" dirty="0"/>
              <a:t>, </a:t>
            </a:r>
            <a:r>
              <a:rPr lang="it-IT" dirty="0" err="1"/>
              <a:t>except</a:t>
            </a:r>
            <a:r>
              <a:rPr lang="it-IT" dirty="0"/>
              <a:t> ed il </a:t>
            </a:r>
            <a:r>
              <a:rPr lang="it-IT" dirty="0" err="1"/>
              <a:t>finally</a:t>
            </a:r>
            <a:r>
              <a:rPr lang="it-IT" dirty="0"/>
              <a:t> </a:t>
            </a:r>
            <a:r>
              <a:rPr lang="it-IT" dirty="0" err="1"/>
              <a:t>statement</a:t>
            </a:r>
            <a:endParaRPr lang="it-IT" dirty="0"/>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398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Impostare uno specifico tipo di dato</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760909" y="1407986"/>
            <a:ext cx="5077183" cy="5100475"/>
          </a:xfrm>
        </p:spPr>
        <p:txBody>
          <a:bodyPr anchor="ctr">
            <a:normAutofit/>
          </a:bodyPr>
          <a:lstStyle/>
          <a:p>
            <a:pPr marL="4572" lvl="1" indent="0">
              <a:buNone/>
            </a:pPr>
            <a:r>
              <a:rPr lang="it-IT" sz="1800" b="1" dirty="0"/>
              <a:t>IMPOSTARE UN </a:t>
            </a:r>
            <a:r>
              <a:rPr lang="it-IT" sz="1800" b="1" dirty="0">
                <a:highlight>
                  <a:srgbClr val="FFFF00"/>
                </a:highlight>
              </a:rPr>
              <a:t>TIPO DI DATO SPECIFICO </a:t>
            </a:r>
            <a:r>
              <a:rPr lang="it-IT" sz="1800" b="1" dirty="0"/>
              <a:t>PER UNA VARIABILE</a:t>
            </a:r>
          </a:p>
          <a:p>
            <a:pPr marL="4572" lvl="1" indent="0">
              <a:buNone/>
            </a:pPr>
            <a:endParaRPr lang="it-IT" sz="1800" b="1" dirty="0"/>
          </a:p>
          <a:p>
            <a:pPr marL="4572" lvl="1" indent="0">
              <a:buNone/>
            </a:pPr>
            <a:r>
              <a:rPr lang="it-IT" sz="1800" dirty="0"/>
              <a:t>Per specificare il tipo di dato di una variabile, si può usare il costruttore: </a:t>
            </a:r>
          </a:p>
          <a:p>
            <a:pPr marL="4572" lvl="1" indent="0">
              <a:buNone/>
            </a:pPr>
            <a:r>
              <a:rPr lang="it-IT" sz="1800" dirty="0"/>
              <a:t>	</a:t>
            </a:r>
            <a:r>
              <a:rPr lang="it-IT" sz="1800" b="1" dirty="0"/>
              <a:t>x  = </a:t>
            </a:r>
            <a:r>
              <a:rPr lang="it-IT" sz="1800" b="1" i="1" dirty="0" err="1">
                <a:solidFill>
                  <a:srgbClr val="FF6600"/>
                </a:solidFill>
              </a:rPr>
              <a:t>datatype</a:t>
            </a:r>
            <a:r>
              <a:rPr lang="it-IT" sz="1800" b="1" dirty="0"/>
              <a:t>(</a:t>
            </a:r>
            <a:r>
              <a:rPr lang="it-IT" sz="1800" b="1" i="1" dirty="0" err="1">
                <a:solidFill>
                  <a:srgbClr val="50B4C8"/>
                </a:solidFill>
              </a:rPr>
              <a:t>value</a:t>
            </a:r>
            <a:r>
              <a:rPr lang="it-IT" sz="1800" b="1" dirty="0"/>
              <a:t>)</a:t>
            </a:r>
          </a:p>
          <a:p>
            <a:pPr marL="4572" lvl="1" indent="0">
              <a:buNone/>
            </a:pPr>
            <a:endParaRPr lang="it-IT" sz="1800" dirty="0"/>
          </a:p>
          <a:p>
            <a:pPr marL="4572" lvl="1" indent="0">
              <a:buNone/>
            </a:pPr>
            <a:r>
              <a:rPr lang="it-IT" sz="1800" dirty="0"/>
              <a:t>ESEMPIO: </a:t>
            </a:r>
          </a:p>
          <a:p>
            <a:pPr marL="4572" lvl="1" indent="0">
              <a:buNone/>
            </a:pPr>
            <a:r>
              <a:rPr lang="it-IT" sz="1800" dirty="0"/>
              <a:t>	x = </a:t>
            </a:r>
            <a:r>
              <a:rPr lang="it-IT" sz="1800" dirty="0" err="1"/>
              <a:t>str</a:t>
            </a:r>
            <a:r>
              <a:rPr lang="it-IT" sz="1800" dirty="0"/>
              <a:t>(‘Hello World’)</a:t>
            </a:r>
          </a:p>
        </p:txBody>
      </p:sp>
      <p:pic>
        <p:nvPicPr>
          <p:cNvPr id="5" name="Immagine 4">
            <a:extLst>
              <a:ext uri="{FF2B5EF4-FFF2-40B4-BE49-F238E27FC236}">
                <a16:creationId xmlns:a16="http://schemas.microsoft.com/office/drawing/2014/main" id="{0405F8ED-6206-0E77-89C8-67F26E72457C}"/>
              </a:ext>
            </a:extLst>
          </p:cNvPr>
          <p:cNvPicPr>
            <a:picLocks noChangeAspect="1"/>
          </p:cNvPicPr>
          <p:nvPr/>
        </p:nvPicPr>
        <p:blipFill>
          <a:blip r:embed="rId2"/>
          <a:stretch>
            <a:fillRect/>
          </a:stretch>
        </p:blipFill>
        <p:spPr>
          <a:xfrm>
            <a:off x="6483334" y="1407986"/>
            <a:ext cx="5191125" cy="5029200"/>
          </a:xfrm>
          <a:prstGeom prst="rect">
            <a:avLst/>
          </a:prstGeom>
        </p:spPr>
      </p:pic>
    </p:spTree>
    <p:extLst>
      <p:ext uri="{BB962C8B-B14F-4D97-AF65-F5344CB8AC3E}">
        <p14:creationId xmlns:p14="http://schemas.microsoft.com/office/powerpoint/2010/main" val="211629890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E1146D-FEDA-4A59-AC7E-A53EED9683DC}"/>
              </a:ext>
            </a:extLst>
          </p:cNvPr>
          <p:cNvSpPr>
            <a:spLocks noGrp="1"/>
          </p:cNvSpPr>
          <p:nvPr>
            <p:ph type="title"/>
          </p:nvPr>
        </p:nvSpPr>
        <p:spPr/>
        <p:txBody>
          <a:bodyPr/>
          <a:lstStyle/>
          <a:p>
            <a:r>
              <a:rPr lang="it-IT" dirty="0"/>
              <a:t>LE ECCEZIONI IN PYTHON	</a:t>
            </a:r>
          </a:p>
        </p:txBody>
      </p:sp>
      <p:sp>
        <p:nvSpPr>
          <p:cNvPr id="3" name="Segnaposto contenuto 2">
            <a:extLst>
              <a:ext uri="{FF2B5EF4-FFF2-40B4-BE49-F238E27FC236}">
                <a16:creationId xmlns:a16="http://schemas.microsoft.com/office/drawing/2014/main" id="{9A8B6FFC-3C65-47C2-B9DC-8E1E647888A9}"/>
              </a:ext>
            </a:extLst>
          </p:cNvPr>
          <p:cNvSpPr>
            <a:spLocks noGrp="1"/>
          </p:cNvSpPr>
          <p:nvPr>
            <p:ph sz="half" idx="2"/>
          </p:nvPr>
        </p:nvSpPr>
        <p:spPr/>
        <p:txBody>
          <a:bodyPr anchor="ctr">
            <a:normAutofit fontScale="92500" lnSpcReduction="10000"/>
          </a:bodyPr>
          <a:lstStyle/>
          <a:p>
            <a:pPr marL="0" indent="0">
              <a:buNone/>
            </a:pPr>
            <a:r>
              <a:rPr lang="it-IT" sz="1800" dirty="0"/>
              <a:t>Quando nel codice si verifica un errore (o eccezione), Python normalmente interrompe la sua esecuzione e genera un messaggio di errore. </a:t>
            </a:r>
          </a:p>
          <a:p>
            <a:pPr marL="0" indent="0">
              <a:buNone/>
            </a:pPr>
            <a:endParaRPr lang="it-IT" sz="1800" dirty="0"/>
          </a:p>
          <a:p>
            <a:pPr marL="0" indent="0">
              <a:buNone/>
            </a:pPr>
            <a:r>
              <a:rPr lang="it-IT" sz="1800" dirty="0"/>
              <a:t>Python possiede </a:t>
            </a:r>
            <a:r>
              <a:rPr lang="it-IT" sz="1800" b="1" dirty="0">
                <a:highlight>
                  <a:srgbClr val="E072C8"/>
                </a:highlight>
              </a:rPr>
              <a:t>molte eccezioni </a:t>
            </a:r>
            <a:r>
              <a:rPr lang="it-IT" sz="1800" b="1" dirty="0" err="1">
                <a:highlight>
                  <a:srgbClr val="E072C8"/>
                </a:highlight>
              </a:rPr>
              <a:t>built</a:t>
            </a:r>
            <a:r>
              <a:rPr lang="it-IT" sz="1800" b="1" dirty="0">
                <a:highlight>
                  <a:srgbClr val="E072C8"/>
                </a:highlight>
              </a:rPr>
              <a:t>-in</a:t>
            </a:r>
            <a:r>
              <a:rPr lang="it-IT" sz="1800" dirty="0">
                <a:highlight>
                  <a:srgbClr val="E072C8"/>
                </a:highlight>
              </a:rPr>
              <a:t> </a:t>
            </a:r>
            <a:r>
              <a:rPr lang="it-IT" sz="1800" dirty="0"/>
              <a:t>che sono sollevate </a:t>
            </a:r>
            <a:r>
              <a:rPr lang="it-IT" sz="1800" b="1" dirty="0">
                <a:highlight>
                  <a:srgbClr val="E072C8"/>
                </a:highlight>
              </a:rPr>
              <a:t>quando il programma incontra un errore </a:t>
            </a:r>
            <a:r>
              <a:rPr lang="it-IT" sz="1800" dirty="0"/>
              <a:t>(cioè quando qualcosa nel programma va male). </a:t>
            </a:r>
          </a:p>
          <a:p>
            <a:pPr marL="0" indent="0">
              <a:buNone/>
            </a:pPr>
            <a:endParaRPr lang="it-IT" sz="1800" dirty="0"/>
          </a:p>
          <a:p>
            <a:pPr marL="0" indent="0">
              <a:buNone/>
            </a:pPr>
            <a:r>
              <a:rPr lang="it-IT" sz="1800" dirty="0"/>
              <a:t>Quando capitano queste eccezioni, l’interprete </a:t>
            </a:r>
            <a:r>
              <a:rPr lang="it-IT" sz="1800" b="1" dirty="0"/>
              <a:t>Python interrompe l’attuale processo</a:t>
            </a:r>
            <a:r>
              <a:rPr lang="it-IT" sz="1800" dirty="0"/>
              <a:t>, lo passa al processo di chiamata </a:t>
            </a:r>
            <a:r>
              <a:rPr lang="it-IT" sz="1800" dirty="0" err="1"/>
              <a:t>affinchè</a:t>
            </a:r>
            <a:r>
              <a:rPr lang="it-IT" sz="1800" dirty="0"/>
              <a:t> l’eccezione sia gestita. Se non succede il programma crasha.</a:t>
            </a:r>
          </a:p>
          <a:p>
            <a:pPr marL="0" indent="0">
              <a:buNone/>
            </a:pPr>
            <a:endParaRPr lang="it-IT" sz="1800" dirty="0"/>
          </a:p>
          <a:p>
            <a:pPr marL="0" indent="0">
              <a:buNone/>
            </a:pPr>
            <a:r>
              <a:rPr lang="it-IT" sz="1800" b="1" dirty="0"/>
              <a:t>ESEMPIO</a:t>
            </a:r>
            <a:r>
              <a:rPr lang="it-IT" sz="1800" dirty="0"/>
              <a:t>: consideriamo un programma dove una funzione A chiama la funzione B, che a sua volta chiama la funzione c. </a:t>
            </a:r>
          </a:p>
          <a:p>
            <a:pPr marL="0" indent="0">
              <a:buNone/>
            </a:pPr>
            <a:r>
              <a:rPr lang="it-IT" sz="1800" dirty="0"/>
              <a:t>Se capita un errore nella funzione c ma non è gestito in c, l’eccezione passa a b e cosi via. </a:t>
            </a:r>
          </a:p>
          <a:p>
            <a:pPr marL="0" indent="0">
              <a:buNone/>
            </a:pPr>
            <a:endParaRPr lang="it-IT" sz="1800" dirty="0"/>
          </a:p>
          <a:p>
            <a:pPr marL="0" indent="0">
              <a:buNone/>
            </a:pPr>
            <a:r>
              <a:rPr lang="it-IT" sz="1800" dirty="0"/>
              <a:t>Se, invece, non viene mai gestito, apparirà un messaggio di errore e il programma sarà bloccato improvvisamente. </a:t>
            </a:r>
          </a:p>
        </p:txBody>
      </p:sp>
      <p:sp>
        <p:nvSpPr>
          <p:cNvPr id="5" name="Rettangolo con angoli arrotondati 4">
            <a:extLst>
              <a:ext uri="{FF2B5EF4-FFF2-40B4-BE49-F238E27FC236}">
                <a16:creationId xmlns:a16="http://schemas.microsoft.com/office/drawing/2014/main" id="{A1C0232A-993B-6286-A8A3-971383C4FC1A}"/>
              </a:ext>
            </a:extLst>
          </p:cNvPr>
          <p:cNvSpPr/>
          <p:nvPr/>
        </p:nvSpPr>
        <p:spPr>
          <a:xfrm>
            <a:off x="6374423" y="1991277"/>
            <a:ext cx="2488223" cy="1292469"/>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01C07E86-2B2D-CC51-E6DD-94FC061D0299}"/>
              </a:ext>
            </a:extLst>
          </p:cNvPr>
          <p:cNvSpPr txBox="1"/>
          <p:nvPr/>
        </p:nvSpPr>
        <p:spPr>
          <a:xfrm>
            <a:off x="6453552" y="2083513"/>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try</a:t>
            </a:r>
            <a:r>
              <a:rPr lang="it-IT" b="1" dirty="0">
                <a:solidFill>
                  <a:schemeClr val="bg1"/>
                </a:solidFill>
              </a:rPr>
              <a:t>: </a:t>
            </a:r>
          </a:p>
          <a:p>
            <a:pPr algn="ctr"/>
            <a:r>
              <a:rPr lang="it-IT" sz="1600" dirty="0">
                <a:solidFill>
                  <a:schemeClr val="bg1"/>
                </a:solidFill>
              </a:rPr>
              <a:t>Testa un blocco di codice per verificare la presenza di errori</a:t>
            </a:r>
          </a:p>
        </p:txBody>
      </p:sp>
      <p:sp>
        <p:nvSpPr>
          <p:cNvPr id="7" name="Rettangolo con angoli arrotondati 6">
            <a:extLst>
              <a:ext uri="{FF2B5EF4-FFF2-40B4-BE49-F238E27FC236}">
                <a16:creationId xmlns:a16="http://schemas.microsoft.com/office/drawing/2014/main" id="{FB1E092D-89F4-09E2-DB00-3F52BE7B2BFA}"/>
              </a:ext>
            </a:extLst>
          </p:cNvPr>
          <p:cNvSpPr/>
          <p:nvPr/>
        </p:nvSpPr>
        <p:spPr>
          <a:xfrm>
            <a:off x="6374422" y="3814215"/>
            <a:ext cx="2488223" cy="1292469"/>
          </a:xfrm>
          <a:prstGeom prst="roundRect">
            <a:avLst/>
          </a:prstGeom>
          <a:solidFill>
            <a:schemeClr val="accent4">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50945FCF-D681-5A8C-A7C2-522A044B19D8}"/>
              </a:ext>
            </a:extLst>
          </p:cNvPr>
          <p:cNvSpPr/>
          <p:nvPr/>
        </p:nvSpPr>
        <p:spPr>
          <a:xfrm>
            <a:off x="9261231" y="1934306"/>
            <a:ext cx="2488223" cy="1292469"/>
          </a:xfrm>
          <a:prstGeom prst="round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3B655710-B292-A376-FFEF-D9AE1B33D714}"/>
              </a:ext>
            </a:extLst>
          </p:cNvPr>
          <p:cNvSpPr/>
          <p:nvPr/>
        </p:nvSpPr>
        <p:spPr>
          <a:xfrm>
            <a:off x="9261230" y="3851031"/>
            <a:ext cx="2488223" cy="1292469"/>
          </a:xfrm>
          <a:prstGeom prst="roundRect">
            <a:avLst/>
          </a:prstGeom>
          <a:solidFill>
            <a:srgbClr val="D543B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BEA67149-8A03-3BAE-2344-022CBA0A9D70}"/>
              </a:ext>
            </a:extLst>
          </p:cNvPr>
          <p:cNvSpPr txBox="1"/>
          <p:nvPr/>
        </p:nvSpPr>
        <p:spPr>
          <a:xfrm>
            <a:off x="6453552" y="3985844"/>
            <a:ext cx="2329962" cy="861774"/>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except</a:t>
            </a:r>
            <a:r>
              <a:rPr lang="it-IT" b="1" dirty="0">
                <a:solidFill>
                  <a:schemeClr val="bg1"/>
                </a:solidFill>
              </a:rPr>
              <a:t>: </a:t>
            </a:r>
          </a:p>
          <a:p>
            <a:pPr algn="ctr"/>
            <a:r>
              <a:rPr lang="it-IT" sz="1600" dirty="0">
                <a:solidFill>
                  <a:schemeClr val="bg1"/>
                </a:solidFill>
              </a:rPr>
              <a:t>Permette la gestione dell’errore</a:t>
            </a:r>
          </a:p>
        </p:txBody>
      </p:sp>
      <p:sp>
        <p:nvSpPr>
          <p:cNvPr id="12" name="CasellaDiTesto 11">
            <a:extLst>
              <a:ext uri="{FF2B5EF4-FFF2-40B4-BE49-F238E27FC236}">
                <a16:creationId xmlns:a16="http://schemas.microsoft.com/office/drawing/2014/main" id="{7AB9081B-A968-B79A-037E-44DEFF119129}"/>
              </a:ext>
            </a:extLst>
          </p:cNvPr>
          <p:cNvSpPr txBox="1"/>
          <p:nvPr/>
        </p:nvSpPr>
        <p:spPr>
          <a:xfrm>
            <a:off x="9340360" y="2004284"/>
            <a:ext cx="2329962" cy="1107996"/>
          </a:xfrm>
          <a:prstGeom prst="rect">
            <a:avLst/>
          </a:prstGeom>
          <a:noFill/>
        </p:spPr>
        <p:txBody>
          <a:bodyPr wrap="square" rtlCol="0">
            <a:spAutoFit/>
          </a:bodyPr>
          <a:lstStyle/>
          <a:p>
            <a:pPr algn="ctr"/>
            <a:r>
              <a:rPr lang="it-IT" b="1" dirty="0">
                <a:solidFill>
                  <a:schemeClr val="bg1"/>
                </a:solidFill>
              </a:rPr>
              <a:t>BLOCCO else: </a:t>
            </a:r>
          </a:p>
          <a:p>
            <a:pPr algn="ctr"/>
            <a:r>
              <a:rPr lang="it-IT" sz="1600" dirty="0">
                <a:solidFill>
                  <a:schemeClr val="bg1"/>
                </a:solidFill>
              </a:rPr>
              <a:t>Permette di eseguire del codice quando non ci sono errori</a:t>
            </a:r>
          </a:p>
        </p:txBody>
      </p:sp>
      <p:sp>
        <p:nvSpPr>
          <p:cNvPr id="13" name="CasellaDiTesto 12">
            <a:extLst>
              <a:ext uri="{FF2B5EF4-FFF2-40B4-BE49-F238E27FC236}">
                <a16:creationId xmlns:a16="http://schemas.microsoft.com/office/drawing/2014/main" id="{052A8E2D-BFF0-0D25-ACD5-85C86C43F799}"/>
              </a:ext>
            </a:extLst>
          </p:cNvPr>
          <p:cNvSpPr txBox="1"/>
          <p:nvPr/>
        </p:nvSpPr>
        <p:spPr>
          <a:xfrm>
            <a:off x="9306657" y="3890064"/>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finally</a:t>
            </a:r>
            <a:r>
              <a:rPr lang="it-IT" b="1" dirty="0">
                <a:solidFill>
                  <a:schemeClr val="bg1"/>
                </a:solidFill>
              </a:rPr>
              <a:t>: </a:t>
            </a:r>
          </a:p>
          <a:p>
            <a:pPr algn="ctr"/>
            <a:r>
              <a:rPr lang="it-IT" sz="1600" dirty="0">
                <a:solidFill>
                  <a:schemeClr val="bg1"/>
                </a:solidFill>
              </a:rPr>
              <a:t>Esegue del codice indipendentemente dalla presenza o meno di errori</a:t>
            </a:r>
          </a:p>
        </p:txBody>
      </p:sp>
    </p:spTree>
    <p:extLst>
      <p:ext uri="{BB962C8B-B14F-4D97-AF65-F5344CB8AC3E}">
        <p14:creationId xmlns:p14="http://schemas.microsoft.com/office/powerpoint/2010/main" val="383397332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8626CE-D1E2-41A2-B2EF-F4D16DA07C0A}"/>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C8360A31-455F-49C1-82DF-6F7FBEDE5BC2}"/>
              </a:ext>
            </a:extLst>
          </p:cNvPr>
          <p:cNvSpPr>
            <a:spLocks noGrp="1"/>
          </p:cNvSpPr>
          <p:nvPr>
            <p:ph idx="1"/>
          </p:nvPr>
        </p:nvSpPr>
        <p:spPr>
          <a:xfrm>
            <a:off x="128016" y="1266088"/>
            <a:ext cx="6419088" cy="5340876"/>
          </a:xfrm>
        </p:spPr>
        <p:txBody>
          <a:bodyPr anchor="ctr">
            <a:normAutofit/>
          </a:bodyPr>
          <a:lstStyle/>
          <a:p>
            <a:pPr>
              <a:lnSpc>
                <a:spcPct val="110000"/>
              </a:lnSpc>
            </a:pPr>
            <a:r>
              <a:rPr lang="it-IT" sz="1600" dirty="0"/>
              <a:t>In Python, le </a:t>
            </a:r>
            <a:r>
              <a:rPr lang="it-IT" sz="1600" b="1" dirty="0">
                <a:highlight>
                  <a:srgbClr val="E072C8"/>
                </a:highlight>
              </a:rPr>
              <a:t>eccezioni possono essere gestite usando lo </a:t>
            </a:r>
            <a:r>
              <a:rPr lang="it-IT" sz="1600" b="1" dirty="0" err="1">
                <a:highlight>
                  <a:srgbClr val="E072C8"/>
                </a:highlight>
              </a:rPr>
              <a:t>statement</a:t>
            </a:r>
            <a:r>
              <a:rPr lang="it-IT" sz="1600" b="1" dirty="0"/>
              <a:t> </a:t>
            </a:r>
          </a:p>
          <a:p>
            <a:pPr algn="ctr">
              <a:lnSpc>
                <a:spcPct val="110000"/>
              </a:lnSpc>
            </a:pPr>
            <a:endParaRPr lang="it-IT" sz="1600" b="1" dirty="0"/>
          </a:p>
          <a:p>
            <a:pPr algn="ctr">
              <a:lnSpc>
                <a:spcPct val="110000"/>
              </a:lnSpc>
            </a:pPr>
            <a:r>
              <a:rPr lang="it-IT" sz="2800" b="1" dirty="0"/>
              <a:t>«</a:t>
            </a:r>
            <a:r>
              <a:rPr lang="it-IT" sz="2800" b="1" dirty="0" err="1">
                <a:solidFill>
                  <a:srgbClr val="D543B6"/>
                </a:solidFill>
              </a:rPr>
              <a:t>try</a:t>
            </a:r>
            <a:r>
              <a:rPr lang="it-IT" sz="2800" b="1" dirty="0"/>
              <a:t>»</a:t>
            </a:r>
            <a:r>
              <a:rPr lang="it-IT" sz="2800" dirty="0"/>
              <a:t> </a:t>
            </a:r>
          </a:p>
          <a:p>
            <a:pPr>
              <a:lnSpc>
                <a:spcPct val="110000"/>
              </a:lnSpc>
            </a:pPr>
            <a:endParaRPr lang="it-IT" sz="1600" dirty="0"/>
          </a:p>
          <a:p>
            <a:pPr>
              <a:lnSpc>
                <a:spcPct val="110000"/>
              </a:lnSpc>
            </a:pPr>
            <a:r>
              <a:rPr lang="it-IT" sz="1600" b="1" dirty="0"/>
              <a:t>L’operazione critica che potrebbe sollevare un’eccezione è posta all’interno della </a:t>
            </a:r>
            <a:r>
              <a:rPr lang="it-IT" sz="1600" b="1" dirty="0">
                <a:highlight>
                  <a:srgbClr val="50B4C8"/>
                </a:highlight>
              </a:rPr>
              <a:t>clausola </a:t>
            </a:r>
            <a:r>
              <a:rPr lang="it-IT" sz="1600" b="1" dirty="0" err="1">
                <a:highlight>
                  <a:srgbClr val="50B4C8"/>
                </a:highlight>
              </a:rPr>
              <a:t>try</a:t>
            </a:r>
            <a:r>
              <a:rPr lang="it-IT" sz="1600" b="1" dirty="0"/>
              <a:t>. </a:t>
            </a:r>
          </a:p>
          <a:p>
            <a:pPr>
              <a:lnSpc>
                <a:spcPct val="110000"/>
              </a:lnSpc>
            </a:pPr>
            <a:endParaRPr lang="it-IT" sz="1600" b="1" dirty="0"/>
          </a:p>
          <a:p>
            <a:pPr>
              <a:lnSpc>
                <a:spcPct val="110000"/>
              </a:lnSpc>
            </a:pPr>
            <a:r>
              <a:rPr lang="it-IT" sz="1600" b="1" dirty="0"/>
              <a:t>Il codice che gestisce le eccezioni</a:t>
            </a:r>
            <a:r>
              <a:rPr lang="it-IT" sz="1600" dirty="0"/>
              <a:t>, invece, è scritto nella </a:t>
            </a:r>
            <a:r>
              <a:rPr lang="it-IT" sz="1600" b="1" dirty="0" err="1">
                <a:highlight>
                  <a:srgbClr val="50B4C8"/>
                </a:highlight>
              </a:rPr>
              <a:t>except</a:t>
            </a:r>
            <a:r>
              <a:rPr lang="it-IT" sz="1600" b="1" dirty="0">
                <a:highlight>
                  <a:srgbClr val="50B4C8"/>
                </a:highlight>
              </a:rPr>
              <a:t> </a:t>
            </a:r>
            <a:r>
              <a:rPr lang="it-IT" sz="1600" b="1" dirty="0" err="1">
                <a:highlight>
                  <a:srgbClr val="50B4C8"/>
                </a:highlight>
              </a:rPr>
              <a:t>clause</a:t>
            </a:r>
            <a:r>
              <a:rPr lang="it-IT" sz="1600" dirty="0"/>
              <a:t>. </a:t>
            </a:r>
          </a:p>
          <a:p>
            <a:pPr>
              <a:lnSpc>
                <a:spcPct val="110000"/>
              </a:lnSpc>
            </a:pPr>
            <a:endParaRPr lang="it-IT" sz="1600" dirty="0"/>
          </a:p>
          <a:p>
            <a:pPr>
              <a:lnSpc>
                <a:spcPct val="110000"/>
              </a:lnSpc>
            </a:pPr>
            <a:r>
              <a:rPr lang="it-IT" sz="1600" dirty="0"/>
              <a:t>E’ così possibile scegliere quale operazione eseguire una volta che l’eccezione è stata catturata. </a:t>
            </a:r>
          </a:p>
          <a:p>
            <a:pPr>
              <a:lnSpc>
                <a:spcPct val="110000"/>
              </a:lnSpc>
            </a:pPr>
            <a:endParaRPr lang="it-IT" sz="1600" dirty="0"/>
          </a:p>
        </p:txBody>
      </p:sp>
      <p:pic>
        <p:nvPicPr>
          <p:cNvPr id="15" name="Immagine 14">
            <a:extLst>
              <a:ext uri="{FF2B5EF4-FFF2-40B4-BE49-F238E27FC236}">
                <a16:creationId xmlns:a16="http://schemas.microsoft.com/office/drawing/2014/main" id="{31878F7A-5F79-8362-FBE9-542174332DDD}"/>
              </a:ext>
            </a:extLst>
          </p:cNvPr>
          <p:cNvPicPr>
            <a:picLocks noChangeAspect="1"/>
          </p:cNvPicPr>
          <p:nvPr/>
        </p:nvPicPr>
        <p:blipFill>
          <a:blip r:embed="rId2"/>
          <a:stretch>
            <a:fillRect/>
          </a:stretch>
        </p:blipFill>
        <p:spPr>
          <a:xfrm>
            <a:off x="6547104" y="1478587"/>
            <a:ext cx="5125165" cy="1457528"/>
          </a:xfrm>
          <a:prstGeom prst="rect">
            <a:avLst/>
          </a:prstGeom>
        </p:spPr>
      </p:pic>
      <p:sp>
        <p:nvSpPr>
          <p:cNvPr id="16" name="CasellaDiTesto 15">
            <a:extLst>
              <a:ext uri="{FF2B5EF4-FFF2-40B4-BE49-F238E27FC236}">
                <a16:creationId xmlns:a16="http://schemas.microsoft.com/office/drawing/2014/main" id="{56608674-2AC0-BA5D-0E3C-EC36F22EFD92}"/>
              </a:ext>
            </a:extLst>
          </p:cNvPr>
          <p:cNvSpPr txBox="1"/>
          <p:nvPr/>
        </p:nvSpPr>
        <p:spPr>
          <a:xfrm>
            <a:off x="6523165" y="3108430"/>
            <a:ext cx="5173042" cy="1323439"/>
          </a:xfrm>
          <a:prstGeom prst="rect">
            <a:avLst/>
          </a:prstGeom>
          <a:noFill/>
        </p:spPr>
        <p:txBody>
          <a:bodyPr wrap="square" rtlCol="0">
            <a:spAutoFit/>
          </a:bodyPr>
          <a:lstStyle/>
          <a:p>
            <a:r>
              <a:rPr lang="it-IT" sz="1600" dirty="0"/>
              <a:t>Siccome il </a:t>
            </a:r>
            <a:r>
              <a:rPr lang="it-IT" sz="1600" b="1" dirty="0"/>
              <a:t>blocco </a:t>
            </a:r>
            <a:r>
              <a:rPr lang="it-IT" sz="1600" b="1" dirty="0" err="1"/>
              <a:t>try</a:t>
            </a:r>
            <a:r>
              <a:rPr lang="it-IT" sz="1600" b="1" dirty="0"/>
              <a:t> solleva un errore</a:t>
            </a:r>
            <a:r>
              <a:rPr lang="it-IT" sz="1600" dirty="0"/>
              <a:t>, il blocco </a:t>
            </a:r>
            <a:r>
              <a:rPr lang="it-IT" sz="1600" b="1" dirty="0" err="1"/>
              <a:t>except</a:t>
            </a:r>
            <a:r>
              <a:rPr lang="it-IT" sz="1600" b="1" dirty="0"/>
              <a:t> sarà eseguito</a:t>
            </a:r>
            <a:r>
              <a:rPr lang="it-IT" sz="1600" dirty="0"/>
              <a:t>. </a:t>
            </a:r>
          </a:p>
          <a:p>
            <a:endParaRPr lang="it-IT" sz="1600" dirty="0"/>
          </a:p>
          <a:p>
            <a:r>
              <a:rPr lang="it-IT" sz="1600" b="1" dirty="0"/>
              <a:t>Senza il blocco </a:t>
            </a:r>
            <a:r>
              <a:rPr lang="it-IT" sz="1600" b="1" dirty="0" err="1"/>
              <a:t>try</a:t>
            </a:r>
            <a:r>
              <a:rPr lang="it-IT" sz="1600" b="1" dirty="0"/>
              <a:t>, il programma andrebbe in crash e solleverebbe un errore. </a:t>
            </a:r>
          </a:p>
        </p:txBody>
      </p:sp>
      <p:pic>
        <p:nvPicPr>
          <p:cNvPr id="18" name="Immagine 17">
            <a:extLst>
              <a:ext uri="{FF2B5EF4-FFF2-40B4-BE49-F238E27FC236}">
                <a16:creationId xmlns:a16="http://schemas.microsoft.com/office/drawing/2014/main" id="{D90139DB-D69F-96E4-E075-765CAA0AA9EB}"/>
              </a:ext>
            </a:extLst>
          </p:cNvPr>
          <p:cNvPicPr>
            <a:picLocks noChangeAspect="1"/>
          </p:cNvPicPr>
          <p:nvPr/>
        </p:nvPicPr>
        <p:blipFill>
          <a:blip r:embed="rId3"/>
          <a:stretch>
            <a:fillRect/>
          </a:stretch>
        </p:blipFill>
        <p:spPr>
          <a:xfrm>
            <a:off x="6765362" y="4645886"/>
            <a:ext cx="4534533" cy="733527"/>
          </a:xfrm>
          <a:prstGeom prst="rect">
            <a:avLst/>
          </a:prstGeom>
        </p:spPr>
      </p:pic>
      <p:pic>
        <p:nvPicPr>
          <p:cNvPr id="20" name="Immagine 19">
            <a:extLst>
              <a:ext uri="{FF2B5EF4-FFF2-40B4-BE49-F238E27FC236}">
                <a16:creationId xmlns:a16="http://schemas.microsoft.com/office/drawing/2014/main" id="{E8D531B9-F36C-9775-4367-87B47652142F}"/>
              </a:ext>
            </a:extLst>
          </p:cNvPr>
          <p:cNvPicPr>
            <a:picLocks noChangeAspect="1"/>
          </p:cNvPicPr>
          <p:nvPr/>
        </p:nvPicPr>
        <p:blipFill>
          <a:blip r:embed="rId4"/>
          <a:stretch>
            <a:fillRect/>
          </a:stretch>
        </p:blipFill>
        <p:spPr>
          <a:xfrm>
            <a:off x="6879678" y="5310557"/>
            <a:ext cx="4420217" cy="1057423"/>
          </a:xfrm>
          <a:prstGeom prst="rect">
            <a:avLst/>
          </a:prstGeom>
        </p:spPr>
      </p:pic>
      <p:sp>
        <p:nvSpPr>
          <p:cNvPr id="21" name="Rettangolo 20">
            <a:extLst>
              <a:ext uri="{FF2B5EF4-FFF2-40B4-BE49-F238E27FC236}">
                <a16:creationId xmlns:a16="http://schemas.microsoft.com/office/drawing/2014/main" id="{ADD25C6B-CF76-26BB-7134-93D8417A2A4B}"/>
              </a:ext>
            </a:extLst>
          </p:cNvPr>
          <p:cNvSpPr/>
          <p:nvPr/>
        </p:nvSpPr>
        <p:spPr>
          <a:xfrm>
            <a:off x="6583972" y="4540772"/>
            <a:ext cx="4897315" cy="2066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385119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7398D7-3F2D-2DAA-085D-F0006E697A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9B48703C-8E66-57F1-F1FA-6B75D07DE900}"/>
              </a:ext>
            </a:extLst>
          </p:cNvPr>
          <p:cNvSpPr>
            <a:spLocks noGrp="1"/>
          </p:cNvSpPr>
          <p:nvPr>
            <p:ph idx="1"/>
          </p:nvPr>
        </p:nvSpPr>
        <p:spPr>
          <a:xfrm>
            <a:off x="328612" y="1266088"/>
            <a:ext cx="6160111" cy="5340876"/>
          </a:xfrm>
        </p:spPr>
        <p:txBody>
          <a:bodyPr anchor="ctr">
            <a:normAutofit/>
          </a:bodyPr>
          <a:lstStyle/>
          <a:p>
            <a:pPr>
              <a:lnSpc>
                <a:spcPct val="110000"/>
              </a:lnSpc>
            </a:pPr>
            <a:r>
              <a:rPr lang="it-IT" sz="1800" dirty="0"/>
              <a:t>Nel programma a fianco, si </a:t>
            </a:r>
            <a:r>
              <a:rPr lang="it-IT" sz="1800" dirty="0" err="1"/>
              <a:t>cicla</a:t>
            </a:r>
            <a:r>
              <a:rPr lang="it-IT" sz="1800" dirty="0"/>
              <a:t> sui valori di </a:t>
            </a:r>
            <a:r>
              <a:rPr lang="it-IT" sz="1800" dirty="0" err="1"/>
              <a:t>randomList</a:t>
            </a:r>
            <a:r>
              <a:rPr lang="it-IT" sz="1800" dirty="0"/>
              <a:t>. </a:t>
            </a:r>
          </a:p>
          <a:p>
            <a:pPr>
              <a:lnSpc>
                <a:spcPct val="110000"/>
              </a:lnSpc>
            </a:pPr>
            <a:r>
              <a:rPr lang="it-IT" sz="1800" dirty="0"/>
              <a:t>La parte che può causare un’eccezione è posizionata nel blocco </a:t>
            </a:r>
            <a:r>
              <a:rPr lang="it-IT" sz="1800" dirty="0" err="1"/>
              <a:t>try</a:t>
            </a:r>
            <a:r>
              <a:rPr lang="it-IT" sz="1800" dirty="0"/>
              <a:t>. </a:t>
            </a:r>
          </a:p>
          <a:p>
            <a:pPr>
              <a:lnSpc>
                <a:spcPct val="110000"/>
              </a:lnSpc>
            </a:pPr>
            <a:endParaRPr lang="it-IT" sz="1800" dirty="0"/>
          </a:p>
          <a:p>
            <a:pPr>
              <a:lnSpc>
                <a:spcPct val="110000"/>
              </a:lnSpc>
            </a:pPr>
            <a:r>
              <a:rPr lang="it-IT" sz="1800" dirty="0"/>
              <a:t>Se nessuna eccezione si presenta, il blocco </a:t>
            </a:r>
            <a:r>
              <a:rPr lang="it-IT" sz="1800" dirty="0" err="1"/>
              <a:t>except</a:t>
            </a:r>
            <a:r>
              <a:rPr lang="it-IT" sz="1800" dirty="0"/>
              <a:t> è saltato e il normale flusso continua. </a:t>
            </a:r>
          </a:p>
          <a:p>
            <a:pPr>
              <a:lnSpc>
                <a:spcPct val="110000"/>
              </a:lnSpc>
            </a:pPr>
            <a:r>
              <a:rPr lang="it-IT" sz="1800" b="1" dirty="0"/>
              <a:t>Se</a:t>
            </a:r>
            <a:r>
              <a:rPr lang="it-IT" sz="1800" dirty="0"/>
              <a:t>, però, </a:t>
            </a:r>
            <a:r>
              <a:rPr lang="it-IT" sz="1800" b="1" dirty="0"/>
              <a:t>si verifica un eccezione, questa è catturata dal blocco </a:t>
            </a:r>
            <a:r>
              <a:rPr lang="it-IT" sz="1800" b="1" dirty="0" err="1"/>
              <a:t>except</a:t>
            </a:r>
            <a:r>
              <a:rPr lang="it-IT" sz="1800" dirty="0"/>
              <a:t>. </a:t>
            </a:r>
          </a:p>
          <a:p>
            <a:pPr>
              <a:lnSpc>
                <a:spcPct val="110000"/>
              </a:lnSpc>
            </a:pPr>
            <a:r>
              <a:rPr lang="it-IT" sz="1800" dirty="0"/>
              <a:t>All’interno del blocco </a:t>
            </a:r>
            <a:r>
              <a:rPr lang="it-IT" sz="1800" dirty="0" err="1"/>
              <a:t>except</a:t>
            </a:r>
            <a:r>
              <a:rPr lang="it-IT" sz="1800" dirty="0"/>
              <a:t> viene stampato il nome dell’eccezione usando la funzione </a:t>
            </a:r>
            <a:r>
              <a:rPr lang="it-IT" sz="1800" dirty="0" err="1">
                <a:latin typeface="Consolas" panose="020B0609020204030204" pitchFamily="49" charset="0"/>
              </a:rPr>
              <a:t>exc_info</a:t>
            </a:r>
            <a:r>
              <a:rPr lang="it-IT" sz="1800" dirty="0">
                <a:latin typeface="Consolas" panose="020B0609020204030204" pitchFamily="49" charset="0"/>
              </a:rPr>
              <a:t>() </a:t>
            </a:r>
            <a:r>
              <a:rPr lang="it-IT" sz="1800" dirty="0"/>
              <a:t>del modulo </a:t>
            </a:r>
            <a:r>
              <a:rPr lang="it-IT" sz="1800" dirty="0" err="1">
                <a:latin typeface="Consolas" panose="020B0609020204030204" pitchFamily="49" charset="0"/>
              </a:rPr>
              <a:t>sys</a:t>
            </a:r>
            <a:r>
              <a:rPr lang="it-IT" sz="1800" dirty="0">
                <a:latin typeface="Consolas" panose="020B0609020204030204" pitchFamily="49" charset="0"/>
              </a:rPr>
              <a:t>.</a:t>
            </a:r>
            <a:r>
              <a:rPr lang="it-IT" sz="1800" dirty="0"/>
              <a:t> </a:t>
            </a:r>
          </a:p>
          <a:p>
            <a:pPr>
              <a:lnSpc>
                <a:spcPct val="110000"/>
              </a:lnSpc>
            </a:pPr>
            <a:r>
              <a:rPr lang="it-IT" sz="1800" dirty="0"/>
              <a:t>Si può notare che «</a:t>
            </a:r>
            <a:r>
              <a:rPr lang="it-IT" sz="1800" dirty="0">
                <a:latin typeface="Consolas" panose="020B0609020204030204" pitchFamily="49" charset="0"/>
              </a:rPr>
              <a:t>a»</a:t>
            </a:r>
            <a:r>
              <a:rPr lang="it-IT" sz="1800" dirty="0"/>
              <a:t> causa un </a:t>
            </a:r>
            <a:r>
              <a:rPr lang="it-IT" sz="1800" b="1" dirty="0" err="1"/>
              <a:t>ValueError</a:t>
            </a:r>
            <a:r>
              <a:rPr lang="it-IT" sz="1800" dirty="0"/>
              <a:t> e «</a:t>
            </a:r>
            <a:r>
              <a:rPr lang="it-IT" sz="1800" b="1" dirty="0"/>
              <a:t>0» </a:t>
            </a:r>
            <a:r>
              <a:rPr lang="it-IT" sz="1800" dirty="0"/>
              <a:t>causa un </a:t>
            </a:r>
            <a:r>
              <a:rPr lang="it-IT" sz="1800" b="1" dirty="0" err="1"/>
              <a:t>ZeroDivisionError</a:t>
            </a:r>
            <a:r>
              <a:rPr lang="it-IT" sz="1800" b="1" dirty="0"/>
              <a:t>.</a:t>
            </a:r>
            <a:r>
              <a:rPr lang="it-IT" sz="1800" dirty="0"/>
              <a:t> </a:t>
            </a:r>
          </a:p>
        </p:txBody>
      </p:sp>
      <p:pic>
        <p:nvPicPr>
          <p:cNvPr id="4" name="Immagine 3">
            <a:extLst>
              <a:ext uri="{FF2B5EF4-FFF2-40B4-BE49-F238E27FC236}">
                <a16:creationId xmlns:a16="http://schemas.microsoft.com/office/drawing/2014/main" id="{F6851828-9AA8-C178-9AFB-D0FA1F258AC7}"/>
              </a:ext>
            </a:extLst>
          </p:cNvPr>
          <p:cNvPicPr>
            <a:picLocks noChangeAspect="1"/>
          </p:cNvPicPr>
          <p:nvPr/>
        </p:nvPicPr>
        <p:blipFill>
          <a:blip r:embed="rId2"/>
          <a:stretch>
            <a:fillRect/>
          </a:stretch>
        </p:blipFill>
        <p:spPr>
          <a:xfrm>
            <a:off x="6600892" y="1332478"/>
            <a:ext cx="5134692" cy="3210373"/>
          </a:xfrm>
          <a:prstGeom prst="rect">
            <a:avLst/>
          </a:prstGeom>
        </p:spPr>
      </p:pic>
      <p:pic>
        <p:nvPicPr>
          <p:cNvPr id="5" name="Immagine 4">
            <a:extLst>
              <a:ext uri="{FF2B5EF4-FFF2-40B4-BE49-F238E27FC236}">
                <a16:creationId xmlns:a16="http://schemas.microsoft.com/office/drawing/2014/main" id="{7321B886-9563-D662-438F-970578B24862}"/>
              </a:ext>
            </a:extLst>
          </p:cNvPr>
          <p:cNvPicPr>
            <a:picLocks noChangeAspect="1"/>
          </p:cNvPicPr>
          <p:nvPr/>
        </p:nvPicPr>
        <p:blipFill>
          <a:blip r:embed="rId3"/>
          <a:stretch>
            <a:fillRect/>
          </a:stretch>
        </p:blipFill>
        <p:spPr>
          <a:xfrm>
            <a:off x="7483461" y="4727031"/>
            <a:ext cx="3392624" cy="1879933"/>
          </a:xfrm>
          <a:prstGeom prst="rect">
            <a:avLst/>
          </a:prstGeom>
        </p:spPr>
      </p:pic>
    </p:spTree>
    <p:extLst>
      <p:ext uri="{BB962C8B-B14F-4D97-AF65-F5344CB8AC3E}">
        <p14:creationId xmlns:p14="http://schemas.microsoft.com/office/powerpoint/2010/main" val="414769487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4BF7C-3588-4499-AB59-17A800DD31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523A90DD-1445-49CD-A755-4C936B8ED6F7}"/>
              </a:ext>
            </a:extLst>
          </p:cNvPr>
          <p:cNvSpPr>
            <a:spLocks noGrp="1"/>
          </p:cNvSpPr>
          <p:nvPr>
            <p:ph sz="half" idx="2"/>
          </p:nvPr>
        </p:nvSpPr>
        <p:spPr>
          <a:xfrm>
            <a:off x="660903" y="1271016"/>
            <a:ext cx="11138373" cy="1437015"/>
          </a:xfrm>
        </p:spPr>
        <p:txBody>
          <a:bodyPr>
            <a:normAutofit/>
          </a:bodyPr>
          <a:lstStyle/>
          <a:p>
            <a:pPr marL="0" indent="0">
              <a:buNone/>
            </a:pPr>
            <a:r>
              <a:rPr lang="it-IT" dirty="0"/>
              <a:t>Siccome ogni eccezione in Python eredita dalla classe base </a:t>
            </a:r>
            <a:r>
              <a:rPr lang="it-IT" b="1" dirty="0" err="1">
                <a:latin typeface="Consolas" panose="020B0609020204030204" pitchFamily="49" charset="0"/>
              </a:rPr>
              <a:t>Exception</a:t>
            </a:r>
            <a:r>
              <a:rPr lang="it-IT" dirty="0"/>
              <a:t>, si può anche eseguire lo stesso compito dell’esempio precedente in questo modo, ottenendo lo stesso output: </a:t>
            </a:r>
          </a:p>
        </p:txBody>
      </p:sp>
      <p:pic>
        <p:nvPicPr>
          <p:cNvPr id="6" name="Immagine 5">
            <a:extLst>
              <a:ext uri="{FF2B5EF4-FFF2-40B4-BE49-F238E27FC236}">
                <a16:creationId xmlns:a16="http://schemas.microsoft.com/office/drawing/2014/main" id="{7CD0AF0C-F36C-28CE-FF26-C721F8F1AF6C}"/>
              </a:ext>
            </a:extLst>
          </p:cNvPr>
          <p:cNvPicPr>
            <a:picLocks noChangeAspect="1"/>
          </p:cNvPicPr>
          <p:nvPr/>
        </p:nvPicPr>
        <p:blipFill>
          <a:blip r:embed="rId2"/>
          <a:stretch>
            <a:fillRect/>
          </a:stretch>
        </p:blipFill>
        <p:spPr>
          <a:xfrm>
            <a:off x="660903" y="3034594"/>
            <a:ext cx="4267796" cy="3134162"/>
          </a:xfrm>
          <a:prstGeom prst="rect">
            <a:avLst/>
          </a:prstGeom>
        </p:spPr>
      </p:pic>
      <p:sp>
        <p:nvSpPr>
          <p:cNvPr id="4" name="Rectangle 1">
            <a:extLst>
              <a:ext uri="{FF2B5EF4-FFF2-40B4-BE49-F238E27FC236}">
                <a16:creationId xmlns:a16="http://schemas.microsoft.com/office/drawing/2014/main" id="{A255FB99-92BD-E170-91C5-41B4E9F53FDF}"/>
              </a:ext>
            </a:extLst>
          </p:cNvPr>
          <p:cNvSpPr>
            <a:spLocks noChangeArrowheads="1"/>
          </p:cNvSpPr>
          <p:nvPr/>
        </p:nvSpPr>
        <p:spPr bwMode="auto">
          <a:xfrm>
            <a:off x="5236676" y="2437371"/>
            <a:ext cx="2470410" cy="39703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err="1">
                <a:ln>
                  <a:noFill/>
                </a:ln>
                <a:solidFill>
                  <a:srgbClr val="A9B7C6"/>
                </a:solidFill>
                <a:effectLst/>
                <a:latin typeface="JetBrains Mono"/>
              </a:rPr>
              <a:t>sys</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sys.exc_info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A9B7C6"/>
                </a:solidFill>
                <a:latin typeface="JetBrains Mono"/>
              </a:rPr>
              <a:t># </a:t>
            </a:r>
            <a:r>
              <a:rPr kumimoji="0" lang="it-IT" altLang="it-IT" sz="1400" b="0" i="0" u="none" strike="noStrike" cap="none" normalizeH="0" baseline="0" dirty="0">
                <a:ln>
                  <a:noFill/>
                </a:ln>
                <a:solidFill>
                  <a:srgbClr val="A9B7C6"/>
                </a:solidFill>
                <a:effectLst/>
                <a:latin typeface="JetBrains Mono"/>
              </a:rPr>
              <a:t>oppure: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400" dirty="0">
              <a:solidFill>
                <a:srgbClr val="A9B7C6"/>
              </a:solidFill>
              <a:latin typeface="JetBrains Mono"/>
            </a:endParaRPr>
          </a:p>
          <a:p>
            <a:pPr defTabSz="914400" eaLnBrk="0" fontAlgn="base" hangingPunct="0">
              <a:spcBef>
                <a:spcPct val="0"/>
              </a:spcBef>
              <a:spcAft>
                <a:spcPct val="0"/>
              </a:spcAft>
            </a:pP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Exception</a:t>
            </a:r>
            <a:r>
              <a:rPr kumimoji="0" lang="it-IT" altLang="it-IT" sz="1400" b="0" i="0" u="none" strike="noStrike" cap="none" normalizeH="0" baseline="0" dirty="0">
                <a:ln>
                  <a:noFill/>
                </a:ln>
                <a:solidFill>
                  <a:srgbClr val="8888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ex: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(ex.</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err="1">
                <a:ln>
                  <a:noFill/>
                </a:ln>
                <a:solidFill>
                  <a:srgbClr val="B200B2"/>
                </a:solidFill>
                <a:effectLst/>
                <a:latin typeface="JetBrains Mono"/>
              </a:rPr>
              <a:t>str</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1BA3E684-5157-99A3-CA5D-6273DDA4A667}"/>
              </a:ext>
            </a:extLst>
          </p:cNvPr>
          <p:cNvSpPr>
            <a:spLocks noChangeArrowheads="1"/>
          </p:cNvSpPr>
          <p:nvPr/>
        </p:nvSpPr>
        <p:spPr bwMode="auto">
          <a:xfrm>
            <a:off x="8025078" y="2437371"/>
            <a:ext cx="3265714"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err="1">
                <a:ln>
                  <a:noFill/>
                </a:ln>
                <a:solidFill>
                  <a:srgbClr val="CC7832"/>
                </a:solidFill>
                <a:effectLst/>
                <a:latin typeface="JetBrains Mono"/>
              </a:rPr>
              <a:t>try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10</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except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Exception</a:t>
            </a:r>
            <a:r>
              <a:rPr kumimoji="0" lang="it-IT" altLang="it-IT" b="0" i="0" u="none" strike="noStrike" cap="none" normalizeH="0" baseline="0" dirty="0">
                <a:ln>
                  <a:noFill/>
                </a:ln>
                <a:solidFill>
                  <a:srgbClr val="8888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(e.</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err="1">
                <a:ln>
                  <a:noFill/>
                </a:ln>
                <a:solidFill>
                  <a:srgbClr val="B200B2"/>
                </a:solidFill>
                <a:effectLst/>
                <a:latin typeface="JetBrains Mono"/>
              </a:rPr>
              <a:t>str</a:t>
            </a:r>
            <a:r>
              <a:rPr kumimoji="0" lang="it-IT" altLang="it-IT" b="0" i="0" u="none" strike="noStrike" cap="none" normalizeH="0" baseline="0" dirty="0">
                <a:ln>
                  <a:noFill/>
                </a:ln>
                <a:solidFill>
                  <a:srgbClr val="B200B2"/>
                </a:solidFill>
                <a:effectLst/>
                <a:latin typeface="JetBrains Mono"/>
              </a:rPr>
              <a:t>__</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CC7832"/>
                </a:solidFill>
                <a:effectLst/>
                <a:latin typeface="JetBrains Mono"/>
              </a:rPr>
              <a:t>else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 non va in errore'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CC7832"/>
                </a:solidFill>
                <a:effectLst/>
                <a:latin typeface="JetBrains Mono"/>
              </a:rPr>
              <a:t>finally</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'esegue sempre'</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3207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Try</a:t>
            </a:r>
            <a:r>
              <a:rPr lang="it-IT" dirty="0"/>
              <a:t> </a:t>
            </a:r>
            <a:r>
              <a:rPr lang="it-IT" dirty="0" err="1"/>
              <a:t>Except</a:t>
            </a:r>
            <a:endParaRPr lang="it-IT" dirty="0"/>
          </a:p>
          <a:p>
            <a:pPr marL="4572" lvl="1" indent="0">
              <a:buNone/>
            </a:pPr>
            <a:endParaRPr lang="it-IT" dirty="0"/>
          </a:p>
          <a:p>
            <a:pPr lvl="1"/>
            <a:r>
              <a:rPr lang="it-IT" dirty="0"/>
              <a:t> </a:t>
            </a:r>
          </a:p>
        </p:txBody>
      </p:sp>
    </p:spTree>
    <p:extLst>
      <p:ext uri="{BB962C8B-B14F-4D97-AF65-F5344CB8AC3E}">
        <p14:creationId xmlns:p14="http://schemas.microsoft.com/office/powerpoint/2010/main" val="129256416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219ACB2-3408-41CF-A84B-0045C98F84FD}"/>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PYTHON USER INPUT</a:t>
            </a:r>
          </a:p>
        </p:txBody>
      </p:sp>
      <p:sp>
        <p:nvSpPr>
          <p:cNvPr id="5" name="Sottotitolo 4">
            <a:extLst>
              <a:ext uri="{FF2B5EF4-FFF2-40B4-BE49-F238E27FC236}">
                <a16:creationId xmlns:a16="http://schemas.microsoft.com/office/drawing/2014/main" id="{51C0733F-7395-DF43-1E0C-E50487CBE5ED}"/>
              </a:ext>
            </a:extLst>
          </p:cNvPr>
          <p:cNvSpPr>
            <a:spLocks noGrp="1"/>
          </p:cNvSpPr>
          <p:nvPr>
            <p:ph type="subTitle" idx="1"/>
          </p:nvPr>
        </p:nvSpPr>
        <p:spPr>
          <a:xfrm>
            <a:off x="7982511" y="1178052"/>
            <a:ext cx="2912195" cy="4501896"/>
          </a:xfrm>
        </p:spPr>
        <p:txBody>
          <a:bodyPr anchor="ctr">
            <a:normAutofit/>
          </a:bodyPr>
          <a:lstStyle/>
          <a:p>
            <a:r>
              <a:rPr lang="it-IT" dirty="0"/>
              <a:t>Prendere i dati in input dall’utente</a:t>
            </a:r>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6831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602711-15AD-4DE8-8858-639D038B4F19}"/>
              </a:ext>
            </a:extLst>
          </p:cNvPr>
          <p:cNvSpPr>
            <a:spLocks noGrp="1"/>
          </p:cNvSpPr>
          <p:nvPr>
            <p:ph type="title"/>
          </p:nvPr>
        </p:nvSpPr>
        <p:spPr/>
        <p:txBody>
          <a:bodyPr/>
          <a:lstStyle/>
          <a:p>
            <a:r>
              <a:rPr lang="it-IT" dirty="0"/>
              <a:t>USER INPUT – input()</a:t>
            </a:r>
          </a:p>
        </p:txBody>
      </p:sp>
      <p:sp>
        <p:nvSpPr>
          <p:cNvPr id="3" name="Segnaposto contenuto 2">
            <a:extLst>
              <a:ext uri="{FF2B5EF4-FFF2-40B4-BE49-F238E27FC236}">
                <a16:creationId xmlns:a16="http://schemas.microsoft.com/office/drawing/2014/main" id="{EA349DE3-AB3B-46C3-A2C2-49D4C5C7CF09}"/>
              </a:ext>
            </a:extLst>
          </p:cNvPr>
          <p:cNvSpPr>
            <a:spLocks noGrp="1"/>
          </p:cNvSpPr>
          <p:nvPr>
            <p:ph sz="half" idx="2"/>
          </p:nvPr>
        </p:nvSpPr>
        <p:spPr/>
        <p:txBody>
          <a:bodyPr anchor="t">
            <a:normAutofit/>
          </a:bodyPr>
          <a:lstStyle/>
          <a:p>
            <a:pPr marL="0" indent="0">
              <a:buNone/>
            </a:pPr>
            <a:r>
              <a:rPr lang="it-IT" sz="1400" dirty="0"/>
              <a:t>Python consente di ottenere dati forniti dall’utente grazie al metodo input(). </a:t>
            </a:r>
          </a:p>
          <a:p>
            <a:pPr marL="0" indent="0">
              <a:buNone/>
            </a:pPr>
            <a:endParaRPr lang="it-IT" sz="1400" dirty="0"/>
          </a:p>
          <a:p>
            <a:pPr marL="0" indent="0">
              <a:buNone/>
            </a:pPr>
            <a:r>
              <a:rPr lang="it-IT" sz="1400" dirty="0"/>
              <a:t>Python 3.6 usa il metodo </a:t>
            </a:r>
            <a:r>
              <a:rPr lang="it-IT" sz="1400" b="1" dirty="0"/>
              <a:t>input()</a:t>
            </a:r>
          </a:p>
          <a:p>
            <a:pPr marL="0" indent="0">
              <a:buNone/>
            </a:pPr>
            <a:r>
              <a:rPr lang="it-IT" sz="1400" dirty="0"/>
              <a:t>Python 2.7 usa il metodo </a:t>
            </a:r>
            <a:r>
              <a:rPr lang="it-IT" sz="1400" b="1" dirty="0" err="1"/>
              <a:t>raw_input</a:t>
            </a:r>
            <a:r>
              <a:rPr lang="it-IT" sz="1400" b="1" dirty="0"/>
              <a:t>()</a:t>
            </a:r>
            <a:r>
              <a:rPr lang="it-IT" sz="1400" dirty="0"/>
              <a:t>. </a:t>
            </a:r>
          </a:p>
          <a:p>
            <a:pPr marL="0" indent="0">
              <a:buNone/>
            </a:pPr>
            <a:endParaRPr lang="it-IT" sz="2000" dirty="0"/>
          </a:p>
          <a:p>
            <a:pPr marL="0" indent="0">
              <a:buNone/>
            </a:pPr>
            <a:r>
              <a:rPr lang="it-IT" sz="2000" b="1" dirty="0">
                <a:solidFill>
                  <a:srgbClr val="50B4C8"/>
                </a:solidFill>
              </a:rPr>
              <a:t>METODO input()</a:t>
            </a:r>
          </a:p>
          <a:p>
            <a:pPr marL="0" indent="0">
              <a:buNone/>
            </a:pPr>
            <a:r>
              <a:rPr lang="it-IT" sz="1400" dirty="0"/>
              <a:t>Questa funzione prima prende l’input dall’utente e lo </a:t>
            </a:r>
            <a:r>
              <a:rPr lang="it-IT" sz="1400" b="1" dirty="0"/>
              <a:t>converte in stringa</a:t>
            </a:r>
            <a:r>
              <a:rPr lang="it-IT" sz="1400" dirty="0"/>
              <a:t>. Il </a:t>
            </a:r>
            <a:r>
              <a:rPr lang="it-IT" sz="1400" b="1" dirty="0"/>
              <a:t>tipo di oggetto ritornato sarà sempre &lt;tipe ‘</a:t>
            </a:r>
            <a:r>
              <a:rPr lang="it-IT" sz="1400" b="1" dirty="0" err="1"/>
              <a:t>str</a:t>
            </a:r>
            <a:r>
              <a:rPr lang="it-IT" sz="1400" b="1" dirty="0"/>
              <a:t>’&gt;</a:t>
            </a:r>
            <a:r>
              <a:rPr lang="it-IT" sz="1400" dirty="0"/>
              <a:t>. </a:t>
            </a:r>
          </a:p>
          <a:p>
            <a:pPr marL="0" indent="0">
              <a:buNone/>
            </a:pPr>
            <a:r>
              <a:rPr lang="it-IT" sz="1400" dirty="0"/>
              <a:t>Non valuta l’espressione, si limita a ritornare l’input come stringa. </a:t>
            </a:r>
          </a:p>
          <a:p>
            <a:pPr marL="0" indent="0">
              <a:buNone/>
            </a:pPr>
            <a:endParaRPr lang="it-IT" sz="1400" dirty="0"/>
          </a:p>
          <a:p>
            <a:pPr marL="0" indent="0">
              <a:buNone/>
            </a:pPr>
            <a:r>
              <a:rPr lang="it-IT" sz="1400" b="1" dirty="0">
                <a:highlight>
                  <a:srgbClr val="00FFFF"/>
                </a:highlight>
              </a:rPr>
              <a:t>Quando la funzione input() viene chiamata, Python interrompe l’esecuzione e la riprende quando l’utente fornisce un input.</a:t>
            </a:r>
            <a:r>
              <a:rPr lang="it-IT" sz="1400" dirty="0"/>
              <a:t> </a:t>
            </a:r>
          </a:p>
          <a:p>
            <a:pPr marL="0" indent="0">
              <a:buNone/>
            </a:pPr>
            <a:endParaRPr lang="it-IT" sz="2000" dirty="0"/>
          </a:p>
          <a:p>
            <a:pPr marL="0" indent="0" algn="ctr">
              <a:buNone/>
            </a:pPr>
            <a:r>
              <a:rPr lang="it-IT" sz="2000" dirty="0" err="1">
                <a:latin typeface="JetBrains Mono"/>
              </a:rPr>
              <a:t>Inp</a:t>
            </a:r>
            <a:r>
              <a:rPr lang="it-IT" sz="2000" dirty="0">
                <a:latin typeface="JetBrains Mono"/>
              </a:rPr>
              <a:t> = </a:t>
            </a:r>
            <a:r>
              <a:rPr lang="it-IT" sz="2000" dirty="0">
                <a:solidFill>
                  <a:srgbClr val="D543B6"/>
                </a:solidFill>
                <a:latin typeface="JetBrains Mono"/>
              </a:rPr>
              <a:t>input</a:t>
            </a:r>
            <a:r>
              <a:rPr lang="it-IT" sz="2000" dirty="0">
                <a:latin typeface="JetBrains Mono"/>
              </a:rPr>
              <a:t>(‘STATEMENT’)</a:t>
            </a:r>
          </a:p>
          <a:p>
            <a:pPr marL="0" indent="0">
              <a:buNone/>
            </a:pPr>
            <a:endParaRPr lang="it-IT" sz="2000" dirty="0"/>
          </a:p>
        </p:txBody>
      </p:sp>
      <p:sp>
        <p:nvSpPr>
          <p:cNvPr id="13" name="Segnaposto contenuto 12">
            <a:extLst>
              <a:ext uri="{FF2B5EF4-FFF2-40B4-BE49-F238E27FC236}">
                <a16:creationId xmlns:a16="http://schemas.microsoft.com/office/drawing/2014/main" id="{2E52376C-1185-D22A-C8AD-31243F80A389}"/>
              </a:ext>
            </a:extLst>
          </p:cNvPr>
          <p:cNvSpPr>
            <a:spLocks noGrp="1"/>
          </p:cNvSpPr>
          <p:nvPr>
            <p:ph sz="quarter" idx="4"/>
          </p:nvPr>
        </p:nvSpPr>
        <p:spPr/>
        <p:txBody>
          <a:bodyPr>
            <a:normAutofit/>
          </a:bodyPr>
          <a:lstStyle/>
          <a:p>
            <a:r>
              <a:rPr lang="it-IT" sz="2000" b="1" dirty="0">
                <a:solidFill>
                  <a:srgbClr val="50B4C8"/>
                </a:solidFill>
              </a:rPr>
              <a:t>METODO </a:t>
            </a:r>
            <a:r>
              <a:rPr lang="it-IT" sz="2000" b="1" dirty="0" err="1">
                <a:solidFill>
                  <a:srgbClr val="50B4C8"/>
                </a:solidFill>
              </a:rPr>
              <a:t>rawinput</a:t>
            </a:r>
            <a:r>
              <a:rPr lang="it-IT" sz="2000" b="1" dirty="0">
                <a:solidFill>
                  <a:srgbClr val="50B4C8"/>
                </a:solidFill>
              </a:rPr>
              <a:t>()</a:t>
            </a:r>
          </a:p>
          <a:p>
            <a:r>
              <a:rPr lang="it-IT" sz="1600" dirty="0"/>
              <a:t>Questo metodo funzione nelle versione di Python precedenti alla 2.7.</a:t>
            </a:r>
          </a:p>
          <a:p>
            <a:r>
              <a:rPr lang="it-IT" sz="1600" dirty="0"/>
              <a:t>Prende esattamente quello che viene digitato dall’utente, lo </a:t>
            </a:r>
            <a:r>
              <a:rPr lang="it-IT" sz="1600" b="1" dirty="0"/>
              <a:t>converte in stringa </a:t>
            </a:r>
            <a:r>
              <a:rPr lang="it-IT" sz="1600" dirty="0"/>
              <a:t>e poi lo ritorna alla variabile nella quale lo si vuole memorizzare. </a:t>
            </a:r>
          </a:p>
          <a:p>
            <a:endParaRPr lang="it-IT" sz="1600" dirty="0"/>
          </a:p>
          <a:p>
            <a:endParaRPr lang="it-IT" sz="1600" dirty="0"/>
          </a:p>
          <a:p>
            <a:r>
              <a:rPr lang="it-IT" sz="1600" b="1" dirty="0"/>
              <a:t>ESEMPIO: </a:t>
            </a:r>
          </a:p>
          <a:p>
            <a:r>
              <a:rPr lang="it-IT" sz="1600" dirty="0"/>
              <a:t>Si chiede all’utente lo username e, una volta inserito, questo viene stampato a video</a:t>
            </a:r>
          </a:p>
          <a:p>
            <a:endParaRPr lang="it-IT" sz="1200" b="1" dirty="0"/>
          </a:p>
          <a:p>
            <a:r>
              <a:rPr lang="it-IT" sz="1200" b="1" dirty="0"/>
              <a:t>PYTHON 3.6</a:t>
            </a:r>
          </a:p>
          <a:p>
            <a:endParaRPr lang="it-IT" sz="1200" b="1" dirty="0"/>
          </a:p>
          <a:p>
            <a:endParaRPr lang="it-IT" sz="1200" b="1" dirty="0"/>
          </a:p>
          <a:p>
            <a:endParaRPr lang="it-IT" sz="1200" b="1" dirty="0"/>
          </a:p>
          <a:p>
            <a:endParaRPr lang="it-IT" sz="1200" b="1" dirty="0"/>
          </a:p>
          <a:p>
            <a:endParaRPr lang="it-IT" sz="1200" b="1" dirty="0"/>
          </a:p>
          <a:p>
            <a:r>
              <a:rPr lang="it-IT" sz="1200" b="1" dirty="0"/>
              <a:t>PYTHON 2.7</a:t>
            </a:r>
          </a:p>
          <a:p>
            <a:endParaRPr lang="it-IT" sz="1800" dirty="0"/>
          </a:p>
          <a:p>
            <a:endParaRPr lang="it-IT" sz="1800" dirty="0"/>
          </a:p>
        </p:txBody>
      </p:sp>
      <p:pic>
        <p:nvPicPr>
          <p:cNvPr id="6" name="Immagine 5">
            <a:extLst>
              <a:ext uri="{FF2B5EF4-FFF2-40B4-BE49-F238E27FC236}">
                <a16:creationId xmlns:a16="http://schemas.microsoft.com/office/drawing/2014/main" id="{1AC3BD98-F95E-804E-0B02-CCE705DD3492}"/>
              </a:ext>
            </a:extLst>
          </p:cNvPr>
          <p:cNvPicPr>
            <a:picLocks noChangeAspect="1"/>
          </p:cNvPicPr>
          <p:nvPr/>
        </p:nvPicPr>
        <p:blipFill>
          <a:blip r:embed="rId2"/>
          <a:stretch>
            <a:fillRect/>
          </a:stretch>
        </p:blipFill>
        <p:spPr>
          <a:xfrm>
            <a:off x="6385227" y="4585280"/>
            <a:ext cx="3134162" cy="552527"/>
          </a:xfrm>
          <a:prstGeom prst="rect">
            <a:avLst/>
          </a:prstGeom>
        </p:spPr>
      </p:pic>
      <p:pic>
        <p:nvPicPr>
          <p:cNvPr id="8" name="Immagine 7">
            <a:extLst>
              <a:ext uri="{FF2B5EF4-FFF2-40B4-BE49-F238E27FC236}">
                <a16:creationId xmlns:a16="http://schemas.microsoft.com/office/drawing/2014/main" id="{659C869F-D05F-0F3C-13EA-6B74C67C9E6C}"/>
              </a:ext>
            </a:extLst>
          </p:cNvPr>
          <p:cNvPicPr>
            <a:picLocks noChangeAspect="1"/>
          </p:cNvPicPr>
          <p:nvPr/>
        </p:nvPicPr>
        <p:blipFill>
          <a:blip r:embed="rId3"/>
          <a:stretch>
            <a:fillRect/>
          </a:stretch>
        </p:blipFill>
        <p:spPr>
          <a:xfrm>
            <a:off x="9665923" y="4567666"/>
            <a:ext cx="2210108" cy="504895"/>
          </a:xfrm>
          <a:prstGeom prst="rect">
            <a:avLst/>
          </a:prstGeom>
        </p:spPr>
      </p:pic>
      <p:pic>
        <p:nvPicPr>
          <p:cNvPr id="10" name="Immagine 9">
            <a:extLst>
              <a:ext uri="{FF2B5EF4-FFF2-40B4-BE49-F238E27FC236}">
                <a16:creationId xmlns:a16="http://schemas.microsoft.com/office/drawing/2014/main" id="{C59B3FFF-DB8A-E983-AB69-73CA1C07DEA7}"/>
              </a:ext>
            </a:extLst>
          </p:cNvPr>
          <p:cNvPicPr>
            <a:picLocks noChangeAspect="1"/>
          </p:cNvPicPr>
          <p:nvPr/>
        </p:nvPicPr>
        <p:blipFill>
          <a:blip r:embed="rId4"/>
          <a:stretch>
            <a:fillRect/>
          </a:stretch>
        </p:blipFill>
        <p:spPr>
          <a:xfrm>
            <a:off x="6385227" y="5586983"/>
            <a:ext cx="3238952" cy="514422"/>
          </a:xfrm>
          <a:prstGeom prst="rect">
            <a:avLst/>
          </a:prstGeom>
        </p:spPr>
      </p:pic>
      <p:pic>
        <p:nvPicPr>
          <p:cNvPr id="12" name="Immagine 11">
            <a:extLst>
              <a:ext uri="{FF2B5EF4-FFF2-40B4-BE49-F238E27FC236}">
                <a16:creationId xmlns:a16="http://schemas.microsoft.com/office/drawing/2014/main" id="{0097243D-DB12-3F61-AC12-5136E1B70516}"/>
              </a:ext>
            </a:extLst>
          </p:cNvPr>
          <p:cNvPicPr>
            <a:picLocks noChangeAspect="1"/>
          </p:cNvPicPr>
          <p:nvPr/>
        </p:nvPicPr>
        <p:blipFill>
          <a:blip r:embed="rId5"/>
          <a:stretch>
            <a:fillRect/>
          </a:stretch>
        </p:blipFill>
        <p:spPr>
          <a:xfrm>
            <a:off x="9951712" y="5655922"/>
            <a:ext cx="1638529" cy="495369"/>
          </a:xfrm>
          <a:prstGeom prst="rect">
            <a:avLst/>
          </a:prstGeom>
        </p:spPr>
      </p:pic>
      <p:pic>
        <p:nvPicPr>
          <p:cNvPr id="5" name="Immagine 4">
            <a:extLst>
              <a:ext uri="{FF2B5EF4-FFF2-40B4-BE49-F238E27FC236}">
                <a16:creationId xmlns:a16="http://schemas.microsoft.com/office/drawing/2014/main" id="{55B7BE51-6B17-B7A8-4743-674E643456D4}"/>
              </a:ext>
            </a:extLst>
          </p:cNvPr>
          <p:cNvPicPr>
            <a:picLocks noChangeAspect="1"/>
          </p:cNvPicPr>
          <p:nvPr/>
        </p:nvPicPr>
        <p:blipFill>
          <a:blip r:embed="rId6"/>
          <a:stretch>
            <a:fillRect/>
          </a:stretch>
        </p:blipFill>
        <p:spPr>
          <a:xfrm>
            <a:off x="315969" y="4820114"/>
            <a:ext cx="3019846" cy="1533739"/>
          </a:xfrm>
          <a:prstGeom prst="rect">
            <a:avLst/>
          </a:prstGeom>
        </p:spPr>
      </p:pic>
      <p:pic>
        <p:nvPicPr>
          <p:cNvPr id="9" name="Immagine 8">
            <a:extLst>
              <a:ext uri="{FF2B5EF4-FFF2-40B4-BE49-F238E27FC236}">
                <a16:creationId xmlns:a16="http://schemas.microsoft.com/office/drawing/2014/main" id="{FB1D3048-70DB-CC11-42E9-85E77760F314}"/>
              </a:ext>
            </a:extLst>
          </p:cNvPr>
          <p:cNvPicPr>
            <a:picLocks noChangeAspect="1"/>
          </p:cNvPicPr>
          <p:nvPr/>
        </p:nvPicPr>
        <p:blipFill>
          <a:blip r:embed="rId7"/>
          <a:stretch>
            <a:fillRect/>
          </a:stretch>
        </p:blipFill>
        <p:spPr>
          <a:xfrm>
            <a:off x="3168110" y="5366439"/>
            <a:ext cx="2705478" cy="1371791"/>
          </a:xfrm>
          <a:prstGeom prst="rect">
            <a:avLst/>
          </a:prstGeom>
        </p:spPr>
      </p:pic>
    </p:spTree>
    <p:extLst>
      <p:ext uri="{BB962C8B-B14F-4D97-AF65-F5344CB8AC3E}">
        <p14:creationId xmlns:p14="http://schemas.microsoft.com/office/powerpoint/2010/main" val="355822622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0C2CFF3-23BC-44ED-4E82-E87542E52113}"/>
              </a:ext>
            </a:extLst>
          </p:cNvPr>
          <p:cNvSpPr>
            <a:spLocks noGrp="1"/>
          </p:cNvSpPr>
          <p:nvPr>
            <p:ph type="ctrTitle"/>
          </p:nvPr>
        </p:nvSpPr>
        <p:spPr>
          <a:xfrm>
            <a:off x="1286503" y="1285196"/>
            <a:ext cx="9607160" cy="2779429"/>
          </a:xfrm>
        </p:spPr>
        <p:txBody>
          <a:bodyPr>
            <a:normAutofit/>
          </a:bodyPr>
          <a:lstStyle/>
          <a:p>
            <a:pPr algn="ctr"/>
            <a:r>
              <a:rPr lang="it-IT" sz="7200" dirty="0"/>
              <a:t>GESTIONE DEI FILE</a:t>
            </a:r>
          </a:p>
        </p:txBody>
      </p:sp>
    </p:spTree>
    <p:extLst>
      <p:ext uri="{BB962C8B-B14F-4D97-AF65-F5344CB8AC3E}">
        <p14:creationId xmlns:p14="http://schemas.microsoft.com/office/powerpoint/2010/main" val="3071449824"/>
      </p:ext>
    </p:extLst>
  </p:cSld>
  <p:clrMapOvr>
    <a:overrideClrMapping bg1="dk1" tx1="lt1" bg2="dk2" tx2="lt2" accent1="accent1" accent2="accent2" accent3="accent3" accent4="accent4" accent5="accent5" accent6="accent6" hlink="hlink" folHlink="folHlink"/>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098195-14F9-4638-8ECB-FAF111D562A5}"/>
              </a:ext>
            </a:extLst>
          </p:cNvPr>
          <p:cNvSpPr>
            <a:spLocks noGrp="1"/>
          </p:cNvSpPr>
          <p:nvPr>
            <p:ph type="title"/>
          </p:nvPr>
        </p:nvSpPr>
        <p:spPr/>
        <p:txBody>
          <a:bodyPr/>
          <a:lstStyle/>
          <a:p>
            <a:r>
              <a:rPr lang="it-IT" dirty="0"/>
              <a:t>GESTIONE DEI FILE IN PYTHON – </a:t>
            </a:r>
            <a:r>
              <a:rPr lang="it-IT" i="1" dirty="0"/>
              <a:t>open()</a:t>
            </a:r>
          </a:p>
        </p:txBody>
      </p:sp>
      <p:sp>
        <p:nvSpPr>
          <p:cNvPr id="3" name="Segnaposto contenuto 2">
            <a:extLst>
              <a:ext uri="{FF2B5EF4-FFF2-40B4-BE49-F238E27FC236}">
                <a16:creationId xmlns:a16="http://schemas.microsoft.com/office/drawing/2014/main" id="{08C37987-D54C-4552-8E74-AB3FFA9D0323}"/>
              </a:ext>
            </a:extLst>
          </p:cNvPr>
          <p:cNvSpPr>
            <a:spLocks noGrp="1"/>
          </p:cNvSpPr>
          <p:nvPr>
            <p:ph sz="half" idx="2"/>
          </p:nvPr>
        </p:nvSpPr>
        <p:spPr>
          <a:xfrm>
            <a:off x="137162" y="1271016"/>
            <a:ext cx="2992900" cy="5248655"/>
          </a:xfrm>
        </p:spPr>
        <p:txBody>
          <a:bodyPr/>
          <a:lstStyle/>
          <a:p>
            <a:pPr marL="0" indent="0">
              <a:buNone/>
            </a:pPr>
            <a:r>
              <a:rPr lang="it-IT" sz="1600" dirty="0"/>
              <a:t>Quando vogliamo leggere o scrivere su un file, bisogna prima aprirlo. Una volta finito di lavorare con il file,  questo deve essere chiuso in modo che le risorse impegnate con quel file vengano liberate. </a:t>
            </a:r>
          </a:p>
          <a:p>
            <a:pPr marL="0" indent="0">
              <a:buNone/>
            </a:pPr>
            <a:endParaRPr lang="it-IT" sz="1600" dirty="0"/>
          </a:p>
          <a:p>
            <a:pPr marL="0" indent="0">
              <a:buNone/>
            </a:pPr>
            <a:r>
              <a:rPr lang="it-IT" sz="1600" dirty="0"/>
              <a:t>In Python, quindi, un’operazione su file avviene in questo ordine: </a:t>
            </a:r>
          </a:p>
          <a:p>
            <a:pPr marL="342900" indent="-342900">
              <a:buFont typeface="+mj-lt"/>
              <a:buAutoNum type="arabicPeriod"/>
            </a:pPr>
            <a:r>
              <a:rPr lang="it-IT" sz="1600" b="1" dirty="0"/>
              <a:t>Apertura</a:t>
            </a:r>
            <a:r>
              <a:rPr lang="it-IT" sz="1600" dirty="0"/>
              <a:t> file</a:t>
            </a:r>
          </a:p>
          <a:p>
            <a:pPr marL="342900" indent="-342900">
              <a:buFont typeface="+mj-lt"/>
              <a:buAutoNum type="arabicPeriod"/>
            </a:pPr>
            <a:r>
              <a:rPr lang="it-IT" sz="1600" b="1" dirty="0"/>
              <a:t>Lettura o scrittura </a:t>
            </a:r>
            <a:r>
              <a:rPr lang="it-IT" sz="1600" dirty="0"/>
              <a:t>(eseguire un’operazione)</a:t>
            </a:r>
          </a:p>
          <a:p>
            <a:pPr marL="342900" indent="-342900">
              <a:buFont typeface="+mj-lt"/>
              <a:buAutoNum type="arabicPeriod"/>
            </a:pPr>
            <a:r>
              <a:rPr lang="it-IT" sz="1600" b="1" dirty="0"/>
              <a:t>Chiusura</a:t>
            </a:r>
            <a:r>
              <a:rPr lang="it-IT" sz="1600" dirty="0"/>
              <a:t> del file. </a:t>
            </a:r>
          </a:p>
          <a:p>
            <a:pPr marL="342900" indent="-342900">
              <a:buFont typeface="+mj-lt"/>
              <a:buAutoNum type="arabicPeriod"/>
            </a:pPr>
            <a:endParaRPr lang="it-IT" sz="1600" dirty="0"/>
          </a:p>
          <a:p>
            <a:pPr marL="0" indent="0">
              <a:buNone/>
            </a:pPr>
            <a:r>
              <a:rPr lang="it-IT" sz="1600" dirty="0"/>
              <a:t>Python possiede diverse funzioni per creare, leggere, aggiornare od eliminare i file. </a:t>
            </a:r>
          </a:p>
        </p:txBody>
      </p:sp>
      <p:sp>
        <p:nvSpPr>
          <p:cNvPr id="4" name="Segnaposto contenuto 3">
            <a:extLst>
              <a:ext uri="{FF2B5EF4-FFF2-40B4-BE49-F238E27FC236}">
                <a16:creationId xmlns:a16="http://schemas.microsoft.com/office/drawing/2014/main" id="{0CDB073C-AAB6-45D2-9129-F883CF79EF99}"/>
              </a:ext>
            </a:extLst>
          </p:cNvPr>
          <p:cNvSpPr>
            <a:spLocks noGrp="1"/>
          </p:cNvSpPr>
          <p:nvPr>
            <p:ph sz="quarter" idx="4"/>
          </p:nvPr>
        </p:nvSpPr>
        <p:spPr>
          <a:xfrm>
            <a:off x="3343181" y="1271016"/>
            <a:ext cx="4079631" cy="5467214"/>
          </a:xfrm>
        </p:spPr>
        <p:txBody>
          <a:bodyPr>
            <a:normAutofit/>
          </a:bodyPr>
          <a:lstStyle/>
          <a:p>
            <a:pPr marL="0" indent="0">
              <a:buNone/>
            </a:pPr>
            <a:r>
              <a:rPr lang="it-IT" sz="1600" b="1" u="sng" dirty="0">
                <a:solidFill>
                  <a:srgbClr val="50B4C8"/>
                </a:solidFill>
              </a:rPr>
              <a:t>APRIRE FILES IN PYTHON – open()</a:t>
            </a:r>
          </a:p>
          <a:p>
            <a:pPr marL="0" indent="0">
              <a:buNone/>
            </a:pPr>
            <a:endParaRPr lang="it-IT" sz="1600" dirty="0"/>
          </a:p>
          <a:p>
            <a:pPr marL="0" indent="0">
              <a:buNone/>
            </a:pPr>
            <a:r>
              <a:rPr lang="it-IT" sz="1400" dirty="0"/>
              <a:t>La funzione </a:t>
            </a:r>
            <a:r>
              <a:rPr lang="it-IT" sz="1400" dirty="0" err="1"/>
              <a:t>built</a:t>
            </a:r>
            <a:r>
              <a:rPr lang="it-IT" sz="1400" dirty="0"/>
              <a:t>-in di Python per aprire i file è </a:t>
            </a:r>
            <a:r>
              <a:rPr lang="it-IT" sz="1400" b="1" dirty="0">
                <a:highlight>
                  <a:srgbClr val="FFFF00"/>
                </a:highlight>
              </a:rPr>
              <a:t>open()</a:t>
            </a:r>
            <a:r>
              <a:rPr lang="it-IT" sz="1400" dirty="0"/>
              <a:t>. </a:t>
            </a:r>
          </a:p>
          <a:p>
            <a:pPr marL="0" indent="0">
              <a:buNone/>
            </a:pPr>
            <a:r>
              <a:rPr lang="it-IT" sz="1400" dirty="0"/>
              <a:t>Questa funzione </a:t>
            </a:r>
            <a:r>
              <a:rPr lang="it-IT" sz="1400" b="1" dirty="0">
                <a:highlight>
                  <a:srgbClr val="FFFF00"/>
                </a:highlight>
              </a:rPr>
              <a:t>ritorna un oggetto file </a:t>
            </a:r>
            <a:r>
              <a:rPr lang="it-IT" sz="1400" dirty="0"/>
              <a:t> che possiede metodi ed attributi per ottenere informazioni o per eseguire modifiche sul file. </a:t>
            </a:r>
          </a:p>
          <a:p>
            <a:pPr marL="0" indent="0">
              <a:buNone/>
            </a:pPr>
            <a:endParaRPr lang="it-IT" sz="1400" dirty="0"/>
          </a:p>
          <a:p>
            <a:pPr marL="0" indent="0">
              <a:buNone/>
            </a:pPr>
            <a:r>
              <a:rPr lang="it-IT" sz="1400" dirty="0"/>
              <a:t>La funzione open() accetta </a:t>
            </a:r>
            <a:r>
              <a:rPr lang="it-IT" sz="1400" b="1" u="sng" dirty="0"/>
              <a:t>due parametri</a:t>
            </a:r>
            <a:r>
              <a:rPr lang="it-IT" sz="1400" dirty="0"/>
              <a:t>: </a:t>
            </a:r>
          </a:p>
          <a:p>
            <a:pPr marL="0" indent="0">
              <a:buNone/>
            </a:pPr>
            <a:endParaRPr lang="it-IT" sz="1400" dirty="0"/>
          </a:p>
          <a:p>
            <a:pPr marL="342900" indent="-342900">
              <a:buFont typeface="+mj-lt"/>
              <a:buAutoNum type="arabicPeriod"/>
            </a:pPr>
            <a:r>
              <a:rPr lang="it-IT" sz="1400" b="1" dirty="0" err="1"/>
              <a:t>Filename</a:t>
            </a:r>
            <a:endParaRPr lang="it-IT" sz="1400" b="1" dirty="0"/>
          </a:p>
          <a:p>
            <a:pPr marL="342900" indent="-342900">
              <a:buFont typeface="+mj-lt"/>
              <a:buAutoNum type="arabicPeriod"/>
            </a:pPr>
            <a:r>
              <a:rPr lang="it-IT" sz="1400" b="1" dirty="0"/>
              <a:t>Mode </a:t>
            </a:r>
            <a:r>
              <a:rPr lang="it-IT" sz="1400" dirty="0"/>
              <a:t>(optional. Default = «</a:t>
            </a:r>
            <a:r>
              <a:rPr lang="it-IT" sz="1400" dirty="0" err="1"/>
              <a:t>rt</a:t>
            </a:r>
            <a:r>
              <a:rPr lang="it-IT" sz="1400" dirty="0"/>
              <a:t>» )</a:t>
            </a:r>
          </a:p>
          <a:p>
            <a:pPr marL="0" indent="0">
              <a:buNone/>
            </a:pPr>
            <a:endParaRPr lang="it-IT" sz="1400" dirty="0"/>
          </a:p>
          <a:p>
            <a:pPr marL="0" indent="0">
              <a:buNone/>
            </a:pPr>
            <a:r>
              <a:rPr lang="it-IT" sz="1400" dirty="0"/>
              <a:t>Per aprire un file in sola lettura è sufficiente specificare il nome del file: </a:t>
            </a:r>
          </a:p>
          <a:p>
            <a:pPr marL="0" indent="0">
              <a:buNone/>
            </a:pPr>
            <a:endParaRPr lang="it-IT" sz="1400" dirty="0"/>
          </a:p>
          <a:p>
            <a:pPr algn="l"/>
            <a:r>
              <a:rPr lang="it-IT" sz="1100" b="0" i="0" dirty="0">
                <a:solidFill>
                  <a:srgbClr val="000000"/>
                </a:solidFill>
                <a:effectLst/>
                <a:latin typeface="Consolas" panose="020B0609020204030204" pitchFamily="49" charset="0"/>
              </a:rPr>
              <a:t>f = </a:t>
            </a:r>
            <a:r>
              <a:rPr lang="it-IT" sz="1100" b="0" i="0" dirty="0">
                <a:solidFill>
                  <a:srgbClr val="0000CD"/>
                </a:solidFill>
                <a:effectLst/>
                <a:latin typeface="Consolas" panose="020B0609020204030204" pitchFamily="49" charset="0"/>
              </a:rPr>
              <a:t>open</a:t>
            </a:r>
            <a:r>
              <a:rPr lang="it-IT" sz="1100" b="0" i="0" dirty="0">
                <a:solidFill>
                  <a:srgbClr val="000000"/>
                </a:solidFill>
                <a:effectLst/>
                <a:latin typeface="Consolas" panose="020B0609020204030204" pitchFamily="49" charset="0"/>
              </a:rPr>
              <a:t>(</a:t>
            </a:r>
            <a:r>
              <a:rPr lang="it-IT" sz="1100" b="0" i="0" dirty="0">
                <a:solidFill>
                  <a:srgbClr val="A52A2A"/>
                </a:solidFill>
                <a:effectLst/>
                <a:latin typeface="Consolas" panose="020B0609020204030204" pitchFamily="49" charset="0"/>
              </a:rPr>
              <a:t>"demofile.txt"</a:t>
            </a:r>
            <a:r>
              <a:rPr lang="it-IT" sz="1100" b="0" i="0" dirty="0">
                <a:solidFill>
                  <a:srgbClr val="000000"/>
                </a:solidFill>
                <a:effectLst/>
                <a:latin typeface="Consolas" panose="020B0609020204030204" pitchFamily="49" charset="0"/>
              </a:rPr>
              <a:t>)</a:t>
            </a:r>
          </a:p>
          <a:p>
            <a:pPr algn="l"/>
            <a:endParaRPr lang="it-IT" sz="1100" dirty="0">
              <a:solidFill>
                <a:srgbClr val="000000"/>
              </a:solidFill>
              <a:latin typeface="Consolas" panose="020B0609020204030204" pitchFamily="49" charset="0"/>
            </a:endParaRPr>
          </a:p>
          <a:p>
            <a:pPr marL="0" indent="0" algn="l">
              <a:buNone/>
            </a:pPr>
            <a:r>
              <a:rPr lang="it-IT" sz="1100" b="0" i="0" dirty="0">
                <a:solidFill>
                  <a:srgbClr val="000000"/>
                </a:solidFill>
                <a:effectLst/>
                <a:latin typeface="Consolas" panose="020B0609020204030204" pitchFamily="49" charset="0"/>
              </a:rPr>
              <a:t>Che è uguale a</a:t>
            </a:r>
            <a:r>
              <a:rPr lang="it-IT" sz="1100" dirty="0">
                <a:solidFill>
                  <a:srgbClr val="000000"/>
                </a:solidFill>
                <a:latin typeface="Consolas" panose="020B0609020204030204" pitchFamily="49" charset="0"/>
              </a:rPr>
              <a:t>: </a:t>
            </a:r>
          </a:p>
          <a:p>
            <a:pPr algn="l"/>
            <a:endParaRPr lang="it-IT" sz="1000" b="0" i="0" dirty="0">
              <a:solidFill>
                <a:srgbClr val="000000"/>
              </a:solidFill>
              <a:effectLst/>
              <a:latin typeface="Consolas" panose="020B0609020204030204" pitchFamily="49" charset="0"/>
            </a:endParaRPr>
          </a:p>
          <a:p>
            <a:pPr algn="l"/>
            <a:r>
              <a:rPr lang="it-IT" sz="1000" b="0" i="0" dirty="0">
                <a:solidFill>
                  <a:srgbClr val="000000"/>
                </a:solidFill>
                <a:effectLst/>
                <a:latin typeface="Consolas" panose="020B0609020204030204" pitchFamily="49" charset="0"/>
              </a:rPr>
              <a:t>f = </a:t>
            </a:r>
            <a:r>
              <a:rPr lang="it-IT" sz="1000" b="0" i="0" dirty="0">
                <a:solidFill>
                  <a:srgbClr val="0000CD"/>
                </a:solidFill>
                <a:effectLst/>
                <a:latin typeface="Consolas" panose="020B0609020204030204" pitchFamily="49" charset="0"/>
              </a:rPr>
              <a:t>open</a:t>
            </a:r>
            <a:r>
              <a:rPr lang="it-IT" sz="1000" b="0" i="0" dirty="0">
                <a:solidFill>
                  <a:srgbClr val="000000"/>
                </a:solidFill>
                <a:effectLst/>
                <a:latin typeface="Consolas" panose="020B0609020204030204" pitchFamily="49" charset="0"/>
              </a:rPr>
              <a:t>(</a:t>
            </a:r>
            <a:r>
              <a:rPr lang="it-IT" sz="1000" b="0" i="0" dirty="0">
                <a:solidFill>
                  <a:srgbClr val="A52A2A"/>
                </a:solidFill>
                <a:effectLst/>
                <a:latin typeface="Consolas" panose="020B0609020204030204" pitchFamily="49" charset="0"/>
              </a:rPr>
              <a:t>"demofile.txt"</a:t>
            </a:r>
            <a:r>
              <a:rPr lang="it-IT" sz="1000" b="0" i="0" dirty="0">
                <a:solidFill>
                  <a:srgbClr val="000000"/>
                </a:solidFill>
                <a:effectLst/>
                <a:latin typeface="Consolas" panose="020B0609020204030204" pitchFamily="49" charset="0"/>
              </a:rPr>
              <a:t>, </a:t>
            </a:r>
            <a:r>
              <a:rPr lang="it-IT" sz="1000" b="0" i="0" dirty="0">
                <a:solidFill>
                  <a:srgbClr val="A52A2A"/>
                </a:solidFill>
                <a:effectLst/>
                <a:latin typeface="Consolas" panose="020B0609020204030204" pitchFamily="49" charset="0"/>
              </a:rPr>
              <a:t>"</a:t>
            </a:r>
            <a:r>
              <a:rPr lang="it-IT" sz="1000" b="0" i="0" dirty="0" err="1">
                <a:solidFill>
                  <a:srgbClr val="A52A2A"/>
                </a:solidFill>
                <a:effectLst/>
                <a:latin typeface="Consolas" panose="020B0609020204030204" pitchFamily="49" charset="0"/>
              </a:rPr>
              <a:t>rt</a:t>
            </a:r>
            <a:r>
              <a:rPr lang="it-IT" sz="1000" b="0" i="0" dirty="0">
                <a:solidFill>
                  <a:srgbClr val="A52A2A"/>
                </a:solidFill>
                <a:effectLst/>
                <a:latin typeface="Consolas" panose="020B0609020204030204" pitchFamily="49" charset="0"/>
              </a:rPr>
              <a:t>"</a:t>
            </a:r>
            <a:r>
              <a:rPr lang="it-IT" sz="1000" b="0" i="0" dirty="0">
                <a:solidFill>
                  <a:srgbClr val="000000"/>
                </a:solidFill>
                <a:effectLst/>
                <a:latin typeface="Consolas" panose="020B0609020204030204" pitchFamily="49" charset="0"/>
              </a:rPr>
              <a:t>)</a:t>
            </a:r>
          </a:p>
          <a:p>
            <a:endParaRPr lang="it-IT" sz="1000" b="0" i="0" dirty="0">
              <a:solidFill>
                <a:srgbClr val="000000"/>
              </a:solidFill>
              <a:effectLst/>
              <a:latin typeface="Consolas" panose="020B0609020204030204" pitchFamily="49" charset="0"/>
            </a:endParaRPr>
          </a:p>
          <a:p>
            <a:r>
              <a:rPr lang="it-IT" sz="1400" dirty="0">
                <a:solidFill>
                  <a:srgbClr val="000000"/>
                </a:solidFill>
              </a:rPr>
              <a:t>Siccome «r» (</a:t>
            </a:r>
            <a:r>
              <a:rPr lang="it-IT" sz="1400" dirty="0" err="1">
                <a:solidFill>
                  <a:srgbClr val="000000"/>
                </a:solidFill>
              </a:rPr>
              <a:t>read</a:t>
            </a:r>
            <a:r>
              <a:rPr lang="it-IT" sz="1400" dirty="0">
                <a:solidFill>
                  <a:srgbClr val="000000"/>
                </a:solidFill>
              </a:rPr>
              <a:t>) e «t» (text) sono valori di defaults, non c’è bisogno di specificarli. </a:t>
            </a:r>
          </a:p>
          <a:p>
            <a:endParaRPr lang="it-IT" sz="1400" b="0" i="0" dirty="0">
              <a:solidFill>
                <a:srgbClr val="000000"/>
              </a:solidFill>
              <a:effectLst/>
            </a:endParaRPr>
          </a:p>
          <a:p>
            <a:endParaRPr lang="it-IT" sz="1400" dirty="0">
              <a:solidFill>
                <a:srgbClr val="000000"/>
              </a:solidFill>
            </a:endParaRPr>
          </a:p>
          <a:p>
            <a:r>
              <a:rPr lang="it-IT" sz="1400" b="0" i="0" dirty="0">
                <a:solidFill>
                  <a:srgbClr val="000000"/>
                </a:solidFill>
                <a:effectLst/>
              </a:rPr>
              <a:t>Se il file non esiste si </a:t>
            </a:r>
            <a:r>
              <a:rPr lang="it-IT" sz="1400" dirty="0">
                <a:solidFill>
                  <a:srgbClr val="000000"/>
                </a:solidFill>
              </a:rPr>
              <a:t>otterrà un errore. </a:t>
            </a:r>
            <a:endParaRPr lang="it-IT" sz="1400" b="0" i="0" dirty="0">
              <a:solidFill>
                <a:srgbClr val="000000"/>
              </a:solidFill>
              <a:effectLst/>
            </a:endParaRPr>
          </a:p>
        </p:txBody>
      </p:sp>
      <p:graphicFrame>
        <p:nvGraphicFramePr>
          <p:cNvPr id="6" name="Tabella 5">
            <a:extLst>
              <a:ext uri="{FF2B5EF4-FFF2-40B4-BE49-F238E27FC236}">
                <a16:creationId xmlns:a16="http://schemas.microsoft.com/office/drawing/2014/main" id="{D9604D26-F050-C781-D31A-71F10B7E4848}"/>
              </a:ext>
            </a:extLst>
          </p:cNvPr>
          <p:cNvGraphicFramePr>
            <a:graphicFrameLocks noGrp="1"/>
          </p:cNvGraphicFramePr>
          <p:nvPr>
            <p:extLst>
              <p:ext uri="{D42A27DB-BD31-4B8C-83A1-F6EECF244321}">
                <p14:modId xmlns:p14="http://schemas.microsoft.com/office/powerpoint/2010/main" val="2075449689"/>
              </p:ext>
            </p:extLst>
          </p:nvPr>
        </p:nvGraphicFramePr>
        <p:xfrm>
          <a:off x="7761715" y="1582614"/>
          <a:ext cx="4079631" cy="4897314"/>
        </p:xfrm>
        <a:graphic>
          <a:graphicData uri="http://schemas.openxmlformats.org/drawingml/2006/table">
            <a:tbl>
              <a:tblPr/>
              <a:tblGrid>
                <a:gridCol w="680222">
                  <a:extLst>
                    <a:ext uri="{9D8B030D-6E8A-4147-A177-3AD203B41FA5}">
                      <a16:colId xmlns:a16="http://schemas.microsoft.com/office/drawing/2014/main" val="2604006008"/>
                    </a:ext>
                  </a:extLst>
                </a:gridCol>
                <a:gridCol w="3399409">
                  <a:extLst>
                    <a:ext uri="{9D8B030D-6E8A-4147-A177-3AD203B41FA5}">
                      <a16:colId xmlns:a16="http://schemas.microsoft.com/office/drawing/2014/main" val="3647202779"/>
                    </a:ext>
                  </a:extLst>
                </a:gridCol>
              </a:tblGrid>
              <a:tr h="352452">
                <a:tc>
                  <a:txBody>
                    <a:bodyPr/>
                    <a:lstStyle/>
                    <a:p>
                      <a:r>
                        <a:rPr lang="it-IT" sz="1200" b="1" dirty="0">
                          <a:solidFill>
                            <a:srgbClr val="000000"/>
                          </a:solidFill>
                          <a:effectLst/>
                        </a:rPr>
                        <a:t>Mode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r>
                        <a:rPr lang="it-IT" sz="1200" b="1" dirty="0">
                          <a:solidFill>
                            <a:srgbClr val="000000"/>
                          </a:solidFill>
                          <a:effectLst/>
                        </a:rPr>
                        <a:t>Descrizione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476279125"/>
                  </a:ext>
                </a:extLst>
              </a:tr>
              <a:tr h="735089">
                <a:tc>
                  <a:txBody>
                    <a:bodyPr/>
                    <a:lstStyle/>
                    <a:p>
                      <a:r>
                        <a:rPr lang="it-IT" sz="1200" b="1" kern="1200" baseline="0" dirty="0">
                          <a:effectLst/>
                        </a:rPr>
                        <a:t>r</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il file in lettura e ne restituisce il </a:t>
                      </a:r>
                      <a:r>
                        <a:rPr lang="it-IT" sz="1200" b="1" kern="1200" baseline="0" dirty="0">
                          <a:effectLst/>
                          <a:highlight>
                            <a:srgbClr val="00FFFF"/>
                          </a:highlight>
                        </a:rPr>
                        <a:t>contenuto sotto forma di stringa</a:t>
                      </a:r>
                      <a:r>
                        <a:rPr lang="it-IT" sz="1200" kern="1200" baseline="0" dirty="0">
                          <a:effectLst/>
                        </a:rPr>
                        <a:t>. </a:t>
                      </a:r>
                    </a:p>
                    <a:p>
                      <a:r>
                        <a:rPr lang="it-IT" sz="1200" kern="1200" baseline="0" dirty="0">
                          <a:effectLst/>
                        </a:rPr>
                        <a:t>E’ modalità di default insieme a «t»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09634203"/>
                  </a:ext>
                </a:extLst>
              </a:tr>
              <a:tr h="735089">
                <a:tc>
                  <a:txBody>
                    <a:bodyPr/>
                    <a:lstStyle/>
                    <a:p>
                      <a:r>
                        <a:rPr lang="it-IT" sz="1200" b="1" kern="1200" baseline="0" dirty="0">
                          <a:effectLst/>
                        </a:rPr>
                        <a:t>w</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highlight>
                            <a:srgbClr val="E072C8"/>
                          </a:highlight>
                        </a:rPr>
                        <a:t>file in scrittura</a:t>
                      </a:r>
                      <a:r>
                        <a:rPr lang="it-IT" sz="1200" kern="1200" baseline="0" dirty="0">
                          <a:effectLst/>
                        </a:rPr>
                        <a:t>, se il file non esiste lo crea. Se il file presenta del </a:t>
                      </a:r>
                      <a:r>
                        <a:rPr lang="it-IT" sz="1200" b="1" kern="1200" baseline="0" dirty="0">
                          <a:effectLst/>
                        </a:rPr>
                        <a:t>contenuto questo viene sovrascritto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51450277"/>
                  </a:ext>
                </a:extLst>
              </a:tr>
              <a:tr h="537180">
                <a:tc>
                  <a:txBody>
                    <a:bodyPr/>
                    <a:lstStyle/>
                    <a:p>
                      <a:r>
                        <a:rPr lang="it-IT" sz="1200" b="1" kern="1200" baseline="0" dirty="0">
                          <a:effectLst/>
                        </a:rPr>
                        <a:t>x</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b="1" kern="1200" baseline="0" dirty="0">
                          <a:effectLst/>
                          <a:highlight>
                            <a:srgbClr val="E072C8"/>
                          </a:highlight>
                        </a:rPr>
                        <a:t>Apre un file creandolo</a:t>
                      </a:r>
                      <a:r>
                        <a:rPr lang="it-IT" sz="1200" kern="1200" baseline="0" dirty="0">
                          <a:effectLst/>
                        </a:rPr>
                        <a:t>, se il file esiste già l'operazione non ha successo.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21907831"/>
                  </a:ext>
                </a:extLst>
              </a:tr>
              <a:tr h="932998">
                <a:tc>
                  <a:txBody>
                    <a:bodyPr/>
                    <a:lstStyle/>
                    <a:p>
                      <a:r>
                        <a:rPr lang="it-IT" sz="1200" b="1" kern="1200" baseline="0">
                          <a:effectLst/>
                        </a:rPr>
                        <a:t>a</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consentendo di </a:t>
                      </a:r>
                      <a:r>
                        <a:rPr lang="it-IT" sz="1200" b="1" kern="1200" baseline="0" dirty="0">
                          <a:effectLst/>
                          <a:highlight>
                            <a:srgbClr val="E072C8"/>
                          </a:highlight>
                        </a:rPr>
                        <a:t>accodare dei contenuti a quelli già presenti</a:t>
                      </a:r>
                      <a:r>
                        <a:rPr lang="it-IT" sz="1200" kern="1200" baseline="0" dirty="0">
                          <a:effectLst/>
                        </a:rPr>
                        <a:t>, nel caso in cui il file non esista viene creato ex novo.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04164850"/>
                  </a:ext>
                </a:extLst>
              </a:tr>
              <a:tr h="537180">
                <a:tc>
                  <a:txBody>
                    <a:bodyPr/>
                    <a:lstStyle/>
                    <a:p>
                      <a:r>
                        <a:rPr lang="it-IT" sz="1200" b="1" kern="1200" baseline="0">
                          <a:effectLst/>
                        </a:rPr>
                        <a:t>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testo</a:t>
                      </a:r>
                      <a:r>
                        <a:rPr lang="it-IT" sz="1200" kern="1200" baseline="0" dirty="0">
                          <a:effectLst/>
                        </a:rPr>
                        <a:t>. Modalità di default insieme a «r».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1972152"/>
                  </a:ext>
                </a:extLst>
              </a:tr>
              <a:tr h="530146">
                <a:tc>
                  <a:txBody>
                    <a:bodyPr/>
                    <a:lstStyle/>
                    <a:p>
                      <a:r>
                        <a:rPr lang="it-IT" sz="1200" b="1" kern="1200" baseline="0">
                          <a:effectLst/>
                        </a:rPr>
                        <a:t>b</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binaria</a:t>
                      </a:r>
                      <a:r>
                        <a:rPr lang="it-IT" sz="1200" kern="1200" baseline="0" dirty="0">
                          <a:effectLst/>
                        </a:rPr>
                        <a:t>. Utile per files non di testo.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77246812"/>
                  </a:ext>
                </a:extLst>
              </a:tr>
              <a:tr h="537180">
                <a:tc>
                  <a:txBody>
                    <a:bodyPr/>
                    <a:lstStyle/>
                    <a:p>
                      <a:r>
                        <a:rPr lang="it-IT" sz="1200" b="1" kern="1200" baseline="0">
                          <a:effectLst/>
                        </a:rPr>
                        <a: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rPr>
                        <a:t>file in lettura e scrittura per l'aggiornamento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98197477"/>
                  </a:ext>
                </a:extLst>
              </a:tr>
            </a:tbl>
          </a:graphicData>
        </a:graphic>
      </p:graphicFrame>
      <p:sp>
        <p:nvSpPr>
          <p:cNvPr id="7" name="CasellaDiTesto 6">
            <a:extLst>
              <a:ext uri="{FF2B5EF4-FFF2-40B4-BE49-F238E27FC236}">
                <a16:creationId xmlns:a16="http://schemas.microsoft.com/office/drawing/2014/main" id="{45E14D14-4B68-1468-B29C-BA7EC840DBA5}"/>
              </a:ext>
            </a:extLst>
          </p:cNvPr>
          <p:cNvSpPr txBox="1"/>
          <p:nvPr/>
        </p:nvSpPr>
        <p:spPr>
          <a:xfrm>
            <a:off x="8043421" y="1129035"/>
            <a:ext cx="3367102" cy="369332"/>
          </a:xfrm>
          <a:prstGeom prst="rect">
            <a:avLst/>
          </a:prstGeom>
          <a:noFill/>
        </p:spPr>
        <p:txBody>
          <a:bodyPr wrap="square" rtlCol="0">
            <a:spAutoFit/>
          </a:bodyPr>
          <a:lstStyle/>
          <a:p>
            <a:pPr algn="ctr"/>
            <a:r>
              <a:rPr lang="it-IT" b="1" dirty="0"/>
              <a:t>MODE – modalità apertura file</a:t>
            </a:r>
          </a:p>
        </p:txBody>
      </p:sp>
    </p:spTree>
    <p:extLst>
      <p:ext uri="{BB962C8B-B14F-4D97-AF65-F5344CB8AC3E}">
        <p14:creationId xmlns:p14="http://schemas.microsoft.com/office/powerpoint/2010/main" val="354472056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0594A8-6B34-5993-4A8B-138E045F9297}"/>
              </a:ext>
            </a:extLst>
          </p:cNvPr>
          <p:cNvSpPr>
            <a:spLocks noGrp="1"/>
          </p:cNvSpPr>
          <p:nvPr>
            <p:ph type="title"/>
          </p:nvPr>
        </p:nvSpPr>
        <p:spPr/>
        <p:txBody>
          <a:bodyPr/>
          <a:lstStyle/>
          <a:p>
            <a:r>
              <a:rPr lang="it-IT" dirty="0"/>
              <a:t>APRIRE e LEGGERE – </a:t>
            </a:r>
            <a:r>
              <a:rPr lang="it-IT" i="1" dirty="0"/>
              <a:t>open() </a:t>
            </a:r>
            <a:r>
              <a:rPr lang="it-IT" dirty="0"/>
              <a:t>e </a:t>
            </a:r>
            <a:r>
              <a:rPr lang="it-IT" i="1" dirty="0" err="1"/>
              <a:t>read</a:t>
            </a:r>
            <a:r>
              <a:rPr lang="it-IT" i="1" dirty="0"/>
              <a:t>()</a:t>
            </a:r>
          </a:p>
        </p:txBody>
      </p:sp>
      <p:sp>
        <p:nvSpPr>
          <p:cNvPr id="3" name="Segnaposto contenuto 2">
            <a:extLst>
              <a:ext uri="{FF2B5EF4-FFF2-40B4-BE49-F238E27FC236}">
                <a16:creationId xmlns:a16="http://schemas.microsoft.com/office/drawing/2014/main" id="{25FA420F-0C1A-290C-ACEE-9FABEFF8C01D}"/>
              </a:ext>
            </a:extLst>
          </p:cNvPr>
          <p:cNvSpPr>
            <a:spLocks noGrp="1"/>
          </p:cNvSpPr>
          <p:nvPr>
            <p:ph sz="half" idx="2"/>
          </p:nvPr>
        </p:nvSpPr>
        <p:spPr/>
        <p:txBody>
          <a:bodyPr anchor="ctr"/>
          <a:lstStyle/>
          <a:p>
            <a:r>
              <a:rPr lang="it-IT" sz="1600" dirty="0"/>
              <a:t>Supponiamo di avere il seguente file, nella stessa cartella di Python: </a:t>
            </a:r>
          </a:p>
          <a:p>
            <a:pPr lvl="8"/>
            <a:endParaRPr lang="it-IT" dirty="0"/>
          </a:p>
          <a:p>
            <a:r>
              <a:rPr lang="it-IT" sz="1600" dirty="0"/>
              <a:t>demofile.txt</a:t>
            </a:r>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aprire il file usiamo la funzione </a:t>
            </a:r>
            <a:r>
              <a:rPr lang="it-IT" sz="1600" dirty="0" err="1"/>
              <a:t>built</a:t>
            </a:r>
            <a:r>
              <a:rPr lang="it-IT" sz="1600" dirty="0"/>
              <a:t>-in </a:t>
            </a:r>
            <a:r>
              <a:rPr lang="it-IT" sz="1600" b="1" dirty="0"/>
              <a:t>open() </a:t>
            </a:r>
            <a:r>
              <a:rPr lang="it-IT" sz="1600" dirty="0"/>
              <a:t>che restituirà l’oggetto file sul quale chiameremo il metodo </a:t>
            </a:r>
            <a:r>
              <a:rPr lang="it-IT" sz="1600" b="1" dirty="0" err="1">
                <a:highlight>
                  <a:srgbClr val="00FFFF"/>
                </a:highlight>
              </a:rPr>
              <a:t>read</a:t>
            </a:r>
            <a:r>
              <a:rPr lang="it-IT" sz="1600" b="1" dirty="0">
                <a:highlight>
                  <a:srgbClr val="00FFFF"/>
                </a:highlight>
              </a:rPr>
              <a:t>(). </a:t>
            </a:r>
            <a:r>
              <a:rPr lang="it-IT" sz="1600" dirty="0"/>
              <a:t>Questo permetterà di </a:t>
            </a:r>
            <a:r>
              <a:rPr lang="it-IT" sz="1600" b="1" dirty="0"/>
              <a:t>leggere il contenuto del file</a:t>
            </a:r>
            <a:r>
              <a:rPr lang="it-IT" sz="1600" dirty="0"/>
              <a:t>. </a:t>
            </a:r>
          </a:p>
          <a:p>
            <a:endParaRPr lang="it-IT" sz="1600" dirty="0"/>
          </a:p>
          <a:p>
            <a:endParaRPr lang="it-IT" dirty="0"/>
          </a:p>
        </p:txBody>
      </p:sp>
      <p:sp>
        <p:nvSpPr>
          <p:cNvPr id="4" name="Segnaposto contenuto 3">
            <a:extLst>
              <a:ext uri="{FF2B5EF4-FFF2-40B4-BE49-F238E27FC236}">
                <a16:creationId xmlns:a16="http://schemas.microsoft.com/office/drawing/2014/main" id="{A6C6DC8B-7901-F268-26F0-AD26F3588756}"/>
              </a:ext>
            </a:extLst>
          </p:cNvPr>
          <p:cNvSpPr>
            <a:spLocks noGrp="1"/>
          </p:cNvSpPr>
          <p:nvPr>
            <p:ph sz="quarter" idx="4"/>
          </p:nvPr>
        </p:nvSpPr>
        <p:spPr>
          <a:xfrm>
            <a:off x="6684416" y="1271017"/>
            <a:ext cx="5178971" cy="5263586"/>
          </a:xfrm>
        </p:spPr>
        <p:txBody>
          <a:bodyPr anchor="ctr"/>
          <a:lstStyle/>
          <a:p>
            <a:endParaRPr lang="it-IT" sz="1600" b="1" dirty="0"/>
          </a:p>
          <a:p>
            <a:endParaRPr lang="it-IT" sz="1600" b="1" dirty="0"/>
          </a:p>
          <a:p>
            <a:r>
              <a:rPr lang="it-IT" sz="1600" b="1" dirty="0"/>
              <a:t>Se il file si trova in un luogo differente</a:t>
            </a:r>
            <a:r>
              <a:rPr lang="it-IT" sz="1600" dirty="0"/>
              <a:t>, dovremo </a:t>
            </a:r>
            <a:r>
              <a:rPr lang="it-IT" sz="1600" b="1" dirty="0">
                <a:highlight>
                  <a:srgbClr val="00FFFF"/>
                </a:highlight>
              </a:rPr>
              <a:t>specificare il percorso del file</a:t>
            </a:r>
            <a:r>
              <a:rPr lang="it-IT" sz="1600" dirty="0"/>
              <a:t>: </a:t>
            </a:r>
          </a:p>
          <a:p>
            <a:endParaRPr lang="it-IT" sz="1600" dirty="0"/>
          </a:p>
          <a:p>
            <a:endParaRPr lang="it-IT" sz="1600" dirty="0"/>
          </a:p>
          <a:p>
            <a:endParaRPr lang="it-IT" sz="1600" dirty="0"/>
          </a:p>
          <a:p>
            <a:endParaRPr lang="it-IT" sz="1600" dirty="0"/>
          </a:p>
          <a:p>
            <a:endParaRPr lang="it-IT" dirty="0"/>
          </a:p>
          <a:p>
            <a:endParaRPr lang="it-IT" dirty="0"/>
          </a:p>
        </p:txBody>
      </p:sp>
      <p:sp>
        <p:nvSpPr>
          <p:cNvPr id="5" name="CasellaDiTesto 4">
            <a:extLst>
              <a:ext uri="{FF2B5EF4-FFF2-40B4-BE49-F238E27FC236}">
                <a16:creationId xmlns:a16="http://schemas.microsoft.com/office/drawing/2014/main" id="{19158AA3-5059-2861-753F-418598BFE0B0}"/>
              </a:ext>
            </a:extLst>
          </p:cNvPr>
          <p:cNvSpPr txBox="1"/>
          <p:nvPr/>
        </p:nvSpPr>
        <p:spPr>
          <a:xfrm>
            <a:off x="409279" y="3164146"/>
            <a:ext cx="4288725" cy="738664"/>
          </a:xfrm>
          <a:prstGeom prst="rect">
            <a:avLst/>
          </a:prstGeom>
          <a:noFill/>
        </p:spPr>
        <p:txBody>
          <a:bodyPr wrap="square" rtlCol="0">
            <a:spAutoFit/>
          </a:bodyPr>
          <a:lstStyle/>
          <a:p>
            <a:r>
              <a:rPr lang="en-US" sz="1400" b="0" i="0" dirty="0">
                <a:solidFill>
                  <a:srgbClr val="000000"/>
                </a:solidFill>
                <a:effectLst/>
                <a:latin typeface="Consolas" panose="020B0609020204030204" pitchFamily="49" charset="0"/>
              </a:rPr>
              <a:t>Hello! Welcome to demofile.txt</a:t>
            </a:r>
            <a:br>
              <a:rPr lang="en-US" sz="1400" dirty="0"/>
            </a:br>
            <a:r>
              <a:rPr lang="en-US" sz="1400" b="0" i="0" dirty="0">
                <a:solidFill>
                  <a:srgbClr val="000000"/>
                </a:solidFill>
                <a:effectLst/>
                <a:latin typeface="Consolas" panose="020B0609020204030204" pitchFamily="49" charset="0"/>
              </a:rPr>
              <a:t>This file is for testing purposes.</a:t>
            </a:r>
            <a:br>
              <a:rPr lang="en-US" sz="1400" dirty="0"/>
            </a:br>
            <a:r>
              <a:rPr lang="en-US" sz="1400" b="0" i="0" dirty="0">
                <a:solidFill>
                  <a:srgbClr val="000000"/>
                </a:solidFill>
                <a:effectLst/>
                <a:latin typeface="Consolas" panose="020B0609020204030204" pitchFamily="49" charset="0"/>
              </a:rPr>
              <a:t>Good Luck!</a:t>
            </a:r>
            <a:endParaRPr lang="it-IT" sz="1400" dirty="0"/>
          </a:p>
        </p:txBody>
      </p:sp>
      <p:sp>
        <p:nvSpPr>
          <p:cNvPr id="6" name="Rettangolo con angoli arrotondati 5">
            <a:extLst>
              <a:ext uri="{FF2B5EF4-FFF2-40B4-BE49-F238E27FC236}">
                <a16:creationId xmlns:a16="http://schemas.microsoft.com/office/drawing/2014/main" id="{1E4B27DD-9D78-8621-422B-C9A0F4AE2CAE}"/>
              </a:ext>
            </a:extLst>
          </p:cNvPr>
          <p:cNvSpPr/>
          <p:nvPr/>
        </p:nvSpPr>
        <p:spPr>
          <a:xfrm>
            <a:off x="409279" y="2576146"/>
            <a:ext cx="3432959" cy="1700257"/>
          </a:xfrm>
          <a:prstGeom prst="roundRect">
            <a:avLst/>
          </a:prstGeom>
          <a:noFill/>
          <a:ln w="19050">
            <a:solidFill>
              <a:srgbClr val="393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0D768350-3FFE-B7C6-7F36-9CC0FF08FD1D}"/>
              </a:ext>
            </a:extLst>
          </p:cNvPr>
          <p:cNvPicPr>
            <a:picLocks noChangeAspect="1"/>
          </p:cNvPicPr>
          <p:nvPr/>
        </p:nvPicPr>
        <p:blipFill>
          <a:blip r:embed="rId2"/>
          <a:stretch>
            <a:fillRect/>
          </a:stretch>
        </p:blipFill>
        <p:spPr>
          <a:xfrm>
            <a:off x="1611419" y="5424413"/>
            <a:ext cx="2581635" cy="743054"/>
          </a:xfrm>
          <a:prstGeom prst="rect">
            <a:avLst/>
          </a:prstGeom>
        </p:spPr>
      </p:pic>
      <p:pic>
        <p:nvPicPr>
          <p:cNvPr id="10" name="Immagine 9">
            <a:extLst>
              <a:ext uri="{FF2B5EF4-FFF2-40B4-BE49-F238E27FC236}">
                <a16:creationId xmlns:a16="http://schemas.microsoft.com/office/drawing/2014/main" id="{293FB917-0041-38D0-36BA-9A0C6026D834}"/>
              </a:ext>
            </a:extLst>
          </p:cNvPr>
          <p:cNvPicPr>
            <a:picLocks noChangeAspect="1"/>
          </p:cNvPicPr>
          <p:nvPr/>
        </p:nvPicPr>
        <p:blipFill>
          <a:blip r:embed="rId3"/>
          <a:stretch>
            <a:fillRect/>
          </a:stretch>
        </p:blipFill>
        <p:spPr>
          <a:xfrm>
            <a:off x="7778552" y="2052621"/>
            <a:ext cx="2862115" cy="724001"/>
          </a:xfrm>
          <a:prstGeom prst="rect">
            <a:avLst/>
          </a:prstGeom>
        </p:spPr>
      </p:pic>
      <p:pic>
        <p:nvPicPr>
          <p:cNvPr id="12" name="Immagine 11">
            <a:extLst>
              <a:ext uri="{FF2B5EF4-FFF2-40B4-BE49-F238E27FC236}">
                <a16:creationId xmlns:a16="http://schemas.microsoft.com/office/drawing/2014/main" id="{6EB6CE70-2AE0-ABC7-9C27-6C6144884912}"/>
              </a:ext>
            </a:extLst>
          </p:cNvPr>
          <p:cNvPicPr>
            <a:picLocks noChangeAspect="1"/>
          </p:cNvPicPr>
          <p:nvPr/>
        </p:nvPicPr>
        <p:blipFill>
          <a:blip r:embed="rId4"/>
          <a:stretch>
            <a:fillRect/>
          </a:stretch>
        </p:blipFill>
        <p:spPr>
          <a:xfrm>
            <a:off x="7454372" y="3829215"/>
            <a:ext cx="3639058" cy="657317"/>
          </a:xfrm>
          <a:prstGeom prst="rect">
            <a:avLst/>
          </a:prstGeom>
        </p:spPr>
      </p:pic>
      <p:pic>
        <p:nvPicPr>
          <p:cNvPr id="14" name="Immagine 13">
            <a:extLst>
              <a:ext uri="{FF2B5EF4-FFF2-40B4-BE49-F238E27FC236}">
                <a16:creationId xmlns:a16="http://schemas.microsoft.com/office/drawing/2014/main" id="{AF197495-D21E-A388-19A5-183F21693011}"/>
              </a:ext>
            </a:extLst>
          </p:cNvPr>
          <p:cNvPicPr>
            <a:picLocks noChangeAspect="1"/>
          </p:cNvPicPr>
          <p:nvPr/>
        </p:nvPicPr>
        <p:blipFill>
          <a:blip r:embed="rId5"/>
          <a:stretch>
            <a:fillRect/>
          </a:stretch>
        </p:blipFill>
        <p:spPr>
          <a:xfrm>
            <a:off x="6766081" y="4757520"/>
            <a:ext cx="4887058" cy="617224"/>
          </a:xfrm>
          <a:prstGeom prst="rect">
            <a:avLst/>
          </a:prstGeom>
        </p:spPr>
      </p:pic>
      <p:cxnSp>
        <p:nvCxnSpPr>
          <p:cNvPr id="16" name="Connettore diritto 15">
            <a:extLst>
              <a:ext uri="{FF2B5EF4-FFF2-40B4-BE49-F238E27FC236}">
                <a16:creationId xmlns:a16="http://schemas.microsoft.com/office/drawing/2014/main" id="{30B5E356-2463-5D11-CE27-AE2510E9DB65}"/>
              </a:ext>
            </a:extLst>
          </p:cNvPr>
          <p:cNvCxnSpPr/>
          <p:nvPr/>
        </p:nvCxnSpPr>
        <p:spPr>
          <a:xfrm>
            <a:off x="8285322" y="4121659"/>
            <a:ext cx="1794256"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92846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078417-8081-4E14-8F2F-79B0AFCF216C}"/>
              </a:ext>
            </a:extLst>
          </p:cNvPr>
          <p:cNvSpPr>
            <a:spLocks noGrp="1"/>
          </p:cNvSpPr>
          <p:nvPr>
            <p:ph type="title"/>
          </p:nvPr>
        </p:nvSpPr>
        <p:spPr/>
        <p:txBody>
          <a:bodyPr/>
          <a:lstStyle/>
          <a:p>
            <a:r>
              <a:rPr lang="it-IT" dirty="0"/>
              <a:t>I NUMERI IN PYTHON</a:t>
            </a:r>
          </a:p>
        </p:txBody>
      </p:sp>
      <p:sp>
        <p:nvSpPr>
          <p:cNvPr id="4" name="Segnaposto contenuto 3">
            <a:extLst>
              <a:ext uri="{FF2B5EF4-FFF2-40B4-BE49-F238E27FC236}">
                <a16:creationId xmlns:a16="http://schemas.microsoft.com/office/drawing/2014/main" id="{D9F340CD-0217-4D18-B492-A2A08ABE8135}"/>
              </a:ext>
            </a:extLst>
          </p:cNvPr>
          <p:cNvSpPr>
            <a:spLocks noGrp="1"/>
          </p:cNvSpPr>
          <p:nvPr>
            <p:ph idx="1"/>
          </p:nvPr>
        </p:nvSpPr>
        <p:spPr>
          <a:xfrm>
            <a:off x="460497" y="1266088"/>
            <a:ext cx="7514126" cy="5459748"/>
          </a:xfrm>
        </p:spPr>
        <p:txBody>
          <a:bodyPr anchor="ctr"/>
          <a:lstStyle/>
          <a:p>
            <a:pPr marL="0" indent="0">
              <a:buNone/>
            </a:pPr>
            <a:r>
              <a:rPr lang="it-IT" sz="1600" dirty="0"/>
              <a:t>In Python ci sono 3 differenti tipi numerici di dato: </a:t>
            </a:r>
          </a:p>
          <a:p>
            <a:pPr>
              <a:buFont typeface="Arial" panose="020B0604020202020204" pitchFamily="34" charset="0"/>
              <a:buChar char="•"/>
            </a:pPr>
            <a:r>
              <a:rPr lang="it-IT" sz="1600" dirty="0"/>
              <a:t> </a:t>
            </a:r>
            <a:r>
              <a:rPr lang="it-IT" sz="1600" dirty="0" err="1">
                <a:solidFill>
                  <a:schemeClr val="accent1">
                    <a:lumMod val="75000"/>
                  </a:schemeClr>
                </a:solidFill>
              </a:rPr>
              <a:t>int</a:t>
            </a:r>
            <a:r>
              <a:rPr lang="it-IT" sz="1600" dirty="0"/>
              <a:t> 	  	</a:t>
            </a:r>
            <a:r>
              <a:rPr lang="it-IT" sz="1600" b="0" i="0" dirty="0">
                <a:solidFill>
                  <a:srgbClr val="000000"/>
                </a:solidFill>
                <a:effectLst/>
                <a:latin typeface="Consolas" panose="020B0609020204030204" pitchFamily="49" charset="0"/>
              </a:rPr>
              <a:t>x = </a:t>
            </a:r>
            <a:r>
              <a:rPr lang="it-IT" sz="1600" b="0" i="0" dirty="0">
                <a:solidFill>
                  <a:srgbClr val="FF0000"/>
                </a:solidFill>
                <a:effectLst/>
                <a:latin typeface="Consolas" panose="020B0609020204030204" pitchFamily="49" charset="0"/>
              </a:rPr>
              <a:t>1</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int</a:t>
            </a:r>
            <a:endParaRPr lang="it-IT" sz="1600" dirty="0"/>
          </a:p>
          <a:p>
            <a:pPr>
              <a:buFont typeface="Arial" panose="020B0604020202020204" pitchFamily="34" charset="0"/>
              <a:buChar char="•"/>
            </a:pPr>
            <a:r>
              <a:rPr lang="it-IT" sz="1600" dirty="0"/>
              <a:t> </a:t>
            </a:r>
            <a:r>
              <a:rPr lang="it-IT" sz="1600" dirty="0">
                <a:solidFill>
                  <a:schemeClr val="accent1">
                    <a:lumMod val="75000"/>
                  </a:schemeClr>
                </a:solidFill>
              </a:rPr>
              <a:t>float </a:t>
            </a:r>
            <a:r>
              <a:rPr lang="it-IT" sz="1600" dirty="0"/>
              <a:t> 		</a:t>
            </a:r>
            <a:r>
              <a:rPr lang="it-IT" sz="1600" b="0" i="0" dirty="0">
                <a:solidFill>
                  <a:srgbClr val="000000"/>
                </a:solidFill>
                <a:effectLst/>
                <a:latin typeface="Consolas" panose="020B0609020204030204" pitchFamily="49" charset="0"/>
              </a:rPr>
              <a:t>y = </a:t>
            </a:r>
            <a:r>
              <a:rPr lang="it-IT" sz="1600" b="0" i="0" dirty="0">
                <a:solidFill>
                  <a:srgbClr val="FF0000"/>
                </a:solidFill>
                <a:effectLst/>
                <a:latin typeface="Consolas" panose="020B0609020204030204" pitchFamily="49" charset="0"/>
              </a:rPr>
              <a:t>2.8</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float</a:t>
            </a:r>
            <a:endParaRPr lang="it-IT" sz="1600" dirty="0"/>
          </a:p>
          <a:p>
            <a:pPr>
              <a:buFont typeface="Arial" panose="020B0604020202020204" pitchFamily="34" charset="0"/>
              <a:buChar char="•"/>
            </a:pPr>
            <a:r>
              <a:rPr lang="it-IT" sz="1600" dirty="0"/>
              <a:t> </a:t>
            </a:r>
            <a:r>
              <a:rPr lang="it-IT" sz="1600" dirty="0" err="1">
                <a:solidFill>
                  <a:schemeClr val="accent1">
                    <a:lumMod val="75000"/>
                  </a:schemeClr>
                </a:solidFill>
              </a:rPr>
              <a:t>complex</a:t>
            </a:r>
            <a:r>
              <a:rPr lang="it-IT" sz="1600" dirty="0">
                <a:solidFill>
                  <a:schemeClr val="accent1">
                    <a:lumMod val="75000"/>
                  </a:schemeClr>
                </a:solidFill>
              </a:rPr>
              <a:t> </a:t>
            </a:r>
            <a:r>
              <a:rPr lang="it-IT" sz="1600" dirty="0"/>
              <a:t> 		</a:t>
            </a:r>
            <a:r>
              <a:rPr lang="it-IT" sz="1600" b="0" i="0" dirty="0">
                <a:solidFill>
                  <a:srgbClr val="000000"/>
                </a:solidFill>
                <a:effectLst/>
                <a:latin typeface="Consolas" panose="020B0609020204030204" pitchFamily="49" charset="0"/>
              </a:rPr>
              <a:t>z = 1j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complex</a:t>
            </a:r>
            <a:endParaRPr lang="it-IT" sz="1600" dirty="0"/>
          </a:p>
          <a:p>
            <a:pPr marL="0" indent="0">
              <a:buNone/>
            </a:pPr>
            <a:endParaRPr lang="en-US" dirty="0"/>
          </a:p>
          <a:p>
            <a:pPr marL="0" indent="0">
              <a:buNone/>
            </a:pPr>
            <a:r>
              <a:rPr lang="it-IT" sz="2000" b="1" u="sng" dirty="0">
                <a:solidFill>
                  <a:schemeClr val="tx1">
                    <a:lumMod val="75000"/>
                    <a:lumOff val="25000"/>
                  </a:schemeClr>
                </a:solidFill>
              </a:rPr>
              <a:t>1-INT (or INTEGER)</a:t>
            </a:r>
          </a:p>
          <a:p>
            <a:pPr marL="0" indent="0">
              <a:buNone/>
            </a:pPr>
            <a:r>
              <a:rPr lang="it-IT" sz="1600" dirty="0"/>
              <a:t>E’ un numero intero, positivo o negativo, senza decimali, di lunghezza illimitata. </a:t>
            </a:r>
          </a:p>
          <a:p>
            <a:pPr marL="0" indent="0">
              <a:buNone/>
            </a:pPr>
            <a:endParaRPr lang="it-IT" dirty="0"/>
          </a:p>
          <a:p>
            <a:pPr marL="0" indent="0">
              <a:buNone/>
            </a:pPr>
            <a:r>
              <a:rPr lang="it-IT" sz="2000" b="1" u="sng" dirty="0">
                <a:solidFill>
                  <a:schemeClr val="tx1">
                    <a:lumMod val="75000"/>
                    <a:lumOff val="25000"/>
                  </a:schemeClr>
                </a:solidFill>
              </a:rPr>
              <a:t>2-FLOAT (or FLOATING POINT NUMBER)</a:t>
            </a:r>
          </a:p>
          <a:p>
            <a:pPr marL="0" indent="0">
              <a:buNone/>
            </a:pPr>
            <a:r>
              <a:rPr lang="it-IT" sz="1600" dirty="0"/>
              <a:t>E’ un numero intero, positivo o negativo, che contiene uno o più decimali.</a:t>
            </a:r>
          </a:p>
          <a:p>
            <a:pPr marL="0" indent="0">
              <a:buNone/>
            </a:pPr>
            <a:r>
              <a:rPr lang="it-IT" sz="1600" dirty="0"/>
              <a:t>Può anche essere un numero scientifico con una «e» ad indicare la potenza di 10. </a:t>
            </a:r>
          </a:p>
          <a:p>
            <a:pPr marL="0" indent="0">
              <a:buNone/>
            </a:pPr>
            <a:endParaRPr lang="it-IT" sz="1600" dirty="0"/>
          </a:p>
          <a:p>
            <a:pPr marL="0" indent="0">
              <a:buNone/>
            </a:pPr>
            <a:r>
              <a:rPr lang="it-IT" sz="2000" b="1" u="sng" dirty="0">
                <a:solidFill>
                  <a:schemeClr val="tx1">
                    <a:lumMod val="75000"/>
                    <a:lumOff val="25000"/>
                  </a:schemeClr>
                </a:solidFill>
              </a:rPr>
              <a:t>3-COMPLEX</a:t>
            </a:r>
          </a:p>
          <a:p>
            <a:pPr marL="0" indent="0">
              <a:buNone/>
            </a:pPr>
            <a:r>
              <a:rPr lang="it-IT" sz="1600" dirty="0"/>
              <a:t>Sono scritti con una «j» come parte immaginaria. </a:t>
            </a:r>
          </a:p>
          <a:p>
            <a:pPr marL="0" indent="0">
              <a:buNone/>
            </a:pPr>
            <a:endParaRPr lang="it-IT" sz="1600" dirty="0"/>
          </a:p>
        </p:txBody>
      </p:sp>
      <p:pic>
        <p:nvPicPr>
          <p:cNvPr id="5" name="Immagine 4">
            <a:extLst>
              <a:ext uri="{FF2B5EF4-FFF2-40B4-BE49-F238E27FC236}">
                <a16:creationId xmlns:a16="http://schemas.microsoft.com/office/drawing/2014/main" id="{2AF27E78-B625-752A-E12B-33F56278A324}"/>
              </a:ext>
            </a:extLst>
          </p:cNvPr>
          <p:cNvPicPr>
            <a:picLocks noChangeAspect="1"/>
          </p:cNvPicPr>
          <p:nvPr/>
        </p:nvPicPr>
        <p:blipFill>
          <a:blip r:embed="rId2"/>
          <a:stretch>
            <a:fillRect/>
          </a:stretch>
        </p:blipFill>
        <p:spPr>
          <a:xfrm>
            <a:off x="8754638" y="3235864"/>
            <a:ext cx="1962424" cy="685896"/>
          </a:xfrm>
          <a:prstGeom prst="rect">
            <a:avLst/>
          </a:prstGeom>
        </p:spPr>
      </p:pic>
      <p:pic>
        <p:nvPicPr>
          <p:cNvPr id="7" name="Immagine 6">
            <a:extLst>
              <a:ext uri="{FF2B5EF4-FFF2-40B4-BE49-F238E27FC236}">
                <a16:creationId xmlns:a16="http://schemas.microsoft.com/office/drawing/2014/main" id="{7EBCCA68-1DCF-EE3F-EAF9-396390CACEBC}"/>
              </a:ext>
            </a:extLst>
          </p:cNvPr>
          <p:cNvPicPr>
            <a:picLocks noChangeAspect="1"/>
          </p:cNvPicPr>
          <p:nvPr/>
        </p:nvPicPr>
        <p:blipFill rotWithShape="1">
          <a:blip r:embed="rId3"/>
          <a:srcRect t="-4348" r="48269" b="-1"/>
          <a:stretch/>
        </p:blipFill>
        <p:spPr>
          <a:xfrm>
            <a:off x="8027753" y="4416361"/>
            <a:ext cx="1269886" cy="685895"/>
          </a:xfrm>
          <a:prstGeom prst="rect">
            <a:avLst/>
          </a:prstGeom>
        </p:spPr>
      </p:pic>
      <p:pic>
        <p:nvPicPr>
          <p:cNvPr id="9" name="Immagine 8">
            <a:extLst>
              <a:ext uri="{FF2B5EF4-FFF2-40B4-BE49-F238E27FC236}">
                <a16:creationId xmlns:a16="http://schemas.microsoft.com/office/drawing/2014/main" id="{B0641701-76E4-0A4C-801E-A50E78388684}"/>
              </a:ext>
            </a:extLst>
          </p:cNvPr>
          <p:cNvPicPr>
            <a:picLocks noChangeAspect="1"/>
          </p:cNvPicPr>
          <p:nvPr/>
        </p:nvPicPr>
        <p:blipFill>
          <a:blip r:embed="rId4"/>
          <a:stretch>
            <a:fillRect/>
          </a:stretch>
        </p:blipFill>
        <p:spPr>
          <a:xfrm>
            <a:off x="10089776" y="4396066"/>
            <a:ext cx="1448002" cy="647790"/>
          </a:xfrm>
          <a:prstGeom prst="rect">
            <a:avLst/>
          </a:prstGeom>
        </p:spPr>
      </p:pic>
      <p:pic>
        <p:nvPicPr>
          <p:cNvPr id="11" name="Immagine 10">
            <a:extLst>
              <a:ext uri="{FF2B5EF4-FFF2-40B4-BE49-F238E27FC236}">
                <a16:creationId xmlns:a16="http://schemas.microsoft.com/office/drawing/2014/main" id="{223B5571-03D3-E693-7EB0-2FDAB412F495}"/>
              </a:ext>
            </a:extLst>
          </p:cNvPr>
          <p:cNvPicPr>
            <a:picLocks noChangeAspect="1"/>
          </p:cNvPicPr>
          <p:nvPr/>
        </p:nvPicPr>
        <p:blipFill>
          <a:blip r:embed="rId5"/>
          <a:stretch>
            <a:fillRect/>
          </a:stretch>
        </p:blipFill>
        <p:spPr>
          <a:xfrm>
            <a:off x="9297639" y="5271307"/>
            <a:ext cx="1419423" cy="676369"/>
          </a:xfrm>
          <a:prstGeom prst="rect">
            <a:avLst/>
          </a:prstGeom>
        </p:spPr>
      </p:pic>
    </p:spTree>
    <p:extLst>
      <p:ext uri="{BB962C8B-B14F-4D97-AF65-F5344CB8AC3E}">
        <p14:creationId xmlns:p14="http://schemas.microsoft.com/office/powerpoint/2010/main" val="615008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06460-228C-0B11-9536-6731E1C91919}"/>
              </a:ext>
            </a:extLst>
          </p:cNvPr>
          <p:cNvSpPr>
            <a:spLocks noGrp="1"/>
          </p:cNvSpPr>
          <p:nvPr>
            <p:ph type="title"/>
          </p:nvPr>
        </p:nvSpPr>
        <p:spPr/>
        <p:txBody>
          <a:bodyPr>
            <a:normAutofit fontScale="90000"/>
          </a:bodyPr>
          <a:lstStyle/>
          <a:p>
            <a:r>
              <a:rPr lang="it-IT" dirty="0"/>
              <a:t>LEGGERE PARTI DI UN FILE – </a:t>
            </a:r>
            <a:r>
              <a:rPr lang="it-IT" i="1" dirty="0" err="1"/>
              <a:t>read</a:t>
            </a:r>
            <a:r>
              <a:rPr lang="it-IT" i="1" dirty="0"/>
              <a:t>(</a:t>
            </a:r>
            <a:r>
              <a:rPr lang="it-IT" i="1" dirty="0" err="1"/>
              <a:t>n_char</a:t>
            </a:r>
            <a:r>
              <a:rPr lang="it-IT" i="1" dirty="0"/>
              <a:t>) and </a:t>
            </a:r>
            <a:r>
              <a:rPr lang="it-IT" i="1" dirty="0" err="1"/>
              <a:t>readline</a:t>
            </a:r>
            <a:r>
              <a:rPr lang="it-IT" i="1" dirty="0"/>
              <a:t>()</a:t>
            </a:r>
          </a:p>
        </p:txBody>
      </p:sp>
      <p:sp>
        <p:nvSpPr>
          <p:cNvPr id="3" name="Segnaposto contenuto 2">
            <a:extLst>
              <a:ext uri="{FF2B5EF4-FFF2-40B4-BE49-F238E27FC236}">
                <a16:creationId xmlns:a16="http://schemas.microsoft.com/office/drawing/2014/main" id="{DD69567B-F279-690F-C5AF-36A0DDAA0148}"/>
              </a:ext>
            </a:extLst>
          </p:cNvPr>
          <p:cNvSpPr>
            <a:spLocks noGrp="1"/>
          </p:cNvSpPr>
          <p:nvPr>
            <p:ph sz="half" idx="2"/>
          </p:nvPr>
        </p:nvSpPr>
        <p:spPr>
          <a:xfrm>
            <a:off x="328612" y="1271017"/>
            <a:ext cx="5678996" cy="1692966"/>
          </a:xfrm>
        </p:spPr>
        <p:txBody>
          <a:bodyPr>
            <a:normAutofit lnSpcReduction="10000"/>
          </a:bodyPr>
          <a:lstStyle/>
          <a:p>
            <a:pPr>
              <a:buFont typeface="Wingdings" panose="05000000000000000000" pitchFamily="2" charset="2"/>
              <a:buChar char="q"/>
            </a:pPr>
            <a:r>
              <a:rPr lang="it-IT" sz="2000" b="1" u="sng" dirty="0">
                <a:solidFill>
                  <a:srgbClr val="50B4C8"/>
                </a:solidFill>
              </a:rPr>
              <a:t>LEGGERE SOLO PARTI DI UN FILE</a:t>
            </a:r>
          </a:p>
          <a:p>
            <a:endParaRPr lang="it-IT" sz="1600" dirty="0"/>
          </a:p>
          <a:p>
            <a:r>
              <a:rPr lang="it-IT" sz="1600" dirty="0"/>
              <a:t>Di default il metodo </a:t>
            </a:r>
            <a:r>
              <a:rPr lang="it-IT" sz="1600" b="1" dirty="0" err="1">
                <a:solidFill>
                  <a:srgbClr val="50B4C8"/>
                </a:solidFill>
              </a:rPr>
              <a:t>read</a:t>
            </a:r>
            <a:r>
              <a:rPr lang="it-IT" sz="1600" b="1" dirty="0">
                <a:solidFill>
                  <a:srgbClr val="50B4C8"/>
                </a:solidFill>
              </a:rPr>
              <a:t>() </a:t>
            </a:r>
            <a:r>
              <a:rPr lang="it-IT" sz="1600" dirty="0"/>
              <a:t>ritorna il </a:t>
            </a:r>
            <a:r>
              <a:rPr lang="it-IT" sz="1600" b="1" dirty="0"/>
              <a:t>testo intero</a:t>
            </a:r>
            <a:r>
              <a:rPr lang="it-IT" sz="1600" dirty="0"/>
              <a:t>, ma si può specificare </a:t>
            </a:r>
            <a:r>
              <a:rPr lang="it-IT" sz="1600" b="1" dirty="0">
                <a:highlight>
                  <a:srgbClr val="00FFFF"/>
                </a:highlight>
              </a:rPr>
              <a:t>quanti caratteri si vogliono ritornare</a:t>
            </a:r>
            <a:r>
              <a:rPr lang="it-IT" sz="1600" dirty="0"/>
              <a:t>. </a:t>
            </a:r>
          </a:p>
          <a:p>
            <a:endParaRPr lang="it-IT" dirty="0"/>
          </a:p>
          <a:p>
            <a:pPr algn="ctr"/>
            <a:r>
              <a:rPr lang="it-IT" dirty="0">
                <a:solidFill>
                  <a:srgbClr val="D543B6"/>
                </a:solidFill>
                <a:latin typeface="JetBrains Mono"/>
              </a:rPr>
              <a:t>Read</a:t>
            </a:r>
            <a:r>
              <a:rPr lang="it-IT" dirty="0">
                <a:latin typeface="JetBrains Mono"/>
              </a:rPr>
              <a:t>(</a:t>
            </a:r>
            <a:r>
              <a:rPr lang="it-IT" i="1" dirty="0" err="1">
                <a:latin typeface="JetBrains Mono"/>
              </a:rPr>
              <a:t>numero_caratteri</a:t>
            </a:r>
            <a:r>
              <a:rPr lang="it-IT" dirty="0">
                <a:latin typeface="JetBrains Mono"/>
              </a:rPr>
              <a:t>)</a:t>
            </a:r>
          </a:p>
          <a:p>
            <a:pPr marL="0" indent="0">
              <a:buNone/>
            </a:pPr>
            <a:endParaRPr lang="it-IT" dirty="0"/>
          </a:p>
          <a:p>
            <a:endParaRPr lang="it-IT" dirty="0"/>
          </a:p>
        </p:txBody>
      </p:sp>
      <p:sp>
        <p:nvSpPr>
          <p:cNvPr id="4" name="Segnaposto contenuto 3">
            <a:extLst>
              <a:ext uri="{FF2B5EF4-FFF2-40B4-BE49-F238E27FC236}">
                <a16:creationId xmlns:a16="http://schemas.microsoft.com/office/drawing/2014/main" id="{51B19614-2361-1DFD-E417-AA36028E589F}"/>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LEGGERE RIGHE – </a:t>
            </a:r>
            <a:r>
              <a:rPr lang="it-IT" sz="2000" b="1" u="sng" dirty="0" err="1">
                <a:solidFill>
                  <a:srgbClr val="50B4C8"/>
                </a:solidFill>
              </a:rPr>
              <a:t>readline</a:t>
            </a:r>
            <a:r>
              <a:rPr lang="it-IT" sz="2000" b="1" u="sng" dirty="0">
                <a:solidFill>
                  <a:srgbClr val="50B4C8"/>
                </a:solidFill>
              </a:rPr>
              <a:t>()</a:t>
            </a:r>
          </a:p>
          <a:p>
            <a:endParaRPr lang="it-IT" dirty="0"/>
          </a:p>
          <a:p>
            <a:pPr marL="0" indent="0">
              <a:buNone/>
            </a:pPr>
            <a:r>
              <a:rPr lang="it-IT" sz="1600" dirty="0"/>
              <a:t>Il metodo </a:t>
            </a:r>
            <a:r>
              <a:rPr lang="it-IT" sz="1600" b="1" dirty="0" err="1">
                <a:solidFill>
                  <a:srgbClr val="50B4C8"/>
                </a:solidFill>
              </a:rPr>
              <a:t>readline</a:t>
            </a:r>
            <a:r>
              <a:rPr lang="it-IT" sz="1600" b="1" dirty="0">
                <a:solidFill>
                  <a:srgbClr val="50B4C8"/>
                </a:solidFill>
              </a:rPr>
              <a:t>() </a:t>
            </a:r>
            <a:r>
              <a:rPr lang="it-IT" sz="1600" dirty="0"/>
              <a:t>permette di </a:t>
            </a:r>
            <a:r>
              <a:rPr lang="it-IT" sz="1600" b="1" dirty="0">
                <a:highlight>
                  <a:srgbClr val="00FFFF"/>
                </a:highlight>
              </a:rPr>
              <a:t>ritornare una riga del file</a:t>
            </a:r>
            <a:r>
              <a:rPr lang="it-IT" sz="1600" dirty="0"/>
              <a:t>.</a:t>
            </a:r>
          </a:p>
          <a:p>
            <a:endParaRPr lang="it-IT" sz="1600" dirty="0"/>
          </a:p>
          <a:p>
            <a:endParaRPr lang="it-IT" sz="1600" dirty="0"/>
          </a:p>
          <a:p>
            <a:endParaRPr lang="it-IT" sz="1600" dirty="0"/>
          </a:p>
          <a:p>
            <a:endParaRPr lang="it-IT" sz="1600" dirty="0"/>
          </a:p>
          <a:p>
            <a:pPr marL="0" indent="0">
              <a:buNone/>
            </a:pPr>
            <a:r>
              <a:rPr lang="it-IT" sz="1600" dirty="0"/>
              <a:t>Chiamando il metodo </a:t>
            </a:r>
            <a:r>
              <a:rPr lang="it-IT" sz="1600" dirty="0" err="1"/>
              <a:t>readline</a:t>
            </a:r>
            <a:r>
              <a:rPr lang="it-IT" sz="1600" dirty="0"/>
              <a:t>() </a:t>
            </a:r>
            <a:r>
              <a:rPr lang="it-IT" sz="1600" b="1" dirty="0">
                <a:highlight>
                  <a:srgbClr val="00FFFF"/>
                </a:highlight>
              </a:rPr>
              <a:t>due volte</a:t>
            </a:r>
            <a:r>
              <a:rPr lang="it-IT" sz="1600" dirty="0">
                <a:highlight>
                  <a:srgbClr val="00FFFF"/>
                </a:highlight>
              </a:rPr>
              <a:t>, si leggeranno le </a:t>
            </a:r>
            <a:r>
              <a:rPr lang="it-IT" sz="1600" b="1" dirty="0">
                <a:highlight>
                  <a:srgbClr val="00FFFF"/>
                </a:highlight>
              </a:rPr>
              <a:t>prime due righe del file</a:t>
            </a:r>
            <a:r>
              <a:rPr lang="it-IT" sz="1600" dirty="0">
                <a:highlight>
                  <a:srgbClr val="00FFFF"/>
                </a:highlight>
              </a:rPr>
              <a:t>. </a:t>
            </a:r>
          </a:p>
          <a:p>
            <a:endParaRPr lang="it-IT" sz="1600" dirty="0"/>
          </a:p>
          <a:p>
            <a:endParaRPr lang="it-IT" sz="1600" dirty="0"/>
          </a:p>
          <a:p>
            <a:endParaRPr lang="it-IT" sz="1600" dirty="0"/>
          </a:p>
          <a:p>
            <a:endParaRPr lang="it-IT" sz="1600" dirty="0"/>
          </a:p>
          <a:p>
            <a:endParaRPr lang="it-IT" sz="1600" dirty="0"/>
          </a:p>
          <a:p>
            <a:pPr marL="0" indent="0">
              <a:buNone/>
            </a:pPr>
            <a:r>
              <a:rPr lang="it-IT" sz="1600" b="1" dirty="0" err="1">
                <a:highlight>
                  <a:srgbClr val="00FFFF"/>
                </a:highlight>
              </a:rPr>
              <a:t>Ciclando</a:t>
            </a:r>
            <a:r>
              <a:rPr lang="it-IT" sz="1600" b="1" dirty="0">
                <a:highlight>
                  <a:srgbClr val="00FFFF"/>
                </a:highlight>
              </a:rPr>
              <a:t> sulle righe del file</a:t>
            </a:r>
            <a:r>
              <a:rPr lang="it-IT" sz="1600" dirty="0"/>
              <a:t>, si può leggere l’intero file una riga alla volta. </a:t>
            </a:r>
          </a:p>
          <a:p>
            <a:endParaRPr lang="it-IT" sz="1600" dirty="0"/>
          </a:p>
          <a:p>
            <a:endParaRPr lang="it-IT" sz="1600" dirty="0"/>
          </a:p>
          <a:p>
            <a:endParaRPr lang="it-IT" sz="1600" dirty="0"/>
          </a:p>
          <a:p>
            <a:r>
              <a:rPr lang="it-IT" sz="1600" dirty="0"/>
              <a:t> </a:t>
            </a:r>
          </a:p>
          <a:p>
            <a:endParaRPr lang="it-IT" sz="1600" dirty="0"/>
          </a:p>
          <a:p>
            <a:endParaRPr lang="it-IT" sz="1600" dirty="0"/>
          </a:p>
          <a:p>
            <a:endParaRPr lang="it-IT" dirty="0"/>
          </a:p>
        </p:txBody>
      </p:sp>
      <p:pic>
        <p:nvPicPr>
          <p:cNvPr id="6" name="Immagine 5">
            <a:extLst>
              <a:ext uri="{FF2B5EF4-FFF2-40B4-BE49-F238E27FC236}">
                <a16:creationId xmlns:a16="http://schemas.microsoft.com/office/drawing/2014/main" id="{1356D8A4-F0F0-875B-A4A8-C23D20A6B9D2}"/>
              </a:ext>
            </a:extLst>
          </p:cNvPr>
          <p:cNvPicPr>
            <a:picLocks noChangeAspect="1"/>
          </p:cNvPicPr>
          <p:nvPr/>
        </p:nvPicPr>
        <p:blipFill>
          <a:blip r:embed="rId2"/>
          <a:stretch>
            <a:fillRect/>
          </a:stretch>
        </p:blipFill>
        <p:spPr>
          <a:xfrm>
            <a:off x="1943976" y="3447843"/>
            <a:ext cx="2448267" cy="657317"/>
          </a:xfrm>
          <a:prstGeom prst="rect">
            <a:avLst/>
          </a:prstGeom>
        </p:spPr>
      </p:pic>
      <p:pic>
        <p:nvPicPr>
          <p:cNvPr id="8" name="Immagine 7">
            <a:extLst>
              <a:ext uri="{FF2B5EF4-FFF2-40B4-BE49-F238E27FC236}">
                <a16:creationId xmlns:a16="http://schemas.microsoft.com/office/drawing/2014/main" id="{5C50E2E9-FE08-5A79-4846-C7100C2B31C6}"/>
              </a:ext>
            </a:extLst>
          </p:cNvPr>
          <p:cNvPicPr>
            <a:picLocks noChangeAspect="1"/>
          </p:cNvPicPr>
          <p:nvPr/>
        </p:nvPicPr>
        <p:blipFill>
          <a:blip r:embed="rId3"/>
          <a:stretch>
            <a:fillRect/>
          </a:stretch>
        </p:blipFill>
        <p:spPr>
          <a:xfrm>
            <a:off x="2565613" y="4497375"/>
            <a:ext cx="724001" cy="428685"/>
          </a:xfrm>
          <a:prstGeom prst="rect">
            <a:avLst/>
          </a:prstGeom>
        </p:spPr>
      </p:pic>
      <p:sp>
        <p:nvSpPr>
          <p:cNvPr id="9" name="CasellaDiTesto 8">
            <a:extLst>
              <a:ext uri="{FF2B5EF4-FFF2-40B4-BE49-F238E27FC236}">
                <a16:creationId xmlns:a16="http://schemas.microsoft.com/office/drawing/2014/main" id="{C7FC6209-5B33-E2F2-9F2B-D37827F20269}"/>
              </a:ext>
            </a:extLst>
          </p:cNvPr>
          <p:cNvSpPr txBox="1"/>
          <p:nvPr/>
        </p:nvSpPr>
        <p:spPr>
          <a:xfrm>
            <a:off x="424910" y="5246339"/>
            <a:ext cx="5486400" cy="338554"/>
          </a:xfrm>
          <a:prstGeom prst="rect">
            <a:avLst/>
          </a:prstGeom>
          <a:noFill/>
        </p:spPr>
        <p:txBody>
          <a:bodyPr wrap="square" rtlCol="0">
            <a:spAutoFit/>
          </a:bodyPr>
          <a:lstStyle/>
          <a:p>
            <a:r>
              <a:rPr lang="it-IT" sz="1600" dirty="0"/>
              <a:t>Vengono ritornati solo i primi 5 caratteri del file. </a:t>
            </a:r>
          </a:p>
        </p:txBody>
      </p:sp>
      <p:pic>
        <p:nvPicPr>
          <p:cNvPr id="11" name="Immagine 10">
            <a:extLst>
              <a:ext uri="{FF2B5EF4-FFF2-40B4-BE49-F238E27FC236}">
                <a16:creationId xmlns:a16="http://schemas.microsoft.com/office/drawing/2014/main" id="{5D875B1A-3A80-ED38-1483-9CD77335F29B}"/>
              </a:ext>
            </a:extLst>
          </p:cNvPr>
          <p:cNvPicPr>
            <a:picLocks noChangeAspect="1"/>
          </p:cNvPicPr>
          <p:nvPr/>
        </p:nvPicPr>
        <p:blipFill>
          <a:blip r:embed="rId4"/>
          <a:stretch>
            <a:fillRect/>
          </a:stretch>
        </p:blipFill>
        <p:spPr>
          <a:xfrm>
            <a:off x="6426194" y="2452551"/>
            <a:ext cx="2467319" cy="647790"/>
          </a:xfrm>
          <a:prstGeom prst="rect">
            <a:avLst/>
          </a:prstGeom>
        </p:spPr>
      </p:pic>
      <p:pic>
        <p:nvPicPr>
          <p:cNvPr id="13" name="Immagine 12">
            <a:extLst>
              <a:ext uri="{FF2B5EF4-FFF2-40B4-BE49-F238E27FC236}">
                <a16:creationId xmlns:a16="http://schemas.microsoft.com/office/drawing/2014/main" id="{7D15B419-66D3-F3A2-81D1-97EAE23C4DE5}"/>
              </a:ext>
            </a:extLst>
          </p:cNvPr>
          <p:cNvPicPr>
            <a:picLocks noChangeAspect="1"/>
          </p:cNvPicPr>
          <p:nvPr/>
        </p:nvPicPr>
        <p:blipFill>
          <a:blip r:embed="rId5"/>
          <a:stretch>
            <a:fillRect/>
          </a:stretch>
        </p:blipFill>
        <p:spPr>
          <a:xfrm>
            <a:off x="9070297" y="2519235"/>
            <a:ext cx="2495898" cy="257211"/>
          </a:xfrm>
          <a:prstGeom prst="rect">
            <a:avLst/>
          </a:prstGeom>
        </p:spPr>
      </p:pic>
      <p:pic>
        <p:nvPicPr>
          <p:cNvPr id="15" name="Immagine 14">
            <a:extLst>
              <a:ext uri="{FF2B5EF4-FFF2-40B4-BE49-F238E27FC236}">
                <a16:creationId xmlns:a16="http://schemas.microsoft.com/office/drawing/2014/main" id="{934123BB-E574-6AD9-540D-08F73DB34DD9}"/>
              </a:ext>
            </a:extLst>
          </p:cNvPr>
          <p:cNvPicPr>
            <a:picLocks noChangeAspect="1"/>
          </p:cNvPicPr>
          <p:nvPr/>
        </p:nvPicPr>
        <p:blipFill>
          <a:blip r:embed="rId6"/>
          <a:stretch>
            <a:fillRect/>
          </a:stretch>
        </p:blipFill>
        <p:spPr>
          <a:xfrm>
            <a:off x="6473825" y="3880232"/>
            <a:ext cx="2419688" cy="762106"/>
          </a:xfrm>
          <a:prstGeom prst="rect">
            <a:avLst/>
          </a:prstGeom>
        </p:spPr>
      </p:pic>
      <p:pic>
        <p:nvPicPr>
          <p:cNvPr id="17" name="Immagine 16">
            <a:extLst>
              <a:ext uri="{FF2B5EF4-FFF2-40B4-BE49-F238E27FC236}">
                <a16:creationId xmlns:a16="http://schemas.microsoft.com/office/drawing/2014/main" id="{5DFA2E73-F1B2-5108-8BF6-C4283B4981DF}"/>
              </a:ext>
            </a:extLst>
          </p:cNvPr>
          <p:cNvPicPr>
            <a:picLocks noChangeAspect="1"/>
          </p:cNvPicPr>
          <p:nvPr/>
        </p:nvPicPr>
        <p:blipFill>
          <a:blip r:embed="rId7"/>
          <a:stretch>
            <a:fillRect/>
          </a:stretch>
        </p:blipFill>
        <p:spPr>
          <a:xfrm>
            <a:off x="9104345" y="4042018"/>
            <a:ext cx="2829320" cy="514422"/>
          </a:xfrm>
          <a:prstGeom prst="rect">
            <a:avLst/>
          </a:prstGeom>
        </p:spPr>
      </p:pic>
      <p:pic>
        <p:nvPicPr>
          <p:cNvPr id="19" name="Immagine 18">
            <a:extLst>
              <a:ext uri="{FF2B5EF4-FFF2-40B4-BE49-F238E27FC236}">
                <a16:creationId xmlns:a16="http://schemas.microsoft.com/office/drawing/2014/main" id="{EF69FA4C-AF05-4913-B8EF-9D95EB926C23}"/>
              </a:ext>
            </a:extLst>
          </p:cNvPr>
          <p:cNvPicPr>
            <a:picLocks noChangeAspect="1"/>
          </p:cNvPicPr>
          <p:nvPr/>
        </p:nvPicPr>
        <p:blipFill>
          <a:blip r:embed="rId8"/>
          <a:stretch>
            <a:fillRect/>
          </a:stretch>
        </p:blipFill>
        <p:spPr>
          <a:xfrm>
            <a:off x="6388088" y="5611265"/>
            <a:ext cx="2505425" cy="581106"/>
          </a:xfrm>
          <a:prstGeom prst="rect">
            <a:avLst/>
          </a:prstGeom>
        </p:spPr>
      </p:pic>
      <p:pic>
        <p:nvPicPr>
          <p:cNvPr id="21" name="Immagine 20">
            <a:extLst>
              <a:ext uri="{FF2B5EF4-FFF2-40B4-BE49-F238E27FC236}">
                <a16:creationId xmlns:a16="http://schemas.microsoft.com/office/drawing/2014/main" id="{CB09BACF-1AA1-CE27-0BDB-21860E91A582}"/>
              </a:ext>
            </a:extLst>
          </p:cNvPr>
          <p:cNvPicPr>
            <a:picLocks noChangeAspect="1"/>
          </p:cNvPicPr>
          <p:nvPr/>
        </p:nvPicPr>
        <p:blipFill>
          <a:blip r:embed="rId9"/>
          <a:stretch>
            <a:fillRect/>
          </a:stretch>
        </p:blipFill>
        <p:spPr>
          <a:xfrm>
            <a:off x="9090055" y="5312333"/>
            <a:ext cx="2857899" cy="752580"/>
          </a:xfrm>
          <a:prstGeom prst="rect">
            <a:avLst/>
          </a:prstGeom>
        </p:spPr>
      </p:pic>
      <p:cxnSp>
        <p:nvCxnSpPr>
          <p:cNvPr id="23" name="Connettore diritto 22">
            <a:extLst>
              <a:ext uri="{FF2B5EF4-FFF2-40B4-BE49-F238E27FC236}">
                <a16:creationId xmlns:a16="http://schemas.microsoft.com/office/drawing/2014/main" id="{A95FBA78-0CC0-17BE-E936-CC8217B4400E}"/>
              </a:ext>
            </a:extLst>
          </p:cNvPr>
          <p:cNvCxnSpPr/>
          <p:nvPr/>
        </p:nvCxnSpPr>
        <p:spPr>
          <a:xfrm>
            <a:off x="6426194" y="3100341"/>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71C70486-82D4-695E-60A1-9A364A1FE159}"/>
              </a:ext>
            </a:extLst>
          </p:cNvPr>
          <p:cNvCxnSpPr/>
          <p:nvPr/>
        </p:nvCxnSpPr>
        <p:spPr>
          <a:xfrm>
            <a:off x="6520054" y="4765018"/>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37851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33197-DFD7-2130-6FC7-9E07E2F9B515}"/>
              </a:ext>
            </a:extLst>
          </p:cNvPr>
          <p:cNvSpPr>
            <a:spLocks noGrp="1"/>
          </p:cNvSpPr>
          <p:nvPr>
            <p:ph type="title"/>
          </p:nvPr>
        </p:nvSpPr>
        <p:spPr/>
        <p:txBody>
          <a:bodyPr/>
          <a:lstStyle/>
          <a:p>
            <a:r>
              <a:rPr lang="it-IT" dirty="0"/>
              <a:t>SCRIVERE SU UN FILE – </a:t>
            </a:r>
            <a:r>
              <a:rPr lang="it-IT" i="1" dirty="0" err="1"/>
              <a:t>write</a:t>
            </a:r>
            <a:r>
              <a:rPr lang="it-IT" i="1" dirty="0"/>
              <a:t>()</a:t>
            </a:r>
          </a:p>
        </p:txBody>
      </p:sp>
      <p:sp>
        <p:nvSpPr>
          <p:cNvPr id="3" name="Segnaposto contenuto 2">
            <a:extLst>
              <a:ext uri="{FF2B5EF4-FFF2-40B4-BE49-F238E27FC236}">
                <a16:creationId xmlns:a16="http://schemas.microsoft.com/office/drawing/2014/main" id="{DA86A2D6-D3EE-038D-FF10-3E383E376FE4}"/>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SCRIVERE SU UN FILE ESISTENTE</a:t>
            </a:r>
          </a:p>
          <a:p>
            <a:pPr>
              <a:buFont typeface="Wingdings" panose="05000000000000000000" pitchFamily="2" charset="2"/>
              <a:buChar char="q"/>
            </a:pPr>
            <a:endParaRPr lang="it-IT" sz="2000" b="1" u="sng" dirty="0">
              <a:solidFill>
                <a:srgbClr val="50B4C8"/>
              </a:solidFill>
            </a:endParaRPr>
          </a:p>
          <a:p>
            <a:r>
              <a:rPr lang="it-IT" sz="1800" dirty="0"/>
              <a:t>Per scrivere su un file già esistente, </a:t>
            </a:r>
            <a:r>
              <a:rPr lang="it-IT" sz="1800" b="1" dirty="0">
                <a:highlight>
                  <a:srgbClr val="E072C8"/>
                </a:highlight>
              </a:rPr>
              <a:t>alla funzione open() va aggiunto uno dei parametri</a:t>
            </a:r>
            <a:r>
              <a:rPr lang="it-IT" sz="1800" dirty="0"/>
              <a:t> tra: </a:t>
            </a:r>
            <a:br>
              <a:rPr lang="it-IT" sz="1800" dirty="0"/>
            </a:br>
            <a:endParaRPr lang="it-IT" sz="1800" dirty="0"/>
          </a:p>
          <a:p>
            <a:r>
              <a:rPr lang="it-IT" sz="1800" dirty="0"/>
              <a:t>- </a:t>
            </a:r>
            <a:r>
              <a:rPr lang="it-IT" sz="1800" b="1" dirty="0">
                <a:solidFill>
                  <a:srgbClr val="FF0000"/>
                </a:solidFill>
              </a:rPr>
              <a:t>«a»</a:t>
            </a:r>
            <a:r>
              <a:rPr lang="it-IT" sz="1800" dirty="0"/>
              <a:t> : </a:t>
            </a:r>
            <a:r>
              <a:rPr lang="it-IT" sz="1800" b="1" dirty="0" err="1"/>
              <a:t>Append</a:t>
            </a:r>
            <a:r>
              <a:rPr lang="it-IT" sz="1800" dirty="0"/>
              <a:t>. Aggiungerà i </a:t>
            </a:r>
            <a:r>
              <a:rPr lang="it-IT" sz="1800" b="1" dirty="0">
                <a:highlight>
                  <a:srgbClr val="00FFFF"/>
                </a:highlight>
              </a:rPr>
              <a:t>nuovi contenuti alla fine </a:t>
            </a:r>
            <a:r>
              <a:rPr lang="it-IT" sz="1800" dirty="0"/>
              <a:t>di quelli già presenti sul file. </a:t>
            </a:r>
            <a:br>
              <a:rPr lang="it-IT" sz="1800" dirty="0"/>
            </a:br>
            <a:endParaRPr lang="it-IT" sz="1800" dirty="0"/>
          </a:p>
          <a:p>
            <a:r>
              <a:rPr lang="it-IT" sz="1800" dirty="0"/>
              <a:t>- </a:t>
            </a:r>
            <a:r>
              <a:rPr lang="it-IT" sz="1800" b="1" dirty="0">
                <a:solidFill>
                  <a:srgbClr val="FF0000"/>
                </a:solidFill>
              </a:rPr>
              <a:t>«w»</a:t>
            </a:r>
            <a:r>
              <a:rPr lang="it-IT" sz="1800" dirty="0"/>
              <a:t>: </a:t>
            </a:r>
            <a:r>
              <a:rPr lang="it-IT" sz="1800" b="1" dirty="0"/>
              <a:t>Write</a:t>
            </a:r>
            <a:r>
              <a:rPr lang="it-IT" sz="1800" dirty="0"/>
              <a:t>. </a:t>
            </a:r>
            <a:r>
              <a:rPr lang="it-IT" sz="1800" b="1" u="sng" dirty="0">
                <a:highlight>
                  <a:srgbClr val="00FFFF"/>
                </a:highlight>
              </a:rPr>
              <a:t>Sovrascrive il contenuto già esistente</a:t>
            </a:r>
            <a:r>
              <a:rPr lang="it-IT" sz="1800" dirty="0"/>
              <a:t>.</a:t>
            </a:r>
          </a:p>
          <a:p>
            <a:endParaRPr lang="it-IT" sz="1800" dirty="0"/>
          </a:p>
          <a:p>
            <a:pPr algn="just"/>
            <a:r>
              <a:rPr lang="it-IT" sz="1800" dirty="0"/>
              <a:t>Si applicherà poi il metodo </a:t>
            </a:r>
            <a:r>
              <a:rPr lang="it-IT" sz="1800" b="1" dirty="0" err="1">
                <a:highlight>
                  <a:srgbClr val="FFFF00"/>
                </a:highlight>
              </a:rPr>
              <a:t>write</a:t>
            </a:r>
            <a:r>
              <a:rPr lang="it-IT" sz="1800" b="1" dirty="0">
                <a:highlight>
                  <a:srgbClr val="FFFF00"/>
                </a:highlight>
              </a:rPr>
              <a:t>() </a:t>
            </a:r>
            <a:r>
              <a:rPr lang="it-IT" sz="1800" dirty="0"/>
              <a:t>che accetterà come parametro il contenuto da aggiungere</a:t>
            </a:r>
          </a:p>
          <a:p>
            <a:endParaRPr lang="it-IT" sz="1400" b="1" dirty="0"/>
          </a:p>
          <a:p>
            <a:r>
              <a:rPr lang="it-IT" sz="1400" b="1" dirty="0"/>
              <a:t>APRE IL FILE demofile2.txt E AGGIUNGE IL CONTENUTO </a:t>
            </a:r>
          </a:p>
        </p:txBody>
      </p:sp>
      <p:sp>
        <p:nvSpPr>
          <p:cNvPr id="4" name="Segnaposto contenuto 3">
            <a:extLst>
              <a:ext uri="{FF2B5EF4-FFF2-40B4-BE49-F238E27FC236}">
                <a16:creationId xmlns:a16="http://schemas.microsoft.com/office/drawing/2014/main" id="{A084615F-6006-DAC0-EA9B-D9472003FD09}"/>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APRE IL FILE demofile3.txt E SOVRASCRIVE IL CONTENUTO </a:t>
            </a:r>
          </a:p>
          <a:p>
            <a:endParaRPr lang="it-IT" dirty="0"/>
          </a:p>
          <a:p>
            <a:endParaRPr lang="it-IT" sz="2400" dirty="0"/>
          </a:p>
          <a:p>
            <a:endParaRPr lang="it-IT" dirty="0"/>
          </a:p>
          <a:p>
            <a:endParaRPr lang="it-IT" sz="2400" dirty="0"/>
          </a:p>
          <a:p>
            <a:endParaRPr lang="it-IT" dirty="0"/>
          </a:p>
          <a:p>
            <a:endParaRPr lang="it-IT" sz="2400" dirty="0"/>
          </a:p>
          <a:p>
            <a:endParaRPr lang="it-IT" dirty="0"/>
          </a:p>
          <a:p>
            <a:pPr marL="4572" lvl="1" indent="0" algn="ctr">
              <a:buNone/>
            </a:pPr>
            <a:r>
              <a:rPr lang="it-IT" b="1" dirty="0">
                <a:solidFill>
                  <a:schemeClr val="bg1"/>
                </a:solidFill>
                <a:highlight>
                  <a:srgbClr val="FF0000"/>
                </a:highlight>
              </a:rPr>
              <a:t>Questo metodo sovrascriverà l’intero file                    </a:t>
            </a:r>
          </a:p>
          <a:p>
            <a:endParaRPr lang="it-IT" dirty="0"/>
          </a:p>
          <a:p>
            <a:endParaRPr lang="it-IT" sz="2400" dirty="0"/>
          </a:p>
          <a:p>
            <a:endParaRPr lang="it-IT" dirty="0"/>
          </a:p>
        </p:txBody>
      </p:sp>
      <p:pic>
        <p:nvPicPr>
          <p:cNvPr id="6" name="Immagine 5">
            <a:extLst>
              <a:ext uri="{FF2B5EF4-FFF2-40B4-BE49-F238E27FC236}">
                <a16:creationId xmlns:a16="http://schemas.microsoft.com/office/drawing/2014/main" id="{DBEE3621-E327-5954-832D-6E970E74BFC4}"/>
              </a:ext>
            </a:extLst>
          </p:cNvPr>
          <p:cNvPicPr>
            <a:picLocks noChangeAspect="1"/>
          </p:cNvPicPr>
          <p:nvPr/>
        </p:nvPicPr>
        <p:blipFill>
          <a:blip r:embed="rId2"/>
          <a:stretch>
            <a:fillRect/>
          </a:stretch>
        </p:blipFill>
        <p:spPr>
          <a:xfrm>
            <a:off x="562037" y="5197503"/>
            <a:ext cx="3932990" cy="1264175"/>
          </a:xfrm>
          <a:prstGeom prst="rect">
            <a:avLst/>
          </a:prstGeom>
        </p:spPr>
      </p:pic>
      <p:pic>
        <p:nvPicPr>
          <p:cNvPr id="8" name="Immagine 7">
            <a:extLst>
              <a:ext uri="{FF2B5EF4-FFF2-40B4-BE49-F238E27FC236}">
                <a16:creationId xmlns:a16="http://schemas.microsoft.com/office/drawing/2014/main" id="{F6639A52-90F7-4A1E-1342-937E4764F537}"/>
              </a:ext>
            </a:extLst>
          </p:cNvPr>
          <p:cNvPicPr>
            <a:picLocks noChangeAspect="1"/>
          </p:cNvPicPr>
          <p:nvPr/>
        </p:nvPicPr>
        <p:blipFill>
          <a:blip r:embed="rId3"/>
          <a:stretch>
            <a:fillRect/>
          </a:stretch>
        </p:blipFill>
        <p:spPr>
          <a:xfrm>
            <a:off x="4495027" y="5693707"/>
            <a:ext cx="2779399" cy="781236"/>
          </a:xfrm>
          <a:prstGeom prst="rect">
            <a:avLst/>
          </a:prstGeom>
        </p:spPr>
      </p:pic>
      <p:pic>
        <p:nvPicPr>
          <p:cNvPr id="10" name="Immagine 9">
            <a:extLst>
              <a:ext uri="{FF2B5EF4-FFF2-40B4-BE49-F238E27FC236}">
                <a16:creationId xmlns:a16="http://schemas.microsoft.com/office/drawing/2014/main" id="{FE5AF23D-22EB-CC62-8480-996D85911A73}"/>
              </a:ext>
            </a:extLst>
          </p:cNvPr>
          <p:cNvPicPr>
            <a:picLocks noChangeAspect="1"/>
          </p:cNvPicPr>
          <p:nvPr/>
        </p:nvPicPr>
        <p:blipFill>
          <a:blip r:embed="rId4"/>
          <a:stretch>
            <a:fillRect/>
          </a:stretch>
        </p:blipFill>
        <p:spPr>
          <a:xfrm>
            <a:off x="7128150" y="2359178"/>
            <a:ext cx="3791479" cy="1295581"/>
          </a:xfrm>
          <a:prstGeom prst="rect">
            <a:avLst/>
          </a:prstGeom>
        </p:spPr>
      </p:pic>
      <p:sp>
        <p:nvSpPr>
          <p:cNvPr id="13" name="Ovale 12">
            <a:extLst>
              <a:ext uri="{FF2B5EF4-FFF2-40B4-BE49-F238E27FC236}">
                <a16:creationId xmlns:a16="http://schemas.microsoft.com/office/drawing/2014/main" id="{A7A4D3F5-6D59-A5D4-9FAF-F599CA81974C}"/>
              </a:ext>
            </a:extLst>
          </p:cNvPr>
          <p:cNvSpPr/>
          <p:nvPr/>
        </p:nvSpPr>
        <p:spPr>
          <a:xfrm>
            <a:off x="2415795" y="5197503"/>
            <a:ext cx="383980" cy="340473"/>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9700D285-05F8-4DEF-6F7A-44E38E5644CB}"/>
              </a:ext>
            </a:extLst>
          </p:cNvPr>
          <p:cNvSpPr/>
          <p:nvPr/>
        </p:nvSpPr>
        <p:spPr>
          <a:xfrm>
            <a:off x="9111762" y="2245090"/>
            <a:ext cx="457200" cy="454416"/>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B03A1C8D-13BF-B8B9-16ED-D3D0CC0ED900}"/>
              </a:ext>
            </a:extLst>
          </p:cNvPr>
          <p:cNvPicPr>
            <a:picLocks noChangeAspect="1"/>
          </p:cNvPicPr>
          <p:nvPr/>
        </p:nvPicPr>
        <p:blipFill>
          <a:blip r:embed="rId5"/>
          <a:stretch>
            <a:fillRect/>
          </a:stretch>
        </p:blipFill>
        <p:spPr>
          <a:xfrm>
            <a:off x="7859018" y="3834133"/>
            <a:ext cx="2962688" cy="333422"/>
          </a:xfrm>
          <a:prstGeom prst="rect">
            <a:avLst/>
          </a:prstGeom>
        </p:spPr>
      </p:pic>
      <p:cxnSp>
        <p:nvCxnSpPr>
          <p:cNvPr id="7" name="Connettore diritto 6">
            <a:extLst>
              <a:ext uri="{FF2B5EF4-FFF2-40B4-BE49-F238E27FC236}">
                <a16:creationId xmlns:a16="http://schemas.microsoft.com/office/drawing/2014/main" id="{8F4A070D-1F46-4B1A-DF79-4294337FD39E}"/>
              </a:ext>
            </a:extLst>
          </p:cNvPr>
          <p:cNvCxnSpPr/>
          <p:nvPr/>
        </p:nvCxnSpPr>
        <p:spPr>
          <a:xfrm>
            <a:off x="629738" y="5583551"/>
            <a:ext cx="4747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7082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205386-0E0A-F635-F06B-4A09734E37E5}"/>
              </a:ext>
            </a:extLst>
          </p:cNvPr>
          <p:cNvSpPr>
            <a:spLocks noGrp="1"/>
          </p:cNvSpPr>
          <p:nvPr>
            <p:ph type="title"/>
          </p:nvPr>
        </p:nvSpPr>
        <p:spPr/>
        <p:txBody>
          <a:bodyPr/>
          <a:lstStyle/>
          <a:p>
            <a:r>
              <a:rPr lang="it-IT" dirty="0"/>
              <a:t>CREARE UN NUOVO FILE – open()</a:t>
            </a:r>
          </a:p>
        </p:txBody>
      </p:sp>
      <p:sp>
        <p:nvSpPr>
          <p:cNvPr id="3" name="Segnaposto contenuto 2">
            <a:extLst>
              <a:ext uri="{FF2B5EF4-FFF2-40B4-BE49-F238E27FC236}">
                <a16:creationId xmlns:a16="http://schemas.microsoft.com/office/drawing/2014/main" id="{0C97F8C1-BA4B-EA39-63B5-6F28CE9EE1E1}"/>
              </a:ext>
            </a:extLst>
          </p:cNvPr>
          <p:cNvSpPr>
            <a:spLocks noGrp="1"/>
          </p:cNvSpPr>
          <p:nvPr>
            <p:ph sz="half" idx="2"/>
          </p:nvPr>
        </p:nvSpPr>
        <p:spPr/>
        <p:txBody>
          <a:bodyPr anchor="ctr"/>
          <a:lstStyle/>
          <a:p>
            <a:pPr marL="0" indent="0">
              <a:buNone/>
            </a:pPr>
            <a:r>
              <a:rPr lang="it-IT" dirty="0"/>
              <a:t>Per creare un nuovo file, chiamare il metodo </a:t>
            </a:r>
            <a:r>
              <a:rPr lang="it-IT" b="1" dirty="0">
                <a:highlight>
                  <a:srgbClr val="00FFFF"/>
                </a:highlight>
              </a:rPr>
              <a:t>open() </a:t>
            </a:r>
            <a:r>
              <a:rPr lang="it-IT" dirty="0"/>
              <a:t>con uno dei seguenti parametri: </a:t>
            </a:r>
          </a:p>
          <a:p>
            <a:pPr marL="0" indent="0">
              <a:buNone/>
            </a:pPr>
            <a:endParaRPr lang="it-IT" dirty="0">
              <a:ln>
                <a:solidFill>
                  <a:srgbClr val="50B4C8"/>
                </a:solidFill>
              </a:ln>
            </a:endParaRPr>
          </a:p>
          <a:p>
            <a:pPr>
              <a:buFont typeface="Arial" panose="020B0604020202020204" pitchFamily="34" charset="0"/>
              <a:buChar char="•"/>
            </a:pPr>
            <a:r>
              <a:rPr lang="it-IT" dirty="0"/>
              <a:t> </a:t>
            </a:r>
            <a:r>
              <a:rPr lang="it-IT" b="1" dirty="0">
                <a:solidFill>
                  <a:srgbClr val="FF0000"/>
                </a:solidFill>
              </a:rPr>
              <a:t>x</a:t>
            </a:r>
            <a:r>
              <a:rPr lang="it-IT" dirty="0"/>
              <a:t> – </a:t>
            </a:r>
            <a:r>
              <a:rPr lang="it-IT" b="1" dirty="0">
                <a:solidFill>
                  <a:srgbClr val="FF0000"/>
                </a:solidFill>
              </a:rPr>
              <a:t>Create</a:t>
            </a:r>
            <a:r>
              <a:rPr lang="it-IT" dirty="0"/>
              <a:t>: crea un file, ritorna un errore se il file già esiste</a:t>
            </a:r>
          </a:p>
          <a:p>
            <a:pPr>
              <a:buFont typeface="Arial" panose="020B0604020202020204" pitchFamily="34" charset="0"/>
              <a:buChar char="•"/>
            </a:pPr>
            <a:r>
              <a:rPr lang="it-IT" dirty="0"/>
              <a:t> </a:t>
            </a:r>
            <a:r>
              <a:rPr lang="it-IT" b="1" dirty="0">
                <a:solidFill>
                  <a:srgbClr val="FF0000"/>
                </a:solidFill>
              </a:rPr>
              <a:t>a</a:t>
            </a:r>
            <a:r>
              <a:rPr lang="it-IT" dirty="0"/>
              <a:t> – </a:t>
            </a:r>
            <a:r>
              <a:rPr lang="it-IT" b="1" dirty="0" err="1">
                <a:solidFill>
                  <a:srgbClr val="FF0000"/>
                </a:solidFill>
              </a:rPr>
              <a:t>Append</a:t>
            </a:r>
            <a:r>
              <a:rPr lang="it-IT" dirty="0"/>
              <a:t>: crea un file se il file specificato non esiste</a:t>
            </a:r>
          </a:p>
          <a:p>
            <a:pPr>
              <a:buFont typeface="Arial" panose="020B0604020202020204" pitchFamily="34" charset="0"/>
              <a:buChar char="•"/>
            </a:pPr>
            <a:r>
              <a:rPr lang="it-IT" dirty="0"/>
              <a:t> </a:t>
            </a:r>
            <a:r>
              <a:rPr lang="it-IT" b="1" dirty="0">
                <a:solidFill>
                  <a:srgbClr val="FF0000"/>
                </a:solidFill>
              </a:rPr>
              <a:t>w</a:t>
            </a:r>
            <a:r>
              <a:rPr lang="it-IT" dirty="0"/>
              <a:t> – </a:t>
            </a:r>
            <a:r>
              <a:rPr lang="it-IT" b="1" dirty="0">
                <a:solidFill>
                  <a:srgbClr val="FF0000"/>
                </a:solidFill>
              </a:rPr>
              <a:t>Write</a:t>
            </a:r>
            <a:r>
              <a:rPr lang="it-IT" dirty="0"/>
              <a:t>: crea un file se il file specificato non esiste. </a:t>
            </a:r>
          </a:p>
        </p:txBody>
      </p:sp>
      <p:sp>
        <p:nvSpPr>
          <p:cNvPr id="4" name="Segnaposto contenuto 3">
            <a:extLst>
              <a:ext uri="{FF2B5EF4-FFF2-40B4-BE49-F238E27FC236}">
                <a16:creationId xmlns:a16="http://schemas.microsoft.com/office/drawing/2014/main" id="{7578E126-BA01-4E2C-97B0-BEC4C1F786FE}"/>
              </a:ext>
            </a:extLst>
          </p:cNvPr>
          <p:cNvSpPr>
            <a:spLocks noGrp="1"/>
          </p:cNvSpPr>
          <p:nvPr>
            <p:ph sz="quarter" idx="4"/>
          </p:nvPr>
        </p:nvSpPr>
        <p:spPr/>
        <p:txBody>
          <a:bodyPr anchor="t">
            <a:normAutofit lnSpcReduction="10000"/>
          </a:bodyPr>
          <a:lstStyle/>
          <a:p>
            <a:r>
              <a:rPr lang="it-IT" b="1" dirty="0"/>
              <a:t>CREAZIONE </a:t>
            </a:r>
            <a:r>
              <a:rPr lang="it-IT" b="1" dirty="0">
                <a:highlight>
                  <a:srgbClr val="00FF00"/>
                </a:highlight>
              </a:rPr>
              <a:t>DI UN NUOVO FILE </a:t>
            </a:r>
            <a:r>
              <a:rPr lang="it-IT" b="1" dirty="0"/>
              <a:t>«myfile.txt»</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"x"</a:t>
            </a:r>
            <a:r>
              <a:rPr lang="en-US" b="0" i="0" dirty="0">
                <a:solidFill>
                  <a:srgbClr val="000000"/>
                </a:solidFill>
                <a:effectLst/>
                <a:latin typeface="Consolas" panose="020B0609020204030204" pitchFamily="49" charset="0"/>
              </a:rPr>
              <a:t>)</a:t>
            </a:r>
          </a:p>
          <a:p>
            <a:br>
              <a:rPr lang="en-US" dirty="0"/>
            </a:br>
            <a:r>
              <a:rPr lang="it-IT" b="1" dirty="0"/>
              <a:t>CREARE UN </a:t>
            </a:r>
            <a:r>
              <a:rPr lang="it-IT" b="1" dirty="0">
                <a:highlight>
                  <a:srgbClr val="00FF00"/>
                </a:highlight>
              </a:rPr>
              <a:t>NUOVO FILE SE NON ESISTE</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"w"</a:t>
            </a:r>
            <a:r>
              <a:rPr lang="en-US" b="0" i="0" dirty="0">
                <a:solidFill>
                  <a:srgbClr val="000000"/>
                </a:solidFill>
                <a:effectLst/>
                <a:latin typeface="Consolas" panose="020B0609020204030204" pitchFamily="49" charset="0"/>
              </a:rPr>
              <a:t>)</a:t>
            </a:r>
          </a:p>
          <a:p>
            <a:br>
              <a:rPr lang="en-US" dirty="0"/>
            </a:br>
            <a:endParaRPr lang="en-US" dirty="0"/>
          </a:p>
          <a:p>
            <a:r>
              <a:rPr kumimoji="0" lang="it-IT" altLang="it-IT" sz="1600" b="0" i="0" u="none" strike="noStrike" cap="none" normalizeH="0" baseline="0" dirty="0">
                <a:ln>
                  <a:noFill/>
                </a:ln>
                <a:solidFill>
                  <a:srgbClr val="7030A0"/>
                </a:solidFill>
                <a:effectLst/>
                <a:latin typeface="droid sans mono"/>
              </a:rPr>
              <a:t>With*</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a:ln>
                  <a:noFill/>
                </a:ln>
                <a:solidFill>
                  <a:srgbClr val="0000CD"/>
                </a:solidFill>
                <a:effectLst/>
                <a:latin typeface="droid sans mono"/>
              </a:rPr>
              <a:t>open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"test.</a:t>
            </a:r>
            <a:r>
              <a:rPr kumimoji="0" lang="it-IT" altLang="it-IT" sz="1600" b="0" i="0" u="none" strike="noStrike" cap="none" normalizeH="0" baseline="0" dirty="0" err="1">
                <a:ln>
                  <a:noFill/>
                </a:ln>
                <a:solidFill>
                  <a:srgbClr val="C00000"/>
                </a:solidFill>
                <a:effectLst/>
                <a:latin typeface="droid sans mono"/>
              </a:rPr>
              <a:t>txt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w'</a:t>
            </a:r>
            <a:r>
              <a:rPr kumimoji="0" lang="it-IT" altLang="it-IT" sz="1600" b="0" i="0" u="none" strike="noStrike" cap="none" normalizeH="0" baseline="0" dirty="0" err="1">
                <a:ln>
                  <a:noFill/>
                </a:ln>
                <a:effectLst/>
                <a:latin typeface="droid sans mono"/>
              </a:rPr>
              <a:t>,encoding</a:t>
            </a:r>
            <a:r>
              <a:rPr kumimoji="0" lang="it-IT" altLang="it-IT" sz="1600" b="0" i="0" u="none" strike="noStrike" cap="none" normalizeH="0" baseline="0" dirty="0">
                <a:ln>
                  <a:noFill/>
                </a:ln>
                <a:effectLst/>
                <a:latin typeface="droid sans mono"/>
              </a:rPr>
              <a:t> = </a:t>
            </a:r>
            <a:r>
              <a:rPr kumimoji="0" lang="it-IT" altLang="it-IT" sz="1600" b="0" i="0" u="none" strike="noStrike" cap="none" normalizeH="0" baseline="0" dirty="0">
                <a:ln>
                  <a:noFill/>
                </a:ln>
                <a:solidFill>
                  <a:srgbClr val="C00000"/>
                </a:solidFill>
                <a:effectLst/>
                <a:latin typeface="droid sans mono"/>
              </a:rPr>
              <a:t>'utf-8'</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err="1">
                <a:ln>
                  <a:noFill/>
                </a:ln>
                <a:solidFill>
                  <a:srgbClr val="7030A0"/>
                </a:solidFill>
                <a:effectLst/>
                <a:latin typeface="droid sans mono"/>
              </a:rPr>
              <a:t>as</a:t>
            </a:r>
            <a:r>
              <a:rPr kumimoji="0" lang="it-IT" altLang="it-IT" sz="1600" b="0" i="0" u="none" strike="noStrike" cap="none" normalizeH="0" baseline="0" dirty="0">
                <a:ln>
                  <a:noFill/>
                </a:ln>
                <a:effectLst/>
                <a:latin typeface="droid sans mono"/>
              </a:rPr>
              <a:t> f:</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my</a:t>
            </a:r>
            <a:r>
              <a:rPr kumimoji="0" lang="it-IT" altLang="it-IT" sz="1600" b="0" i="0" u="none" strike="noStrike" cap="none" normalizeH="0" baseline="0" dirty="0">
                <a:ln>
                  <a:noFill/>
                </a:ln>
                <a:solidFill>
                  <a:srgbClr val="C00000"/>
                </a:solidFill>
                <a:effectLst/>
                <a:latin typeface="droid sans mono"/>
              </a:rPr>
              <a:t> first file\n"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This</a:t>
            </a:r>
            <a:r>
              <a:rPr kumimoji="0" lang="it-IT" altLang="it-IT" sz="1600" b="0" i="0" u="none" strike="noStrike" cap="none" normalizeH="0" baseline="0" dirty="0">
                <a:ln>
                  <a:noFill/>
                </a:ln>
                <a:solidFill>
                  <a:srgbClr val="C00000"/>
                </a:solidFill>
                <a:effectLst/>
                <a:latin typeface="droid sans mono"/>
              </a:rPr>
              <a:t> file\n\n"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contains</a:t>
            </a:r>
            <a:r>
              <a:rPr kumimoji="0" lang="it-IT" altLang="it-IT" sz="1600" b="0" i="0" u="none" strike="noStrike" cap="none" normalizeH="0" baseline="0" dirty="0">
                <a:ln>
                  <a:noFill/>
                </a:ln>
                <a:solidFill>
                  <a:srgbClr val="C00000"/>
                </a:solidFill>
                <a:effectLst/>
                <a:latin typeface="droid sans mono"/>
              </a:rPr>
              <a:t> </a:t>
            </a:r>
            <a:r>
              <a:rPr kumimoji="0" lang="it-IT" altLang="it-IT" sz="1600" b="0" i="0" u="none" strike="noStrike" cap="none" normalizeH="0" baseline="0" dirty="0" err="1">
                <a:ln>
                  <a:noFill/>
                </a:ln>
                <a:solidFill>
                  <a:srgbClr val="C00000"/>
                </a:solidFill>
                <a:effectLst/>
                <a:latin typeface="droid sans mono"/>
              </a:rPr>
              <a:t>three</a:t>
            </a:r>
            <a:r>
              <a:rPr kumimoji="0" lang="it-IT" altLang="it-IT" sz="1600" b="0" i="0" u="none" strike="noStrike" cap="none" normalizeH="0" baseline="0" dirty="0">
                <a:ln>
                  <a:noFill/>
                </a:ln>
                <a:solidFill>
                  <a:srgbClr val="C00000"/>
                </a:solidFill>
                <a:effectLst/>
                <a:latin typeface="droid sans mono"/>
              </a:rPr>
              <a:t> lines\n"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effectLst/>
              </a:rPr>
              <a:t> </a:t>
            </a:r>
            <a:endParaRPr kumimoji="0" lang="it-IT" altLang="it-IT" sz="1600" b="0" i="0" u="none" strike="noStrike" cap="none" normalizeH="0" baseline="0" dirty="0">
              <a:ln>
                <a:noFill/>
              </a:ln>
              <a:effectLst/>
              <a:latin typeface="Arial" panose="020B0604020202020204" pitchFamily="34" charset="0"/>
            </a:endParaRPr>
          </a:p>
          <a:p>
            <a:endParaRPr lang="it-IT" sz="1500" dirty="0"/>
          </a:p>
          <a:p>
            <a:r>
              <a:rPr lang="it-IT" sz="1500" dirty="0"/>
              <a:t>In questo esempio, se non è già esistente,  viene creato un nuovo file chiamato test.txt nella directory corrente. </a:t>
            </a:r>
            <a:r>
              <a:rPr lang="it-IT" sz="1500" b="1" dirty="0">
                <a:highlight>
                  <a:srgbClr val="00FFFF"/>
                </a:highlight>
              </a:rPr>
              <a:t>Se il file esiste già, viene sovrascritto.</a:t>
            </a:r>
            <a:r>
              <a:rPr lang="it-IT" sz="1500" b="1" dirty="0"/>
              <a:t> </a:t>
            </a:r>
          </a:p>
          <a:p>
            <a:r>
              <a:rPr lang="it-IT" sz="1500" dirty="0"/>
              <a:t>Le </a:t>
            </a:r>
            <a:r>
              <a:rPr lang="it-IT" sz="1500" b="1" dirty="0">
                <a:highlight>
                  <a:srgbClr val="FFFF00"/>
                </a:highlight>
              </a:rPr>
              <a:t>nuove linee vanno inserite manualmente</a:t>
            </a:r>
            <a:r>
              <a:rPr lang="it-IT" sz="1500" dirty="0">
                <a:highlight>
                  <a:srgbClr val="FFFF00"/>
                </a:highlight>
              </a:rPr>
              <a:t>. </a:t>
            </a:r>
          </a:p>
          <a:p>
            <a:r>
              <a:rPr lang="it-IT" sz="1200" dirty="0"/>
              <a:t>*Per lo </a:t>
            </a:r>
            <a:r>
              <a:rPr lang="it-IT" sz="1200" dirty="0" err="1"/>
              <a:t>statement</a:t>
            </a:r>
            <a:r>
              <a:rPr lang="it-IT" sz="1200" dirty="0"/>
              <a:t> with, vedi slide seguente. </a:t>
            </a:r>
          </a:p>
          <a:p>
            <a:endParaRPr lang="it-IT" sz="1500" dirty="0"/>
          </a:p>
        </p:txBody>
      </p:sp>
      <p:sp>
        <p:nvSpPr>
          <p:cNvPr id="5" name="Ovale 4">
            <a:extLst>
              <a:ext uri="{FF2B5EF4-FFF2-40B4-BE49-F238E27FC236}">
                <a16:creationId xmlns:a16="http://schemas.microsoft.com/office/drawing/2014/main" id="{600E2C08-1A48-DDB2-5962-008FE5892807}"/>
              </a:ext>
            </a:extLst>
          </p:cNvPr>
          <p:cNvSpPr/>
          <p:nvPr/>
        </p:nvSpPr>
        <p:spPr>
          <a:xfrm>
            <a:off x="10155116" y="1866566"/>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1543703D-929F-0104-8F40-9878D2E7A874}"/>
              </a:ext>
            </a:extLst>
          </p:cNvPr>
          <p:cNvSpPr/>
          <p:nvPr/>
        </p:nvSpPr>
        <p:spPr>
          <a:xfrm>
            <a:off x="10155116" y="3068515"/>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459CFA1A-4A34-48EE-F0A9-F53E13E6F346}"/>
              </a:ext>
            </a:extLst>
          </p:cNvPr>
          <p:cNvCxnSpPr/>
          <p:nvPr/>
        </p:nvCxnSpPr>
        <p:spPr>
          <a:xfrm>
            <a:off x="6825813" y="4002518"/>
            <a:ext cx="4396154" cy="0"/>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3183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41F749-DC8D-8C5E-006F-9D3EEFB3672A}"/>
              </a:ext>
            </a:extLst>
          </p:cNvPr>
          <p:cNvSpPr>
            <a:spLocks noGrp="1"/>
          </p:cNvSpPr>
          <p:nvPr>
            <p:ph type="title"/>
          </p:nvPr>
        </p:nvSpPr>
        <p:spPr/>
        <p:txBody>
          <a:bodyPr/>
          <a:lstStyle/>
          <a:p>
            <a:r>
              <a:rPr lang="it-IT" dirty="0"/>
              <a:t>LO STATEMENT with</a:t>
            </a:r>
          </a:p>
        </p:txBody>
      </p:sp>
      <p:sp>
        <p:nvSpPr>
          <p:cNvPr id="3" name="Segnaposto contenuto 2">
            <a:extLst>
              <a:ext uri="{FF2B5EF4-FFF2-40B4-BE49-F238E27FC236}">
                <a16:creationId xmlns:a16="http://schemas.microsoft.com/office/drawing/2014/main" id="{F7392026-640B-8D23-B558-AC55C6D783DF}"/>
              </a:ext>
            </a:extLst>
          </p:cNvPr>
          <p:cNvSpPr>
            <a:spLocks noGrp="1"/>
          </p:cNvSpPr>
          <p:nvPr>
            <p:ph sz="half" idx="2"/>
          </p:nvPr>
        </p:nvSpPr>
        <p:spPr/>
        <p:txBody>
          <a:bodyPr>
            <a:normAutofit lnSpcReduction="10000"/>
          </a:bodyPr>
          <a:lstStyle/>
          <a:p>
            <a:pPr marL="0" indent="0">
              <a:buNone/>
            </a:pPr>
            <a:r>
              <a:rPr lang="it-IT" sz="1600" dirty="0"/>
              <a:t>Lo </a:t>
            </a:r>
            <a:r>
              <a:rPr lang="it-IT" sz="1600" dirty="0" err="1"/>
              <a:t>statement</a:t>
            </a:r>
            <a:r>
              <a:rPr lang="it-IT" sz="1600" dirty="0"/>
              <a:t> with è usato per la </a:t>
            </a:r>
            <a:r>
              <a:rPr lang="it-IT" sz="1600" b="1" dirty="0"/>
              <a:t>gestione delle risorse </a:t>
            </a:r>
            <a:r>
              <a:rPr lang="it-IT" sz="1600" dirty="0"/>
              <a:t>e </a:t>
            </a:r>
            <a:r>
              <a:rPr lang="it-IT" sz="1600" b="1" dirty="0"/>
              <a:t>delle eccezioni</a:t>
            </a:r>
            <a:r>
              <a:rPr lang="it-IT" sz="1600" dirty="0"/>
              <a:t>. E’ molto facile trovarlo quando si lavora con </a:t>
            </a:r>
            <a:r>
              <a:rPr lang="it-IT" sz="1600" b="1" dirty="0"/>
              <a:t>flussi di file o risorse esterne</a:t>
            </a:r>
            <a:r>
              <a:rPr lang="it-IT" sz="1600" dirty="0"/>
              <a:t>. </a:t>
            </a:r>
          </a:p>
          <a:p>
            <a:pPr marL="0" indent="0">
              <a:buNone/>
            </a:pPr>
            <a:r>
              <a:rPr lang="it-IT" sz="1600" dirty="0"/>
              <a:t>A volte un programma continua ad impegnare queste risorse anche se non sono più necessarie. </a:t>
            </a:r>
          </a:p>
          <a:p>
            <a:pPr marL="0" indent="0">
              <a:buNone/>
            </a:pPr>
            <a:endParaRPr lang="it-IT" sz="1600" dirty="0"/>
          </a:p>
          <a:p>
            <a:pPr marL="0" indent="0">
              <a:buNone/>
            </a:pPr>
            <a:r>
              <a:rPr lang="it-IT" sz="1600" dirty="0"/>
              <a:t>Questo tipo di problema è chiamato </a:t>
            </a:r>
            <a:r>
              <a:rPr lang="it-IT" sz="1600" b="1" dirty="0">
                <a:solidFill>
                  <a:srgbClr val="D543B6"/>
                </a:solidFill>
              </a:rPr>
              <a:t>MEMORY LEAK </a:t>
            </a:r>
            <a:r>
              <a:rPr lang="it-IT" sz="1600" dirty="0"/>
              <a:t>: la memoria disponibile si riduce ogni volta che si crea e apre una nuova istanza di una data risorsa senza chiuderne una già esistente. </a:t>
            </a:r>
          </a:p>
          <a:p>
            <a:pPr marL="0" indent="0">
              <a:buNone/>
            </a:pPr>
            <a:endParaRPr lang="it-IT" sz="1600" dirty="0"/>
          </a:p>
          <a:p>
            <a:pPr marL="0" indent="0">
              <a:buNone/>
            </a:pPr>
            <a:r>
              <a:rPr lang="it-IT" sz="1600" dirty="0"/>
              <a:t>Il with, ad esempio, </a:t>
            </a:r>
            <a:r>
              <a:rPr lang="it-IT" sz="1600" b="1" dirty="0">
                <a:highlight>
                  <a:srgbClr val="00FFFF"/>
                </a:highlight>
              </a:rPr>
              <a:t>assicura che il flusso di file non blocchi altri processi se si verifica un errore </a:t>
            </a:r>
            <a:r>
              <a:rPr lang="it-IT" sz="1600" dirty="0"/>
              <a:t>(</a:t>
            </a:r>
            <a:r>
              <a:rPr lang="it-IT" sz="1600" dirty="0" err="1"/>
              <a:t>exception</a:t>
            </a:r>
            <a:r>
              <a:rPr lang="it-IT" sz="1600" dirty="0"/>
              <a:t>) bensì che il processo termini adeguatamente. </a:t>
            </a:r>
          </a:p>
          <a:p>
            <a:pPr marL="0" indent="0">
              <a:buNone/>
            </a:pPr>
            <a:endParaRPr lang="it-IT" sz="1600" dirty="0"/>
          </a:p>
          <a:p>
            <a:pPr marL="0" indent="0">
              <a:buNone/>
            </a:pPr>
            <a:r>
              <a:rPr lang="it-IT" sz="1600" dirty="0"/>
              <a:t>Semplifica la gestione delle eccezioni incapsulando le comuni preparazioni ed operazioni di pulizia. Inoltre, </a:t>
            </a:r>
            <a:r>
              <a:rPr lang="it-IT" sz="1600" b="1" dirty="0"/>
              <a:t>chiude automaticamente il file quando si esce dal blocco del </a:t>
            </a:r>
            <a:r>
              <a:rPr lang="it-IT" sz="1600" b="1" dirty="0" err="1"/>
              <a:t>width</a:t>
            </a:r>
            <a:r>
              <a:rPr lang="it-IT" sz="1600" dirty="0"/>
              <a:t>. </a:t>
            </a:r>
          </a:p>
          <a:p>
            <a:pPr marL="0" indent="0">
              <a:buNone/>
            </a:pPr>
            <a:endParaRPr lang="it-IT" sz="1600" dirty="0"/>
          </a:p>
          <a:p>
            <a:pPr marL="0" indent="0">
              <a:buNone/>
            </a:pPr>
            <a:r>
              <a:rPr lang="it-IT" sz="1600" dirty="0"/>
              <a:t>Gestire adeguatamente le risorse richiede una fase di setup, una di cancellazione ed una che preveda alcune operazioni di pulizia come la chiusura di un file, la liberazione di un lock o la chiusura di una connessione.  </a:t>
            </a:r>
          </a:p>
        </p:txBody>
      </p:sp>
      <p:sp>
        <p:nvSpPr>
          <p:cNvPr id="4" name="Segnaposto contenuto 3">
            <a:extLst>
              <a:ext uri="{FF2B5EF4-FFF2-40B4-BE49-F238E27FC236}">
                <a16:creationId xmlns:a16="http://schemas.microsoft.com/office/drawing/2014/main" id="{F9EA3513-135F-7BC6-5AB7-AE21906154A4}"/>
              </a:ext>
            </a:extLst>
          </p:cNvPr>
          <p:cNvSpPr>
            <a:spLocks noGrp="1"/>
          </p:cNvSpPr>
          <p:nvPr>
            <p:ph sz="quarter" idx="4"/>
          </p:nvPr>
        </p:nvSpPr>
        <p:spPr/>
        <p:txBody>
          <a:bodyPr>
            <a:normAutofit/>
          </a:bodyPr>
          <a:lstStyle/>
          <a:p>
            <a:pPr marL="0" indent="0">
              <a:buNone/>
            </a:pPr>
            <a:r>
              <a:rPr lang="it-IT" sz="1600" dirty="0"/>
              <a:t>Se ci si dimentica di eseguire queste operazioni di pulizia, </a:t>
            </a:r>
            <a:r>
              <a:rPr lang="it-IT" sz="1600" b="1" dirty="0"/>
              <a:t>l’applicazione continuerà ad impegnare le risorse che non sono più necessarie</a:t>
            </a:r>
            <a:r>
              <a:rPr lang="it-IT" sz="1600" dirty="0"/>
              <a:t>,  compromettendo importanti risorse di sistema come la memoria o la banda della rete. </a:t>
            </a:r>
          </a:p>
          <a:p>
            <a:pPr marL="0" indent="0">
              <a:buNone/>
            </a:pPr>
            <a:endParaRPr lang="it-IT" sz="1600" dirty="0"/>
          </a:p>
          <a:p>
            <a:pPr marL="0" indent="0">
              <a:buNone/>
            </a:pPr>
            <a:r>
              <a:rPr lang="it-IT" sz="1600" dirty="0"/>
              <a:t>Il metodo with permette di </a:t>
            </a:r>
            <a:r>
              <a:rPr lang="it-IT" sz="1600" b="1" dirty="0"/>
              <a:t>riusare codice di setup, cancellazione e pulizia</a:t>
            </a:r>
            <a:r>
              <a:rPr lang="it-IT" sz="1600" dirty="0"/>
              <a:t>.</a:t>
            </a:r>
          </a:p>
          <a:p>
            <a:pPr marL="0" indent="0">
              <a:buNone/>
            </a:pPr>
            <a:r>
              <a:rPr lang="it-IT" sz="1600" dirty="0">
                <a:highlight>
                  <a:srgbClr val="FFFF00"/>
                </a:highlight>
              </a:rPr>
              <a:t>Usare with permette dunque di </a:t>
            </a:r>
            <a:r>
              <a:rPr lang="it-IT" sz="1600" b="1" dirty="0">
                <a:highlight>
                  <a:srgbClr val="FFFF00"/>
                </a:highlight>
              </a:rPr>
              <a:t>astrarre molta della logica di gestione delle risorse</a:t>
            </a:r>
            <a:r>
              <a:rPr lang="it-IT" sz="1600" dirty="0">
                <a:highlight>
                  <a:srgbClr val="FFFF00"/>
                </a:highlight>
              </a:rPr>
              <a:t> e di evitare ogni volta la scrittura di un esplicito </a:t>
            </a:r>
            <a:r>
              <a:rPr lang="it-IT" sz="1600" dirty="0" err="1">
                <a:highlight>
                  <a:srgbClr val="FFFF00"/>
                </a:highlight>
              </a:rPr>
              <a:t>try</a:t>
            </a:r>
            <a:r>
              <a:rPr lang="it-IT" sz="1600" dirty="0">
                <a:highlight>
                  <a:srgbClr val="FFFF00"/>
                </a:highlight>
              </a:rPr>
              <a:t>…</a:t>
            </a:r>
            <a:r>
              <a:rPr lang="it-IT" sz="1600" dirty="0" err="1">
                <a:highlight>
                  <a:srgbClr val="FFFF00"/>
                </a:highlight>
              </a:rPr>
              <a:t>finally</a:t>
            </a:r>
            <a:r>
              <a:rPr lang="it-IT" sz="1600" dirty="0">
                <a:highlight>
                  <a:srgbClr val="FFFF00"/>
                </a:highlight>
              </a:rPr>
              <a:t> </a:t>
            </a:r>
            <a:r>
              <a:rPr lang="it-IT" sz="1600" dirty="0" err="1">
                <a:highlight>
                  <a:srgbClr val="FFFF00"/>
                </a:highlight>
              </a:rPr>
              <a:t>statement</a:t>
            </a:r>
            <a:r>
              <a:rPr lang="it-IT" sz="1600" dirty="0">
                <a:highlight>
                  <a:srgbClr val="FFFF00"/>
                </a:highlight>
              </a:rPr>
              <a:t> con codice di setup e distruzione delle risorse</a:t>
            </a:r>
          </a:p>
          <a:p>
            <a:pPr marL="0" indent="0">
              <a:buNone/>
            </a:pPr>
            <a:endParaRPr lang="it-IT" sz="1600" dirty="0"/>
          </a:p>
          <a:p>
            <a:pPr marL="0" indent="0">
              <a:buNone/>
            </a:pPr>
            <a:r>
              <a:rPr lang="it-IT" sz="1600" dirty="0"/>
              <a:t>Molte classi della libreria standard di Python supportano il with, come ad esempio il metodo close(). </a:t>
            </a:r>
          </a:p>
          <a:p>
            <a:pPr marL="0" indent="0">
              <a:buNone/>
            </a:pPr>
            <a:endParaRPr lang="it-IT" sz="1600" dirty="0"/>
          </a:p>
          <a:p>
            <a:pPr marL="0" indent="0">
              <a:buNone/>
            </a:pPr>
            <a:r>
              <a:rPr lang="it-IT" sz="1600" dirty="0"/>
              <a:t>. </a:t>
            </a:r>
          </a:p>
          <a:p>
            <a:pPr marL="0" indent="0">
              <a:buNone/>
            </a:pPr>
            <a:endParaRPr lang="it-IT" sz="1600" dirty="0"/>
          </a:p>
        </p:txBody>
      </p:sp>
    </p:spTree>
    <p:extLst>
      <p:ext uri="{BB962C8B-B14F-4D97-AF65-F5344CB8AC3E}">
        <p14:creationId xmlns:p14="http://schemas.microsoft.com/office/powerpoint/2010/main" val="22719051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587C86-2022-404D-93CF-B7B04862050A}"/>
              </a:ext>
            </a:extLst>
          </p:cNvPr>
          <p:cNvSpPr>
            <a:spLocks noGrp="1"/>
          </p:cNvSpPr>
          <p:nvPr>
            <p:ph type="title"/>
          </p:nvPr>
        </p:nvSpPr>
        <p:spPr/>
        <p:txBody>
          <a:bodyPr/>
          <a:lstStyle/>
          <a:p>
            <a:r>
              <a:rPr lang="it-IT" dirty="0"/>
              <a:t>GESTIONE DEI FILE IN PYTHON – close()</a:t>
            </a:r>
          </a:p>
        </p:txBody>
      </p:sp>
      <p:sp>
        <p:nvSpPr>
          <p:cNvPr id="3" name="Segnaposto contenuto 2">
            <a:extLst>
              <a:ext uri="{FF2B5EF4-FFF2-40B4-BE49-F238E27FC236}">
                <a16:creationId xmlns:a16="http://schemas.microsoft.com/office/drawing/2014/main" id="{97B9304C-E415-4C9A-A3A8-BD9399F7E39E}"/>
              </a:ext>
            </a:extLst>
          </p:cNvPr>
          <p:cNvSpPr>
            <a:spLocks noGrp="1"/>
          </p:cNvSpPr>
          <p:nvPr>
            <p:ph sz="half" idx="2"/>
          </p:nvPr>
        </p:nvSpPr>
        <p:spPr>
          <a:xfrm>
            <a:off x="328612" y="1271017"/>
            <a:ext cx="11549444" cy="4315968"/>
          </a:xfrm>
        </p:spPr>
        <p:txBody>
          <a:bodyPr>
            <a:normAutofit/>
          </a:bodyPr>
          <a:lstStyle/>
          <a:p>
            <a:r>
              <a:rPr lang="it-IT" sz="1400" dirty="0"/>
              <a:t>Quando tutte le operazioni sul file sono state effettuate, il file deve essere adeguatamente chiuso per evitare problemi sul file stesso o sprechi di risorse come la RAM.</a:t>
            </a:r>
          </a:p>
          <a:p>
            <a:r>
              <a:rPr lang="it-IT" sz="1400" dirty="0"/>
              <a:t>Chiudere il file libererà le risorse che erano legate a quel file. Questo viene eseguito con il metodo </a:t>
            </a:r>
            <a:r>
              <a:rPr lang="it-IT" sz="1400" b="1" dirty="0">
                <a:highlight>
                  <a:srgbClr val="00FFFF"/>
                </a:highlight>
              </a:rPr>
              <a:t>close()</a:t>
            </a:r>
            <a:r>
              <a:rPr lang="it-IT" sz="1400" dirty="0"/>
              <a:t>. </a:t>
            </a:r>
          </a:p>
          <a:p>
            <a:endParaRPr lang="it-IT" sz="1400" dirty="0"/>
          </a:p>
          <a:p>
            <a:endParaRPr lang="it-IT" sz="1400" dirty="0"/>
          </a:p>
          <a:p>
            <a:endParaRPr lang="it-IT" sz="1400" dirty="0"/>
          </a:p>
          <a:p>
            <a:endParaRPr lang="it-IT" sz="1800" dirty="0"/>
          </a:p>
          <a:p>
            <a:endParaRPr lang="it-IT" sz="1800" dirty="0"/>
          </a:p>
          <a:p>
            <a:endParaRPr lang="it-IT" dirty="0"/>
          </a:p>
        </p:txBody>
      </p:sp>
      <p:pic>
        <p:nvPicPr>
          <p:cNvPr id="5" name="Immagine 4">
            <a:extLst>
              <a:ext uri="{FF2B5EF4-FFF2-40B4-BE49-F238E27FC236}">
                <a16:creationId xmlns:a16="http://schemas.microsoft.com/office/drawing/2014/main" id="{F20AC264-62FD-C699-1FFF-6F06F7944ABC}"/>
              </a:ext>
            </a:extLst>
          </p:cNvPr>
          <p:cNvPicPr>
            <a:picLocks noChangeAspect="1"/>
          </p:cNvPicPr>
          <p:nvPr/>
        </p:nvPicPr>
        <p:blipFill>
          <a:blip r:embed="rId2"/>
          <a:stretch>
            <a:fillRect/>
          </a:stretch>
        </p:blipFill>
        <p:spPr>
          <a:xfrm>
            <a:off x="648253" y="2311537"/>
            <a:ext cx="3743847" cy="828791"/>
          </a:xfrm>
          <a:prstGeom prst="rect">
            <a:avLst/>
          </a:prstGeom>
        </p:spPr>
      </p:pic>
      <p:pic>
        <p:nvPicPr>
          <p:cNvPr id="7" name="Immagine 6">
            <a:extLst>
              <a:ext uri="{FF2B5EF4-FFF2-40B4-BE49-F238E27FC236}">
                <a16:creationId xmlns:a16="http://schemas.microsoft.com/office/drawing/2014/main" id="{4843A46A-6536-7295-5946-838AB8B32794}"/>
              </a:ext>
            </a:extLst>
          </p:cNvPr>
          <p:cNvPicPr>
            <a:picLocks noChangeAspect="1"/>
          </p:cNvPicPr>
          <p:nvPr/>
        </p:nvPicPr>
        <p:blipFill>
          <a:blip r:embed="rId3"/>
          <a:stretch>
            <a:fillRect/>
          </a:stretch>
        </p:blipFill>
        <p:spPr>
          <a:xfrm>
            <a:off x="7585222" y="3341617"/>
            <a:ext cx="4124901" cy="1228896"/>
          </a:xfrm>
          <a:prstGeom prst="rect">
            <a:avLst/>
          </a:prstGeom>
        </p:spPr>
      </p:pic>
      <p:sp>
        <p:nvSpPr>
          <p:cNvPr id="8" name="CasellaDiTesto 7">
            <a:extLst>
              <a:ext uri="{FF2B5EF4-FFF2-40B4-BE49-F238E27FC236}">
                <a16:creationId xmlns:a16="http://schemas.microsoft.com/office/drawing/2014/main" id="{E55E1286-D2DB-B8D3-7B83-EDF5B2A6345C}"/>
              </a:ext>
            </a:extLst>
          </p:cNvPr>
          <p:cNvSpPr txBox="1"/>
          <p:nvPr/>
        </p:nvSpPr>
        <p:spPr>
          <a:xfrm>
            <a:off x="4545070" y="2464322"/>
            <a:ext cx="6998677" cy="523220"/>
          </a:xfrm>
          <a:prstGeom prst="rect">
            <a:avLst/>
          </a:prstGeom>
          <a:noFill/>
        </p:spPr>
        <p:txBody>
          <a:bodyPr wrap="square" rtlCol="0">
            <a:spAutoFit/>
          </a:bodyPr>
          <a:lstStyle/>
          <a:p>
            <a:r>
              <a:rPr lang="it-IT" sz="1400" dirty="0"/>
              <a:t>Questo metodo non è del tutto sicuro perché, </a:t>
            </a:r>
            <a:r>
              <a:rPr lang="it-IT" sz="1400" b="1" dirty="0"/>
              <a:t>se un’eccezione si verifica </a:t>
            </a:r>
            <a:r>
              <a:rPr lang="it-IT" sz="1400" dirty="0"/>
              <a:t>mentre stiamo eseguendo operazioni sul file, il </a:t>
            </a:r>
            <a:r>
              <a:rPr lang="it-IT" sz="1400" b="1" dirty="0"/>
              <a:t>codice uscirà senza chiudere il file</a:t>
            </a:r>
            <a:r>
              <a:rPr lang="it-IT" sz="1400" dirty="0"/>
              <a:t>. </a:t>
            </a:r>
          </a:p>
        </p:txBody>
      </p:sp>
      <p:sp>
        <p:nvSpPr>
          <p:cNvPr id="9" name="CasellaDiTesto 8">
            <a:extLst>
              <a:ext uri="{FF2B5EF4-FFF2-40B4-BE49-F238E27FC236}">
                <a16:creationId xmlns:a16="http://schemas.microsoft.com/office/drawing/2014/main" id="{C49F1095-DEE1-55C2-E136-C9779E3D4C64}"/>
              </a:ext>
            </a:extLst>
          </p:cNvPr>
          <p:cNvSpPr txBox="1"/>
          <p:nvPr/>
        </p:nvSpPr>
        <p:spPr>
          <a:xfrm>
            <a:off x="390576" y="3675036"/>
            <a:ext cx="7132682" cy="738664"/>
          </a:xfrm>
          <a:prstGeom prst="rect">
            <a:avLst/>
          </a:prstGeom>
          <a:noFill/>
        </p:spPr>
        <p:txBody>
          <a:bodyPr wrap="square" rtlCol="0">
            <a:spAutoFit/>
          </a:bodyPr>
          <a:lstStyle/>
          <a:p>
            <a:pPr algn="just"/>
            <a:r>
              <a:rPr lang="it-IT" sz="1400" dirty="0"/>
              <a:t>Un modo più sicuro è quello di usare il blocco </a:t>
            </a:r>
            <a:r>
              <a:rPr lang="it-IT" sz="1400" b="1" dirty="0" err="1">
                <a:highlight>
                  <a:srgbClr val="00FFFF"/>
                </a:highlight>
              </a:rPr>
              <a:t>try</a:t>
            </a:r>
            <a:r>
              <a:rPr lang="it-IT" sz="1400" b="1" dirty="0">
                <a:highlight>
                  <a:srgbClr val="00FFFF"/>
                </a:highlight>
              </a:rPr>
              <a:t>…</a:t>
            </a:r>
            <a:r>
              <a:rPr lang="it-IT" sz="1400" b="1" dirty="0" err="1">
                <a:highlight>
                  <a:srgbClr val="00FFFF"/>
                </a:highlight>
              </a:rPr>
              <a:t>finally</a:t>
            </a:r>
            <a:r>
              <a:rPr lang="it-IT" sz="1400" dirty="0"/>
              <a:t>. </a:t>
            </a:r>
          </a:p>
          <a:p>
            <a:r>
              <a:rPr lang="it-IT" sz="1400" dirty="0"/>
              <a:t>In questo modo avremo la certezza che il file sarà adeguatamente chiuso anche nel caso dovesse verificarsi un’eccezione e il codice di bloccasse. </a:t>
            </a:r>
          </a:p>
        </p:txBody>
      </p:sp>
      <p:pic>
        <p:nvPicPr>
          <p:cNvPr id="11" name="Immagine 10">
            <a:extLst>
              <a:ext uri="{FF2B5EF4-FFF2-40B4-BE49-F238E27FC236}">
                <a16:creationId xmlns:a16="http://schemas.microsoft.com/office/drawing/2014/main" id="{AD55FFF9-C2B3-0764-86A4-B9FCB8C2DF9E}"/>
              </a:ext>
            </a:extLst>
          </p:cNvPr>
          <p:cNvPicPr>
            <a:picLocks noChangeAspect="1"/>
          </p:cNvPicPr>
          <p:nvPr/>
        </p:nvPicPr>
        <p:blipFill>
          <a:blip r:embed="rId4"/>
          <a:stretch>
            <a:fillRect/>
          </a:stretch>
        </p:blipFill>
        <p:spPr>
          <a:xfrm>
            <a:off x="543841" y="5172305"/>
            <a:ext cx="4391638" cy="628738"/>
          </a:xfrm>
          <a:prstGeom prst="rect">
            <a:avLst/>
          </a:prstGeom>
        </p:spPr>
      </p:pic>
      <p:sp>
        <p:nvSpPr>
          <p:cNvPr id="12" name="CasellaDiTesto 11">
            <a:extLst>
              <a:ext uri="{FF2B5EF4-FFF2-40B4-BE49-F238E27FC236}">
                <a16:creationId xmlns:a16="http://schemas.microsoft.com/office/drawing/2014/main" id="{2C6F0343-F3A0-5B75-2545-65311541770E}"/>
              </a:ext>
            </a:extLst>
          </p:cNvPr>
          <p:cNvSpPr txBox="1"/>
          <p:nvPr/>
        </p:nvSpPr>
        <p:spPr>
          <a:xfrm>
            <a:off x="5436211" y="4861830"/>
            <a:ext cx="6427177" cy="1169551"/>
          </a:xfrm>
          <a:prstGeom prst="rect">
            <a:avLst/>
          </a:prstGeom>
          <a:noFill/>
        </p:spPr>
        <p:txBody>
          <a:bodyPr wrap="square" rtlCol="0">
            <a:spAutoFit/>
          </a:bodyPr>
          <a:lstStyle/>
          <a:p>
            <a:r>
              <a:rPr lang="it-IT" sz="1400" dirty="0"/>
              <a:t>Il modo migliore, però, per chiudere un file è usare lo </a:t>
            </a:r>
            <a:r>
              <a:rPr lang="it-IT" sz="1400" b="1" dirty="0" err="1">
                <a:highlight>
                  <a:srgbClr val="E072C8"/>
                </a:highlight>
              </a:rPr>
              <a:t>statement</a:t>
            </a:r>
            <a:r>
              <a:rPr lang="it-IT" sz="1400" b="1" dirty="0">
                <a:highlight>
                  <a:srgbClr val="E072C8"/>
                </a:highlight>
              </a:rPr>
              <a:t> with</a:t>
            </a:r>
            <a:r>
              <a:rPr lang="it-IT" sz="1400" dirty="0"/>
              <a:t>. </a:t>
            </a:r>
          </a:p>
          <a:p>
            <a:r>
              <a:rPr lang="it-IT" sz="1400" dirty="0"/>
              <a:t>Viene in questo modo assicurato che il file verrà chiuso quando si uscirà dal blocco di codice del with. </a:t>
            </a:r>
            <a:br>
              <a:rPr lang="it-IT" sz="1400" dirty="0"/>
            </a:br>
            <a:r>
              <a:rPr lang="it-IT" sz="1400" b="1" dirty="0">
                <a:highlight>
                  <a:srgbClr val="00FFFF"/>
                </a:highlight>
              </a:rPr>
              <a:t>NON c’è bisogno di specificare la chiamata al metodo close() perché viene fatta in automatico. </a:t>
            </a:r>
          </a:p>
        </p:txBody>
      </p:sp>
    </p:spTree>
    <p:extLst>
      <p:ext uri="{BB962C8B-B14F-4D97-AF65-F5344CB8AC3E}">
        <p14:creationId xmlns:p14="http://schemas.microsoft.com/office/powerpoint/2010/main" val="334243585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77B30C-5AC0-EFB5-B728-B3A88EB4F130}"/>
              </a:ext>
            </a:extLst>
          </p:cNvPr>
          <p:cNvSpPr>
            <a:spLocks noGrp="1"/>
          </p:cNvSpPr>
          <p:nvPr>
            <p:ph type="title"/>
          </p:nvPr>
        </p:nvSpPr>
        <p:spPr/>
        <p:txBody>
          <a:bodyPr/>
          <a:lstStyle/>
          <a:p>
            <a:r>
              <a:rPr lang="it-IT" dirty="0"/>
              <a:t>Esempio di loop su file</a:t>
            </a:r>
          </a:p>
        </p:txBody>
      </p:sp>
      <p:sp>
        <p:nvSpPr>
          <p:cNvPr id="9" name="Segnaposto contenuto 8">
            <a:extLst>
              <a:ext uri="{FF2B5EF4-FFF2-40B4-BE49-F238E27FC236}">
                <a16:creationId xmlns:a16="http://schemas.microsoft.com/office/drawing/2014/main" id="{E195D0AA-E6CC-6A2A-6840-522A0E4259DE}"/>
              </a:ext>
            </a:extLst>
          </p:cNvPr>
          <p:cNvSpPr>
            <a:spLocks noGrp="1"/>
          </p:cNvSpPr>
          <p:nvPr>
            <p:ph idx="1"/>
          </p:nvPr>
        </p:nvSpPr>
        <p:spPr/>
        <p:txBody>
          <a:bodyPr/>
          <a:lstStyle/>
          <a:p>
            <a:endParaRPr lang="it-IT"/>
          </a:p>
        </p:txBody>
      </p:sp>
      <p:sp>
        <p:nvSpPr>
          <p:cNvPr id="10" name="Rectangle 4">
            <a:extLst>
              <a:ext uri="{FF2B5EF4-FFF2-40B4-BE49-F238E27FC236}">
                <a16:creationId xmlns:a16="http://schemas.microsoft.com/office/drawing/2014/main" id="{69ACBB79-D0A2-5641-6880-9D27340F6D99}"/>
              </a:ext>
            </a:extLst>
          </p:cNvPr>
          <p:cNvSpPr>
            <a:spLocks noChangeArrowheads="1"/>
          </p:cNvSpPr>
          <p:nvPr/>
        </p:nvSpPr>
        <p:spPr bwMode="auto">
          <a:xfrm>
            <a:off x="568171" y="1886714"/>
            <a:ext cx="4837547" cy="31393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CC7832"/>
                </a:solidFill>
                <a:effectLst/>
                <a:latin typeface="JetBrains Mono"/>
              </a:rPr>
              <a:t>with </a:t>
            </a:r>
            <a:r>
              <a:rPr kumimoji="0" lang="it-IT" altLang="it-IT" b="0" i="0" u="none" strike="noStrike" cap="none" normalizeH="0" baseline="0" dirty="0">
                <a:ln>
                  <a:noFill/>
                </a:ln>
                <a:solidFill>
                  <a:srgbClr val="8888C6"/>
                </a:solidFill>
                <a:effectLst/>
                <a:latin typeface="JetBrains Mono"/>
              </a:rPr>
              <a:t>open</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'file.txt'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A8759"/>
                </a:solidFill>
                <a:effectLst/>
                <a:latin typeface="JetBrains Mono"/>
              </a:rPr>
              <a:t>'r'</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for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for </a:t>
            </a:r>
            <a:r>
              <a:rPr kumimoji="0" lang="it-IT" altLang="it-IT" b="0" i="0" u="none" strike="noStrike" cap="none" normalizeH="0" baseline="0" dirty="0">
                <a:ln>
                  <a:noFill/>
                </a:ln>
                <a:solidFill>
                  <a:srgbClr val="A9B7C6"/>
                </a:solidFill>
                <a:effectLst/>
                <a:latin typeface="JetBrains Mono"/>
              </a:rPr>
              <a:t>line </a:t>
            </a:r>
            <a:r>
              <a:rPr kumimoji="0" lang="it-IT" altLang="it-IT" b="0" i="0" u="none" strike="noStrike" cap="none" normalizeH="0" baseline="0" dirty="0">
                <a:ln>
                  <a:noFill/>
                </a:ln>
                <a:solidFill>
                  <a:srgbClr val="CC7832"/>
                </a:solidFill>
                <a:effectLst/>
                <a:latin typeface="JetBrains Mono"/>
              </a:rPr>
              <a:t>in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err="1">
                <a:ln>
                  <a:noFill/>
                </a:ln>
                <a:solidFill>
                  <a:srgbClr val="6A8759"/>
                </a:solidFill>
                <a:effectLst/>
                <a:latin typeface="JetBrains Mono"/>
              </a:rPr>
              <a:t>while</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f.seek</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  	# riporta indietro il cursore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while</a:t>
            </a:r>
            <a:r>
              <a:rPr kumimoji="0" lang="it-IT" altLang="it-IT" b="0" i="0" u="none" strike="noStrike" cap="none" normalizeH="0" baseline="0" dirty="0">
                <a:ln>
                  <a:noFill/>
                </a:ln>
                <a:solidFill>
                  <a:srgbClr val="CC7832"/>
                </a:solidFill>
                <a:effectLst/>
                <a:latin typeface="JetBrains Mono"/>
              </a:rPr>
              <a:t> True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line = </a:t>
            </a:r>
            <a:r>
              <a:rPr kumimoji="0" lang="it-IT" altLang="it-IT" b="0" i="0" u="none" strike="noStrike" cap="none" normalizeH="0" baseline="0" dirty="0" err="1">
                <a:ln>
                  <a:noFill/>
                </a:ln>
                <a:solidFill>
                  <a:srgbClr val="A9B7C6"/>
                </a:solidFill>
                <a:effectLst/>
                <a:latin typeface="JetBrains Mono"/>
              </a:rPr>
              <a:t>f.readline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if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not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line: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break</a:t>
            </a:r>
            <a:br>
              <a:rPr kumimoji="0" lang="it-IT" altLang="it-IT" b="0" i="0" u="none" strike="noStrike" cap="none" normalizeH="0" baseline="0" dirty="0">
                <a:ln>
                  <a:noFill/>
                </a:ln>
                <a:solidFill>
                  <a:srgbClr val="CC7832"/>
                </a:solidFill>
                <a:effectLst/>
                <a:latin typeface="JetBrains Mono"/>
              </a:rPr>
            </a:b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 </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60787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D5937-0B7F-4416-AC89-A4C4412F1AA6}"/>
              </a:ext>
            </a:extLst>
          </p:cNvPr>
          <p:cNvSpPr>
            <a:spLocks noGrp="1"/>
          </p:cNvSpPr>
          <p:nvPr>
            <p:ph type="title"/>
          </p:nvPr>
        </p:nvSpPr>
        <p:spPr/>
        <p:txBody>
          <a:bodyPr>
            <a:normAutofit fontScale="90000"/>
          </a:bodyPr>
          <a:lstStyle/>
          <a:p>
            <a:r>
              <a:rPr lang="it-IT" dirty="0"/>
              <a:t>CANCELLARE FILE – modulo OS – </a:t>
            </a:r>
            <a:r>
              <a:rPr lang="it-IT" dirty="0" err="1"/>
              <a:t>os.remove</a:t>
            </a:r>
            <a:r>
              <a:rPr lang="it-IT" dirty="0"/>
              <a:t>() e </a:t>
            </a:r>
            <a:r>
              <a:rPr lang="it-IT" dirty="0" err="1"/>
              <a:t>os.rmdir</a:t>
            </a:r>
            <a:r>
              <a:rPr lang="it-IT" dirty="0"/>
              <a:t>()</a:t>
            </a:r>
          </a:p>
        </p:txBody>
      </p:sp>
      <p:sp>
        <p:nvSpPr>
          <p:cNvPr id="3" name="Segnaposto contenuto 2">
            <a:extLst>
              <a:ext uri="{FF2B5EF4-FFF2-40B4-BE49-F238E27FC236}">
                <a16:creationId xmlns:a16="http://schemas.microsoft.com/office/drawing/2014/main" id="{CE6CBE86-1353-437B-BDA9-A3C975643590}"/>
              </a:ext>
            </a:extLst>
          </p:cNvPr>
          <p:cNvSpPr>
            <a:spLocks noGrp="1"/>
          </p:cNvSpPr>
          <p:nvPr>
            <p:ph sz="half" idx="2"/>
          </p:nvPr>
        </p:nvSpPr>
        <p:spPr>
          <a:xfrm>
            <a:off x="328612" y="1271017"/>
            <a:ext cx="5547087" cy="3545428"/>
          </a:xfrm>
        </p:spPr>
        <p:txBody>
          <a:bodyPr anchor="t">
            <a:normAutofit/>
          </a:bodyPr>
          <a:lstStyle/>
          <a:p>
            <a:pPr>
              <a:buFont typeface="Wingdings" panose="05000000000000000000" pitchFamily="2" charset="2"/>
              <a:buChar char="q"/>
            </a:pPr>
            <a:r>
              <a:rPr lang="it-IT" sz="1800" b="1" u="sng" dirty="0">
                <a:solidFill>
                  <a:srgbClr val="50B4C8"/>
                </a:solidFill>
              </a:rPr>
              <a:t>CANCELLARE UN FILE</a:t>
            </a:r>
          </a:p>
          <a:p>
            <a:pPr marL="0" indent="0">
              <a:buNone/>
            </a:pPr>
            <a:endParaRPr lang="it-IT" sz="1800" b="1" u="sng" dirty="0">
              <a:solidFill>
                <a:srgbClr val="50B4C8"/>
              </a:solidFill>
            </a:endParaRPr>
          </a:p>
          <a:p>
            <a:r>
              <a:rPr lang="it-IT" sz="1600" dirty="0"/>
              <a:t>Per cancellare un file, bisogna </a:t>
            </a:r>
            <a:r>
              <a:rPr lang="it-IT" sz="1600" b="1" dirty="0">
                <a:highlight>
                  <a:srgbClr val="00FFFF"/>
                </a:highlight>
              </a:rPr>
              <a:t>importare il modulo OS </a:t>
            </a:r>
            <a:r>
              <a:rPr lang="it-IT" sz="1600" dirty="0"/>
              <a:t>(modulo che incorpora diverse funzioni utili per far </a:t>
            </a:r>
            <a:r>
              <a:rPr lang="it-IT" sz="1600" b="1" dirty="0"/>
              <a:t>interagire il programma con il sistema operativo del computer</a:t>
            </a:r>
            <a:r>
              <a:rPr lang="it-IT" sz="1600" dirty="0"/>
              <a:t>). </a:t>
            </a:r>
          </a:p>
          <a:p>
            <a:r>
              <a:rPr lang="it-IT" sz="1600" dirty="0"/>
              <a:t>Per la cancellazione ci si avvarrà del metodo</a:t>
            </a:r>
          </a:p>
          <a:p>
            <a:endParaRPr lang="it-IT" sz="1600" dirty="0"/>
          </a:p>
          <a:p>
            <a:pPr algn="ctr"/>
            <a:r>
              <a:rPr lang="it-IT" sz="1600" dirty="0"/>
              <a:t> </a:t>
            </a:r>
            <a:r>
              <a:rPr lang="it-IT" sz="1400" dirty="0" err="1">
                <a:highlight>
                  <a:srgbClr val="00FFFF"/>
                </a:highlight>
                <a:latin typeface="Consolas" panose="020B0609020204030204" pitchFamily="49" charset="0"/>
              </a:rPr>
              <a:t>os.remove</a:t>
            </a:r>
            <a:r>
              <a:rPr lang="it-IT" sz="1400" dirty="0">
                <a:highlight>
                  <a:srgbClr val="00FFFF"/>
                </a:highlight>
                <a:latin typeface="Consolas" panose="020B0609020204030204" pitchFamily="49" charset="0"/>
              </a:rPr>
              <a:t>(</a:t>
            </a:r>
            <a:r>
              <a:rPr lang="it-IT" sz="1400" i="1" dirty="0" err="1">
                <a:highlight>
                  <a:srgbClr val="00FFFF"/>
                </a:highlight>
                <a:latin typeface="Consolas" panose="020B0609020204030204" pitchFamily="49" charset="0"/>
              </a:rPr>
              <a:t>file_name</a:t>
            </a:r>
            <a:r>
              <a:rPr lang="it-IT" sz="1400" dirty="0">
                <a:highlight>
                  <a:srgbClr val="00FFFF"/>
                </a:highlight>
                <a:latin typeface="Consolas" panose="020B0609020204030204" pitchFamily="49" charset="0"/>
              </a:rPr>
              <a:t>)</a:t>
            </a:r>
          </a:p>
          <a:p>
            <a:endParaRPr lang="it-IT" sz="2000" dirty="0"/>
          </a:p>
          <a:p>
            <a:r>
              <a:rPr lang="it-IT" sz="1600" b="1" dirty="0"/>
              <a:t>ESEMPIO: REMOVE THE FILE «demofile.txt»</a:t>
            </a:r>
          </a:p>
          <a:p>
            <a:r>
              <a:rPr lang="pt-BR" sz="1600" b="0" i="0" dirty="0">
                <a:solidFill>
                  <a:srgbClr val="0000CD"/>
                </a:solidFill>
                <a:effectLst/>
                <a:latin typeface="Consolas" panose="020B0609020204030204" pitchFamily="49" charset="0"/>
              </a:rPr>
              <a:t>import</a:t>
            </a:r>
            <a:r>
              <a:rPr lang="pt-BR" sz="1600" b="0" i="0" dirty="0">
                <a:solidFill>
                  <a:srgbClr val="000000"/>
                </a:solidFill>
                <a:effectLst/>
                <a:latin typeface="Consolas" panose="020B0609020204030204" pitchFamily="49" charset="0"/>
              </a:rPr>
              <a:t> os</a:t>
            </a:r>
            <a:br>
              <a:rPr lang="pt-BR" sz="1600" dirty="0"/>
            </a:br>
            <a:r>
              <a:rPr lang="pt-BR" sz="1600" b="0" i="0" dirty="0">
                <a:solidFill>
                  <a:srgbClr val="000000"/>
                </a:solidFill>
                <a:effectLst/>
                <a:highlight>
                  <a:srgbClr val="FFFF00"/>
                </a:highlight>
                <a:latin typeface="Consolas" panose="020B0609020204030204" pitchFamily="49" charset="0"/>
              </a:rPr>
              <a:t>os.remove</a:t>
            </a:r>
            <a:r>
              <a:rPr lang="pt-BR" sz="1600" b="0" i="0" dirty="0">
                <a:solidFill>
                  <a:srgbClr val="000000"/>
                </a:solidFill>
                <a:effectLst/>
                <a:latin typeface="Consolas" panose="020B0609020204030204" pitchFamily="49" charset="0"/>
              </a:rPr>
              <a:t>(</a:t>
            </a:r>
            <a:r>
              <a:rPr lang="pt-BR" sz="1600" b="0" i="0" dirty="0">
                <a:solidFill>
                  <a:srgbClr val="A52A2A"/>
                </a:solidFill>
                <a:effectLst/>
                <a:latin typeface="Consolas" panose="020B0609020204030204" pitchFamily="49" charset="0"/>
              </a:rPr>
              <a:t>"demofile.txt"</a:t>
            </a:r>
            <a:r>
              <a:rPr lang="pt-BR" sz="1600" b="0" i="0" dirty="0">
                <a:solidFill>
                  <a:srgbClr val="000000"/>
                </a:solidFill>
                <a:effectLst/>
                <a:latin typeface="Consolas" panose="020B0609020204030204" pitchFamily="49" charset="0"/>
              </a:rPr>
              <a:t>)</a:t>
            </a:r>
            <a:endParaRPr lang="it-IT" sz="2000" b="1" dirty="0"/>
          </a:p>
        </p:txBody>
      </p:sp>
      <p:sp>
        <p:nvSpPr>
          <p:cNvPr id="4" name="Segnaposto contenuto 3">
            <a:extLst>
              <a:ext uri="{FF2B5EF4-FFF2-40B4-BE49-F238E27FC236}">
                <a16:creationId xmlns:a16="http://schemas.microsoft.com/office/drawing/2014/main" id="{2660877F-AB34-4CB9-8BB2-05BF5F85C49F}"/>
              </a:ext>
            </a:extLst>
          </p:cNvPr>
          <p:cNvSpPr>
            <a:spLocks noGrp="1"/>
          </p:cNvSpPr>
          <p:nvPr>
            <p:ph sz="quarter" idx="4"/>
          </p:nvPr>
        </p:nvSpPr>
        <p:spPr>
          <a:xfrm>
            <a:off x="6491335" y="1823279"/>
            <a:ext cx="5372053" cy="3898512"/>
          </a:xfrm>
        </p:spPr>
        <p:txBody>
          <a:bodyPr>
            <a:normAutofit fontScale="92500" lnSpcReduction="10000"/>
          </a:bodyPr>
          <a:lstStyle/>
          <a:p>
            <a:pPr marL="0" indent="0">
              <a:buNone/>
            </a:pPr>
            <a:r>
              <a:rPr lang="it-IT" sz="1800" b="1" u="sng" dirty="0">
                <a:solidFill>
                  <a:srgbClr val="50B4C8"/>
                </a:solidFill>
              </a:rPr>
              <a:t>CONTROLLARE SE UN FILE ESISTE</a:t>
            </a:r>
          </a:p>
          <a:p>
            <a:pPr marL="0" indent="0">
              <a:buNone/>
            </a:pPr>
            <a:endParaRPr lang="it-IT" sz="1600" dirty="0"/>
          </a:p>
          <a:p>
            <a:pPr marL="0" indent="0">
              <a:buNone/>
            </a:pPr>
            <a:r>
              <a:rPr lang="it-IT" sz="1600" dirty="0"/>
              <a:t>Per evitare di incorrere in un errore, si potrebbe </a:t>
            </a:r>
            <a:r>
              <a:rPr lang="it-IT" sz="1600" b="1" dirty="0"/>
              <a:t>cercare l’esistenza del file prima di procedere con la sua cancellazione</a:t>
            </a:r>
            <a:r>
              <a:rPr lang="it-IT" sz="1600" dirty="0"/>
              <a:t>. </a:t>
            </a:r>
          </a:p>
          <a:p>
            <a:pPr marL="0" indent="0">
              <a:buNone/>
            </a:pPr>
            <a:r>
              <a:rPr lang="it-IT" sz="1600" dirty="0"/>
              <a:t>Per verificare l’esistenza di un file si utilizza il metodo</a:t>
            </a:r>
          </a:p>
          <a:p>
            <a:pPr marL="0" indent="0">
              <a:buNone/>
            </a:pPr>
            <a:endParaRPr lang="it-IT" sz="1600" dirty="0">
              <a:highlight>
                <a:srgbClr val="FFFF00"/>
              </a:highlight>
            </a:endParaRPr>
          </a:p>
          <a:p>
            <a:pPr marL="0" indent="0" algn="ctr">
              <a:buNone/>
            </a:pPr>
            <a:r>
              <a:rPr lang="it-IT" sz="1600" b="1" dirty="0">
                <a:highlight>
                  <a:srgbClr val="FFFF00"/>
                </a:highlight>
              </a:rPr>
              <a:t> </a:t>
            </a:r>
            <a:r>
              <a:rPr lang="it-IT" sz="1400" b="1" dirty="0" err="1">
                <a:highlight>
                  <a:srgbClr val="FFFF00"/>
                </a:highlight>
                <a:latin typeface="Consolas" panose="020B0609020204030204" pitchFamily="49" charset="0"/>
              </a:rPr>
              <a:t>os.path.exists</a:t>
            </a:r>
            <a:r>
              <a:rPr lang="it-IT" sz="1600" b="1" dirty="0">
                <a:highlight>
                  <a:srgbClr val="FFFF00"/>
                </a:highlight>
              </a:rPr>
              <a:t>(</a:t>
            </a:r>
            <a:r>
              <a:rPr lang="it-IT" sz="1600" b="1" dirty="0" err="1"/>
              <a:t>nomefile</a:t>
            </a:r>
            <a:r>
              <a:rPr lang="it-IT" sz="1600" b="1" dirty="0"/>
              <a:t> o </a:t>
            </a:r>
            <a:r>
              <a:rPr lang="it-IT" sz="1600" b="1" dirty="0" err="1"/>
              <a:t>path</a:t>
            </a:r>
            <a:r>
              <a:rPr lang="it-IT" sz="1600" b="1" dirty="0"/>
              <a:t>)</a:t>
            </a:r>
          </a:p>
          <a:p>
            <a:pPr marL="0" indent="0">
              <a:buNone/>
            </a:pPr>
            <a:endParaRPr lang="it-IT" sz="1600" dirty="0"/>
          </a:p>
          <a:p>
            <a:pPr marL="0" indent="0">
              <a:buNone/>
            </a:pPr>
            <a:r>
              <a:rPr lang="it-IT" sz="1600" dirty="0"/>
              <a:t>Per cancellare un file si usa il metodo </a:t>
            </a:r>
          </a:p>
          <a:p>
            <a:pPr marL="0" indent="0">
              <a:buNone/>
            </a:pPr>
            <a:endParaRPr lang="it-IT" sz="1600" dirty="0">
              <a:highlight>
                <a:srgbClr val="00FFFF"/>
              </a:highlight>
              <a:latin typeface="Consolas" panose="020B0609020204030204" pitchFamily="49" charset="0"/>
            </a:endParaRPr>
          </a:p>
          <a:p>
            <a:pPr marL="0" indent="0" algn="ctr">
              <a:buNone/>
            </a:pPr>
            <a:r>
              <a:rPr lang="it-IT" sz="1400" b="1" dirty="0" err="1">
                <a:highlight>
                  <a:srgbClr val="00FFFF"/>
                </a:highlight>
                <a:latin typeface="Consolas" panose="020B0609020204030204" pitchFamily="49" charset="0"/>
              </a:rPr>
              <a:t>os.remove</a:t>
            </a:r>
            <a:r>
              <a:rPr lang="it-IT" sz="1400" b="1" dirty="0">
                <a:highlight>
                  <a:srgbClr val="00FFFF"/>
                </a:highlight>
                <a:latin typeface="Consolas" panose="020B0609020204030204" pitchFamily="49" charset="0"/>
              </a:rPr>
              <a:t>()</a:t>
            </a:r>
          </a:p>
          <a:p>
            <a:pPr marL="0" indent="0">
              <a:buNone/>
            </a:pPr>
            <a:endParaRPr lang="it-IT" sz="1600" dirty="0"/>
          </a:p>
          <a:p>
            <a:pPr marL="0" indent="0">
              <a:buNone/>
            </a:pPr>
            <a:r>
              <a:rPr lang="it-IT" sz="1400" b="1" dirty="0"/>
              <a:t>ESEMPIO: CONTROLLARE SE UN FILE ESISTE E POI CANCELLARLO</a:t>
            </a:r>
          </a:p>
          <a:p>
            <a:pPr marL="0" indent="0">
              <a:buNone/>
            </a:pPr>
            <a:r>
              <a:rPr lang="it-IT" sz="1500" b="0" i="0" dirty="0">
                <a:solidFill>
                  <a:srgbClr val="0000CD"/>
                </a:solidFill>
                <a:effectLst/>
                <a:latin typeface="Consolas" panose="020B0609020204030204" pitchFamily="49" charset="0"/>
              </a:rPr>
              <a:t>import</a:t>
            </a:r>
            <a:r>
              <a:rPr lang="it-IT" sz="1500" b="0" i="0" dirty="0">
                <a:solidFill>
                  <a:srgbClr val="000000"/>
                </a:solidFill>
                <a:effectLst/>
                <a:latin typeface="Consolas" panose="020B0609020204030204" pitchFamily="49" charset="0"/>
              </a:rPr>
              <a:t> </a:t>
            </a:r>
            <a:r>
              <a:rPr lang="it-IT" sz="1500" b="0" i="0" dirty="0" err="1">
                <a:solidFill>
                  <a:srgbClr val="000000"/>
                </a:solidFill>
                <a:effectLst/>
                <a:latin typeface="Consolas" panose="020B0609020204030204" pitchFamily="49" charset="0"/>
              </a:rPr>
              <a:t>os</a:t>
            </a:r>
            <a:br>
              <a:rPr lang="it-IT" sz="1500" dirty="0"/>
            </a:br>
            <a:r>
              <a:rPr lang="it-IT" sz="1500" b="0" i="0" dirty="0" err="1">
                <a:solidFill>
                  <a:srgbClr val="0000CD"/>
                </a:solidFill>
                <a:effectLst/>
                <a:latin typeface="Consolas" panose="020B0609020204030204" pitchFamily="49" charset="0"/>
              </a:rPr>
              <a:t>if</a:t>
            </a: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FFFF00"/>
                </a:highlight>
                <a:latin typeface="Consolas" panose="020B0609020204030204" pitchFamily="49" charset="0"/>
              </a:rPr>
              <a:t>os.path.exists</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00FFFF"/>
                </a:highlight>
                <a:latin typeface="Consolas" panose="020B0609020204030204" pitchFamily="49" charset="0"/>
              </a:rPr>
              <a:t>os.remove</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CD"/>
                </a:solidFill>
                <a:effectLst/>
                <a:latin typeface="Consolas" panose="020B0609020204030204" pitchFamily="49" charset="0"/>
              </a:rPr>
              <a:t>else</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a:solidFill>
                  <a:srgbClr val="0000CD"/>
                </a:solidFill>
                <a:effectLst/>
                <a:latin typeface="Consolas" panose="020B0609020204030204" pitchFamily="49" charset="0"/>
              </a:rPr>
              <a:t>print</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"The file </a:t>
            </a:r>
            <a:r>
              <a:rPr lang="it-IT" sz="1500" b="0" i="0" dirty="0" err="1">
                <a:solidFill>
                  <a:srgbClr val="A52A2A"/>
                </a:solidFill>
                <a:effectLst/>
                <a:latin typeface="Consolas" panose="020B0609020204030204" pitchFamily="49" charset="0"/>
              </a:rPr>
              <a:t>does</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not</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exist</a:t>
            </a:r>
            <a:r>
              <a:rPr lang="it-IT" sz="1500" b="0" i="0" dirty="0">
                <a:solidFill>
                  <a:srgbClr val="A52A2A"/>
                </a:solidFill>
                <a:effectLst/>
                <a:latin typeface="Consolas" panose="020B0609020204030204" pitchFamily="49" charset="0"/>
              </a:rPr>
              <a:t>"</a:t>
            </a:r>
            <a:r>
              <a:rPr lang="it-IT" sz="1500" b="0" i="0" dirty="0">
                <a:solidFill>
                  <a:srgbClr val="000000"/>
                </a:solidFill>
                <a:effectLst/>
                <a:latin typeface="Consolas" panose="020B0609020204030204" pitchFamily="49" charset="0"/>
              </a:rPr>
              <a:t>)</a:t>
            </a:r>
          </a:p>
          <a:p>
            <a:pPr marL="0" indent="0">
              <a:buNone/>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5" name="CasellaDiTesto 4">
            <a:extLst>
              <a:ext uri="{FF2B5EF4-FFF2-40B4-BE49-F238E27FC236}">
                <a16:creationId xmlns:a16="http://schemas.microsoft.com/office/drawing/2014/main" id="{9FE7D5BD-6792-77FC-8626-6D9670C56BAD}"/>
              </a:ext>
            </a:extLst>
          </p:cNvPr>
          <p:cNvSpPr txBox="1"/>
          <p:nvPr/>
        </p:nvSpPr>
        <p:spPr>
          <a:xfrm>
            <a:off x="328612" y="4553895"/>
            <a:ext cx="4988460" cy="1877437"/>
          </a:xfrm>
          <a:prstGeom prst="rect">
            <a:avLst/>
          </a:prstGeom>
          <a:noFill/>
        </p:spPr>
        <p:txBody>
          <a:bodyPr wrap="square" rtlCol="0">
            <a:spAutoFit/>
          </a:bodyPr>
          <a:lstStyle/>
          <a:p>
            <a:pPr>
              <a:buFont typeface="Wingdings" panose="05000000000000000000" pitchFamily="2" charset="2"/>
              <a:buChar char="q"/>
            </a:pPr>
            <a:r>
              <a:rPr lang="it-IT" sz="2000" b="1" u="sng" dirty="0">
                <a:solidFill>
                  <a:srgbClr val="50B4C8"/>
                </a:solidFill>
              </a:rPr>
              <a:t>CANCELLARE UNA CARTELLA</a:t>
            </a:r>
          </a:p>
          <a:p>
            <a:endParaRPr lang="it-IT" sz="1800" dirty="0">
              <a:solidFill>
                <a:srgbClr val="000000"/>
              </a:solidFill>
              <a:latin typeface="Consolas" panose="020B0609020204030204" pitchFamily="49" charset="0"/>
            </a:endParaRPr>
          </a:p>
          <a:p>
            <a:r>
              <a:rPr lang="it-IT" sz="1600" dirty="0"/>
              <a:t>Per cancellare una cartella si usa il metodo </a:t>
            </a:r>
            <a:r>
              <a:rPr lang="it-IT" sz="1600" dirty="0" err="1">
                <a:highlight>
                  <a:srgbClr val="00FFFF"/>
                </a:highlight>
                <a:latin typeface="Consolas" panose="020B0609020204030204" pitchFamily="49" charset="0"/>
              </a:rPr>
              <a:t>os.rmdir</a:t>
            </a:r>
            <a:r>
              <a:rPr lang="it-IT" sz="1600" dirty="0">
                <a:highlight>
                  <a:srgbClr val="00FFFF"/>
                </a:highlight>
                <a:latin typeface="Consolas" panose="020B0609020204030204" pitchFamily="49" charset="0"/>
              </a:rPr>
              <a:t>()</a:t>
            </a:r>
            <a:r>
              <a:rPr lang="it-IT" sz="1600" dirty="0">
                <a:latin typeface="Consolas" panose="020B0609020204030204" pitchFamily="49" charset="0"/>
              </a:rPr>
              <a:t>. </a:t>
            </a:r>
          </a:p>
          <a:p>
            <a:r>
              <a:rPr lang="it-IT" sz="1600" dirty="0"/>
              <a:t>E’ possibile eliminare </a:t>
            </a:r>
            <a:r>
              <a:rPr lang="it-IT" sz="1600" b="1" dirty="0">
                <a:highlight>
                  <a:srgbClr val="E072C8"/>
                </a:highlight>
              </a:rPr>
              <a:t>SOLO CARTELLE VUOTE</a:t>
            </a:r>
            <a:r>
              <a:rPr lang="it-IT" sz="1600" dirty="0"/>
              <a:t>. </a:t>
            </a:r>
          </a:p>
          <a:p>
            <a:endParaRPr lang="it-IT" sz="1600" dirty="0"/>
          </a:p>
          <a:p>
            <a:r>
              <a:rPr lang="it-IT" sz="1600" b="0" i="0" dirty="0">
                <a:solidFill>
                  <a:srgbClr val="0000CD"/>
                </a:solidFill>
                <a:effectLst/>
                <a:latin typeface="Consolas" panose="020B0609020204030204" pitchFamily="49" charset="0"/>
              </a:rPr>
              <a:t>import</a:t>
            </a:r>
            <a:r>
              <a:rPr lang="it-IT" sz="1600" b="0" i="0" dirty="0">
                <a:solidFill>
                  <a:srgbClr val="000000"/>
                </a:solidFill>
                <a:effectLst/>
                <a:latin typeface="Consolas" panose="020B0609020204030204" pitchFamily="49" charset="0"/>
              </a:rPr>
              <a:t> </a:t>
            </a:r>
            <a:r>
              <a:rPr lang="it-IT" sz="1600" b="0" i="0" dirty="0" err="1">
                <a:solidFill>
                  <a:srgbClr val="000000"/>
                </a:solidFill>
                <a:effectLst/>
                <a:latin typeface="Consolas" panose="020B0609020204030204" pitchFamily="49" charset="0"/>
              </a:rPr>
              <a:t>os</a:t>
            </a:r>
            <a:br>
              <a:rPr lang="it-IT" sz="1600" dirty="0"/>
            </a:br>
            <a:r>
              <a:rPr lang="it-IT" sz="1400" b="0" i="0" dirty="0" err="1">
                <a:solidFill>
                  <a:srgbClr val="000000"/>
                </a:solidFill>
                <a:effectLst/>
                <a:highlight>
                  <a:srgbClr val="FFFF00"/>
                </a:highlight>
                <a:latin typeface="Consolas" panose="020B0609020204030204" pitchFamily="49" charset="0"/>
              </a:rPr>
              <a:t>os.rmdir</a:t>
            </a:r>
            <a:r>
              <a:rPr lang="it-IT" sz="1400" b="0" i="0" dirty="0">
                <a:solidFill>
                  <a:srgbClr val="000000"/>
                </a:solidFill>
                <a:effectLst/>
                <a:latin typeface="Consolas" panose="020B0609020204030204" pitchFamily="49" charset="0"/>
              </a:rPr>
              <a:t>(</a:t>
            </a:r>
            <a:r>
              <a:rPr lang="it-IT" sz="1400" b="0" i="0" dirty="0">
                <a:solidFill>
                  <a:srgbClr val="A52A2A"/>
                </a:solidFill>
                <a:effectLst/>
                <a:latin typeface="Consolas" panose="020B0609020204030204" pitchFamily="49" charset="0"/>
              </a:rPr>
              <a:t>"</a:t>
            </a:r>
            <a:r>
              <a:rPr lang="it-IT" sz="1400" b="0" i="0" dirty="0" err="1">
                <a:solidFill>
                  <a:srgbClr val="A52A2A"/>
                </a:solidFill>
                <a:effectLst/>
                <a:latin typeface="Consolas" panose="020B0609020204030204" pitchFamily="49" charset="0"/>
              </a:rPr>
              <a:t>myfolder</a:t>
            </a:r>
            <a:r>
              <a:rPr lang="it-IT" sz="1400" b="0" i="0" dirty="0">
                <a:solidFill>
                  <a:srgbClr val="A52A2A"/>
                </a:solidFill>
                <a:effectLst/>
                <a:latin typeface="Consolas" panose="020B0609020204030204" pitchFamily="49" charset="0"/>
              </a:rPr>
              <a:t>"</a:t>
            </a:r>
            <a:r>
              <a:rPr lang="it-IT" sz="1400" b="0" i="0" dirty="0">
                <a:solidFill>
                  <a:srgbClr val="000000"/>
                </a:solidFill>
                <a:effectLst/>
                <a:latin typeface="Consolas" panose="020B0609020204030204" pitchFamily="49" charset="0"/>
              </a:rPr>
              <a:t>)</a:t>
            </a:r>
            <a:endParaRPr lang="it-IT" sz="1800" dirty="0"/>
          </a:p>
        </p:txBody>
      </p:sp>
    </p:spTree>
    <p:extLst>
      <p:ext uri="{BB962C8B-B14F-4D97-AF65-F5344CB8AC3E}">
        <p14:creationId xmlns:p14="http://schemas.microsoft.com/office/powerpoint/2010/main" val="363039346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185770-634C-4739-A941-3F35E2C8FF76}"/>
              </a:ext>
            </a:extLst>
          </p:cNvPr>
          <p:cNvSpPr>
            <a:spLocks noGrp="1"/>
          </p:cNvSpPr>
          <p:nvPr>
            <p:ph type="title"/>
          </p:nvPr>
        </p:nvSpPr>
        <p:spPr/>
        <p:txBody>
          <a:bodyPr>
            <a:normAutofit fontScale="90000"/>
          </a:bodyPr>
          <a:lstStyle/>
          <a:p>
            <a:r>
              <a:rPr lang="it-IT" dirty="0"/>
              <a:t>FILE </a:t>
            </a:r>
            <a:br>
              <a:rPr lang="it-IT" dirty="0"/>
            </a:br>
            <a:r>
              <a:rPr lang="it-IT" dirty="0"/>
              <a:t>METHODS</a:t>
            </a:r>
          </a:p>
        </p:txBody>
      </p:sp>
      <p:graphicFrame>
        <p:nvGraphicFramePr>
          <p:cNvPr id="6" name="Segnaposto contenuto 5">
            <a:extLst>
              <a:ext uri="{FF2B5EF4-FFF2-40B4-BE49-F238E27FC236}">
                <a16:creationId xmlns:a16="http://schemas.microsoft.com/office/drawing/2014/main" id="{3614177E-0BEF-389A-DCE9-90E515008B90}"/>
              </a:ext>
            </a:extLst>
          </p:cNvPr>
          <p:cNvGraphicFramePr>
            <a:graphicFrameLocks noGrp="1"/>
          </p:cNvGraphicFramePr>
          <p:nvPr>
            <p:ph idx="1"/>
            <p:extLst>
              <p:ext uri="{D42A27DB-BD31-4B8C-83A1-F6EECF244321}">
                <p14:modId xmlns:p14="http://schemas.microsoft.com/office/powerpoint/2010/main" val="198253733"/>
              </p:ext>
            </p:extLst>
          </p:nvPr>
        </p:nvGraphicFramePr>
        <p:xfrm>
          <a:off x="2761308" y="132161"/>
          <a:ext cx="8692078" cy="6527955"/>
        </p:xfrm>
        <a:graphic>
          <a:graphicData uri="http://schemas.openxmlformats.org/drawingml/2006/table">
            <a:tbl>
              <a:tblPr/>
              <a:tblGrid>
                <a:gridCol w="1910280">
                  <a:extLst>
                    <a:ext uri="{9D8B030D-6E8A-4147-A177-3AD203B41FA5}">
                      <a16:colId xmlns:a16="http://schemas.microsoft.com/office/drawing/2014/main" val="768476852"/>
                    </a:ext>
                  </a:extLst>
                </a:gridCol>
                <a:gridCol w="6781798">
                  <a:extLst>
                    <a:ext uri="{9D8B030D-6E8A-4147-A177-3AD203B41FA5}">
                      <a16:colId xmlns:a16="http://schemas.microsoft.com/office/drawing/2014/main" val="1493305384"/>
                    </a:ext>
                  </a:extLst>
                </a:gridCol>
              </a:tblGrid>
              <a:tr h="272737">
                <a:tc>
                  <a:txBody>
                    <a:bodyPr/>
                    <a:lstStyle/>
                    <a:p>
                      <a:pPr algn="l"/>
                      <a:r>
                        <a:rPr lang="it-IT" sz="1200" b="1" dirty="0">
                          <a:solidFill>
                            <a:schemeClr val="bg1"/>
                          </a:solidFill>
                          <a:effectLst/>
                        </a:rPr>
                        <a:t>Method</a:t>
                      </a:r>
                    </a:p>
                  </a:txBody>
                  <a:tcPr marL="110796" marR="110796" marT="55398" marB="55398" anchor="ctr">
                    <a:lnL>
                      <a:noFill/>
                    </a:lnL>
                    <a:lnR>
                      <a:noFill/>
                    </a:lnR>
                    <a:lnT>
                      <a:noFill/>
                    </a:lnT>
                    <a:lnB>
                      <a:noFill/>
                    </a:lnB>
                    <a:solidFill>
                      <a:srgbClr val="50B4C8"/>
                    </a:solidFill>
                  </a:tcPr>
                </a:tc>
                <a:tc>
                  <a:txBody>
                    <a:bodyPr/>
                    <a:lstStyle/>
                    <a:p>
                      <a:pPr algn="l"/>
                      <a:r>
                        <a:rPr lang="it-IT" sz="1200" b="1" dirty="0" err="1">
                          <a:solidFill>
                            <a:schemeClr val="bg1"/>
                          </a:solidFill>
                          <a:effectLst/>
                        </a:rPr>
                        <a:t>Description</a:t>
                      </a:r>
                      <a:endParaRPr lang="it-IT" sz="1200" b="1" dirty="0">
                        <a:solidFill>
                          <a:schemeClr val="bg1"/>
                        </a:solidFill>
                        <a:effectLst/>
                      </a:endParaRPr>
                    </a:p>
                  </a:txBody>
                  <a:tcPr marL="110796" marR="110796" marT="55398" marB="55398" anchor="ctr">
                    <a:lnL>
                      <a:noFill/>
                    </a:lnL>
                    <a:lnR>
                      <a:noFill/>
                    </a:lnR>
                    <a:lnT>
                      <a:noFill/>
                    </a:lnT>
                    <a:lnB>
                      <a:noFill/>
                    </a:lnB>
                    <a:solidFill>
                      <a:srgbClr val="50B4C8"/>
                    </a:solidFill>
                  </a:tcPr>
                </a:tc>
                <a:extLst>
                  <a:ext uri="{0D108BD9-81ED-4DB2-BD59-A6C34878D82A}">
                    <a16:rowId xmlns:a16="http://schemas.microsoft.com/office/drawing/2014/main" val="3945613826"/>
                  </a:ext>
                </a:extLst>
              </a:tr>
              <a:tr h="395714">
                <a:tc>
                  <a:txBody>
                    <a:bodyPr/>
                    <a:lstStyle/>
                    <a:p>
                      <a:r>
                        <a:rPr lang="it-IT" sz="1200" b="1">
                          <a:effectLst/>
                        </a:rPr>
                        <a:t>close()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Chiude</a:t>
                      </a:r>
                      <a:r>
                        <a:rPr lang="en-US" sz="1200" dirty="0">
                          <a:effectLst/>
                        </a:rPr>
                        <a:t> un file </a:t>
                      </a:r>
                      <a:r>
                        <a:rPr lang="en-US" sz="1200" dirty="0" err="1">
                          <a:effectLst/>
                        </a:rPr>
                        <a:t>aperto</a:t>
                      </a:r>
                      <a:r>
                        <a:rPr lang="en-US" sz="1200" dirty="0">
                          <a:effectLst/>
                        </a:rPr>
                        <a:t>. Non produce </a:t>
                      </a:r>
                      <a:r>
                        <a:rPr lang="en-US" sz="1200" dirty="0" err="1">
                          <a:effectLst/>
                        </a:rPr>
                        <a:t>effetti</a:t>
                      </a:r>
                      <a:r>
                        <a:rPr lang="en-US" sz="1200" dirty="0">
                          <a:effectLst/>
                        </a:rPr>
                        <a:t> se il file è </a:t>
                      </a:r>
                      <a:r>
                        <a:rPr lang="en-US" sz="1200" dirty="0" err="1">
                          <a:effectLst/>
                        </a:rPr>
                        <a:t>chiuso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524038"/>
                  </a:ext>
                </a:extLst>
              </a:tr>
              <a:tr h="395714">
                <a:tc>
                  <a:txBody>
                    <a:bodyPr/>
                    <a:lstStyle/>
                    <a:p>
                      <a:r>
                        <a:rPr lang="it-IT" sz="1200" b="1">
                          <a:effectLst/>
                        </a:rPr>
                        <a:t>detach()</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Separates the underlying binary buffer from the </a:t>
                      </a:r>
                      <a:r>
                        <a:rPr lang="en-US" sz="1200" dirty="0" err="1">
                          <a:effectLst/>
                        </a:rPr>
                        <a:t>TextIOBase</a:t>
                      </a:r>
                      <a:r>
                        <a:rPr lang="en-US" sz="1200" dirty="0">
                          <a:effectLst/>
                        </a:rPr>
                        <a:t> and returns it.</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774512166"/>
                  </a:ext>
                </a:extLst>
              </a:tr>
              <a:tr h="272737">
                <a:tc>
                  <a:txBody>
                    <a:bodyPr/>
                    <a:lstStyle/>
                    <a:p>
                      <a:r>
                        <a:rPr lang="it-IT" sz="1200" b="1">
                          <a:effectLst/>
                        </a:rPr>
                        <a:t>fileno()</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numero </a:t>
                      </a:r>
                      <a:r>
                        <a:rPr lang="en-US" sz="1200" dirty="0" err="1">
                          <a:effectLst/>
                        </a:rPr>
                        <a:t>intero</a:t>
                      </a:r>
                      <a:r>
                        <a:rPr lang="en-US" sz="1200" dirty="0">
                          <a:effectLst/>
                        </a:rPr>
                        <a:t> ( </a:t>
                      </a:r>
                      <a:r>
                        <a:rPr lang="en-US" sz="1200" dirty="0" err="1">
                          <a:effectLst/>
                        </a:rPr>
                        <a:t>descrittore</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936004651"/>
                  </a:ext>
                </a:extLst>
              </a:tr>
              <a:tr h="272737">
                <a:tc>
                  <a:txBody>
                    <a:bodyPr/>
                    <a:lstStyle/>
                    <a:p>
                      <a:r>
                        <a:rPr lang="it-IT" sz="1200" b="1">
                          <a:effectLst/>
                        </a:rPr>
                        <a:t>flush()</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Svuota</a:t>
                      </a:r>
                      <a:r>
                        <a:rPr lang="en-US" sz="1200" dirty="0">
                          <a:effectLst/>
                        </a:rPr>
                        <a:t> il buffer di </a:t>
                      </a:r>
                      <a:r>
                        <a:rPr lang="en-US" sz="1200" dirty="0" err="1">
                          <a:effectLst/>
                        </a:rPr>
                        <a:t>scrittura</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4112399"/>
                  </a:ext>
                </a:extLst>
              </a:tr>
              <a:tr h="272737">
                <a:tc>
                  <a:txBody>
                    <a:bodyPr/>
                    <a:lstStyle/>
                    <a:p>
                      <a:r>
                        <a:rPr lang="it-IT" sz="1200" b="1">
                          <a:effectLst/>
                        </a:rPr>
                        <a:t>isatty()</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is interactive.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118180405"/>
                  </a:ext>
                </a:extLst>
              </a:tr>
              <a:tr h="442577">
                <a:tc>
                  <a:txBody>
                    <a:bodyPr/>
                    <a:lstStyle/>
                    <a:p>
                      <a:r>
                        <a:rPr lang="it-IT" sz="1200" b="1">
                          <a:effectLst/>
                        </a:rPr>
                        <a:t>read(</a:t>
                      </a:r>
                      <a:r>
                        <a:rPr lang="it-IT" sz="1200" b="1" i="0">
                          <a:effectLst/>
                          <a:latin typeface="droid sans mono"/>
                        </a:rPr>
                        <a:t>n</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al Massimo n </a:t>
                      </a:r>
                      <a:r>
                        <a:rPr lang="en-US" sz="1200" dirty="0" err="1">
                          <a:effectLst/>
                        </a:rPr>
                        <a:t>caratteri</a:t>
                      </a:r>
                      <a:r>
                        <a:rPr lang="en-US" sz="1200" dirty="0">
                          <a:effectLst/>
                        </a:rPr>
                        <a:t> dal file. </a:t>
                      </a:r>
                      <a:r>
                        <a:rPr lang="en-US" sz="1200" dirty="0" err="1">
                          <a:effectLst/>
                        </a:rPr>
                        <a:t>Legge</a:t>
                      </a:r>
                      <a:r>
                        <a:rPr lang="en-US" sz="1200" dirty="0">
                          <a:effectLst/>
                        </a:rPr>
                        <a:t> </a:t>
                      </a:r>
                      <a:r>
                        <a:rPr lang="en-US" sz="1200" dirty="0" err="1">
                          <a:effectLst/>
                        </a:rPr>
                        <a:t>fino</a:t>
                      </a:r>
                      <a:r>
                        <a:rPr lang="en-US" sz="1200" dirty="0">
                          <a:effectLst/>
                        </a:rPr>
                        <a:t> alla fine del file se il parametron è negative o non viene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99352116"/>
                  </a:ext>
                </a:extLst>
              </a:tr>
              <a:tr h="272737">
                <a:tc>
                  <a:txBody>
                    <a:bodyPr/>
                    <a:lstStyle/>
                    <a:p>
                      <a:r>
                        <a:rPr lang="it-IT" sz="1200" b="1">
                          <a:effectLst/>
                        </a:rPr>
                        <a:t>readable()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è possible </a:t>
                      </a:r>
                      <a:r>
                        <a:rPr lang="en-US" sz="1200" dirty="0" err="1">
                          <a:effectLst/>
                        </a:rPr>
                        <a:t>leggere</a:t>
                      </a:r>
                      <a:r>
                        <a:rPr lang="en-US" sz="1200" dirty="0">
                          <a:effectLst/>
                        </a:rPr>
                        <a:t> dal </a:t>
                      </a:r>
                      <a:r>
                        <a:rPr lang="en-US" sz="1200" dirty="0" err="1">
                          <a:effectLst/>
                        </a:rPr>
                        <a:t>flusso</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87756977"/>
                  </a:ext>
                </a:extLst>
              </a:tr>
              <a:tr h="395714">
                <a:tc>
                  <a:txBody>
                    <a:bodyPr/>
                    <a:lstStyle/>
                    <a:p>
                      <a:r>
                        <a:rPr lang="it-IT" sz="1200" b="1">
                          <a:effectLst/>
                        </a:rPr>
                        <a:t>readline(</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riga</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73071400"/>
                  </a:ext>
                </a:extLst>
              </a:tr>
              <a:tr h="404549">
                <a:tc>
                  <a:txBody>
                    <a:bodyPr/>
                    <a:lstStyle/>
                    <a:p>
                      <a:r>
                        <a:rPr lang="it-IT" sz="1200" b="1">
                          <a:effectLst/>
                        </a:rPr>
                        <a:t>readlines(</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del file. </a:t>
                      </a:r>
                      <a:r>
                        <a:rPr lang="en-US" sz="1200" dirty="0" err="1">
                          <a:effectLst/>
                        </a:rPr>
                        <a:t>Legge</a:t>
                      </a:r>
                      <a:r>
                        <a:rPr lang="en-US" sz="1200" dirty="0">
                          <a:effectLst/>
                        </a:rPr>
                        <a:t> al Massimo n bytes/</a:t>
                      </a:r>
                      <a:r>
                        <a:rPr lang="en-US" sz="1200" dirty="0" err="1">
                          <a:effectLst/>
                        </a:rPr>
                        <a:t>caratteri</a:t>
                      </a:r>
                      <a:r>
                        <a:rPr lang="en-US" sz="1200" dirty="0">
                          <a:effectLst/>
                        </a:rPr>
                        <a:t> se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098706331"/>
                  </a:ext>
                </a:extLst>
              </a:tr>
              <a:tr h="442577">
                <a:tc>
                  <a:txBody>
                    <a:bodyPr/>
                    <a:lstStyle/>
                    <a:p>
                      <a:r>
                        <a:rPr lang="en-US" sz="1200" b="1">
                          <a:effectLst/>
                        </a:rPr>
                        <a:t>seek(</a:t>
                      </a:r>
                      <a:r>
                        <a:rPr lang="en-US" sz="1200" b="1" i="0">
                          <a:effectLst/>
                          <a:latin typeface="droid sans mono"/>
                        </a:rPr>
                        <a:t>offset</a:t>
                      </a:r>
                      <a:r>
                        <a:rPr lang="en-US" sz="1200" b="1">
                          <a:effectLst/>
                        </a:rPr>
                        <a:t>,</a:t>
                      </a:r>
                      <a:r>
                        <a:rPr lang="en-US" sz="1200" b="1" i="0">
                          <a:effectLst/>
                          <a:latin typeface="droid sans mono"/>
                        </a:rPr>
                        <a:t>from</a:t>
                      </a:r>
                      <a:r>
                        <a:rPr lang="en-US" sz="1200" b="1">
                          <a:effectLst/>
                        </a:rPr>
                        <a:t>=SEEK_SET)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Cambia la </a:t>
                      </a:r>
                      <a:r>
                        <a:rPr lang="en-US" sz="1200" dirty="0" err="1">
                          <a:effectLst/>
                        </a:rPr>
                        <a:t>posizione</a:t>
                      </a:r>
                      <a:r>
                        <a:rPr lang="en-US" sz="1200" dirty="0">
                          <a:effectLst/>
                        </a:rPr>
                        <a:t> del numero di bytes </a:t>
                      </a:r>
                      <a:r>
                        <a:rPr lang="en-US" sz="1200" dirty="0" err="1">
                          <a:effectLst/>
                        </a:rPr>
                        <a:t>specificato</a:t>
                      </a:r>
                      <a:r>
                        <a:rPr lang="en-US" sz="1200" dirty="0">
                          <a:effectLst/>
                        </a:rPr>
                        <a:t> </a:t>
                      </a:r>
                      <a:r>
                        <a:rPr lang="en-US" sz="1200" dirty="0" err="1">
                          <a:effectLst/>
                        </a:rPr>
                        <a:t>nel</a:t>
                      </a:r>
                      <a:r>
                        <a:rPr lang="en-US" sz="1200" dirty="0">
                          <a:effectLst/>
                        </a:rPr>
                        <a:t> parametron offset, rispetto al from (star, current, end).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18345633"/>
                  </a:ext>
                </a:extLst>
              </a:tr>
              <a:tr h="442577">
                <a:tc>
                  <a:txBody>
                    <a:bodyPr/>
                    <a:lstStyle/>
                    <a:p>
                      <a:r>
                        <a:rPr lang="it-IT" sz="1200" b="1" dirty="0" err="1">
                          <a:effectLst/>
                        </a:rPr>
                        <a:t>seekable</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supports random access.</a:t>
                      </a:r>
                    </a:p>
                    <a:p>
                      <a:r>
                        <a:rPr lang="en-US" sz="1200" dirty="0" err="1">
                          <a:effectLst/>
                        </a:rPr>
                        <a:t>Ritorna</a:t>
                      </a:r>
                      <a:r>
                        <a:rPr lang="en-US" sz="1200" dirty="0">
                          <a:effectLst/>
                        </a:rPr>
                        <a:t> True se il file </a:t>
                      </a:r>
                      <a:r>
                        <a:rPr lang="en-US" sz="1200" dirty="0" err="1">
                          <a:effectLst/>
                        </a:rPr>
                        <a:t>consente</a:t>
                      </a:r>
                      <a:r>
                        <a:rPr lang="en-US" sz="1200" dirty="0">
                          <a:effectLst/>
                        </a:rPr>
                        <a:t> il </a:t>
                      </a:r>
                      <a:r>
                        <a:rPr lang="en-US" sz="1200" dirty="0" err="1">
                          <a:effectLst/>
                        </a:rPr>
                        <a:t>cambiamento</a:t>
                      </a:r>
                      <a:r>
                        <a:rPr lang="en-US" sz="1200" dirty="0">
                          <a:effectLst/>
                        </a:rPr>
                        <a:t> </a:t>
                      </a:r>
                      <a:r>
                        <a:rPr lang="en-US" sz="1200" dirty="0" err="1">
                          <a:effectLst/>
                        </a:rPr>
                        <a:t>della</a:t>
                      </a:r>
                      <a:r>
                        <a:rPr lang="en-US" sz="1200" dirty="0">
                          <a:effectLst/>
                        </a:rPr>
                        <a:t> </a:t>
                      </a:r>
                      <a:r>
                        <a:rPr lang="en-US" sz="1200" dirty="0" err="1">
                          <a:effectLst/>
                        </a:rPr>
                        <a:t>sua</a:t>
                      </a:r>
                      <a:r>
                        <a:rPr lang="en-US" sz="1200" dirty="0">
                          <a:effectLst/>
                        </a:rPr>
                        <a:t> </a:t>
                      </a:r>
                      <a:r>
                        <a:rPr lang="en-US" sz="1200" dirty="0" err="1">
                          <a:effectLst/>
                        </a:rPr>
                        <a:t>posizione</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705892712"/>
                  </a:ext>
                </a:extLst>
              </a:tr>
              <a:tr h="395714">
                <a:tc>
                  <a:txBody>
                    <a:bodyPr/>
                    <a:lstStyle/>
                    <a:p>
                      <a:r>
                        <a:rPr lang="it-IT" sz="1200" b="1">
                          <a:effectLst/>
                        </a:rPr>
                        <a:t>tell()</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a:t>
                      </a:r>
                      <a:r>
                        <a:rPr lang="en-US" sz="1200" dirty="0" err="1">
                          <a:effectLst/>
                        </a:rPr>
                        <a:t>intero</a:t>
                      </a:r>
                      <a:r>
                        <a:rPr lang="en-US" sz="1200" dirty="0">
                          <a:effectLst/>
                        </a:rPr>
                        <a:t> </a:t>
                      </a:r>
                      <a:r>
                        <a:rPr lang="en-US" sz="1200" dirty="0" err="1">
                          <a:effectLst/>
                        </a:rPr>
                        <a:t>che</a:t>
                      </a:r>
                      <a:r>
                        <a:rPr lang="en-US" sz="1200" dirty="0">
                          <a:effectLst/>
                        </a:rPr>
                        <a:t> </a:t>
                      </a:r>
                      <a:r>
                        <a:rPr lang="en-US" sz="1200" dirty="0" err="1">
                          <a:effectLst/>
                        </a:rPr>
                        <a:t>rappresenta</a:t>
                      </a:r>
                      <a:r>
                        <a:rPr lang="en-US" sz="1200" dirty="0">
                          <a:effectLst/>
                        </a:rPr>
                        <a:t> la </a:t>
                      </a:r>
                      <a:r>
                        <a:rPr lang="en-US" sz="1200" dirty="0" err="1">
                          <a:effectLst/>
                        </a:rPr>
                        <a:t>posizione</a:t>
                      </a:r>
                      <a:r>
                        <a:rPr lang="en-US" sz="1200" dirty="0">
                          <a:effectLst/>
                        </a:rPr>
                        <a:t> </a:t>
                      </a:r>
                      <a:r>
                        <a:rPr lang="en-US" sz="1200" dirty="0" err="1">
                          <a:effectLst/>
                        </a:rPr>
                        <a:t>corrente</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045682160"/>
                  </a:ext>
                </a:extLst>
              </a:tr>
              <a:tr h="612418">
                <a:tc>
                  <a:txBody>
                    <a:bodyPr/>
                    <a:lstStyle/>
                    <a:p>
                      <a:r>
                        <a:rPr lang="it-IT" sz="1200" b="1" dirty="0" err="1">
                          <a:effectLst/>
                        </a:rPr>
                        <a:t>truncate</a:t>
                      </a:r>
                      <a:r>
                        <a:rPr lang="it-IT" sz="1200" b="1" dirty="0">
                          <a:effectLst/>
                        </a:rPr>
                        <a:t>(</a:t>
                      </a:r>
                      <a:r>
                        <a:rPr lang="it-IT" sz="1200" b="1" i="0" dirty="0">
                          <a:effectLst/>
                          <a:latin typeface="droid sans mono"/>
                        </a:rPr>
                        <a:t>size</a:t>
                      </a:r>
                      <a:r>
                        <a:rPr lang="it-IT" sz="1200" b="1" dirty="0">
                          <a:effectLst/>
                        </a:rPr>
                        <a:t>=None)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Ridimensiona</a:t>
                      </a:r>
                      <a:r>
                        <a:rPr lang="en-US" sz="1200" dirty="0">
                          <a:effectLst/>
                        </a:rPr>
                        <a:t> il file alla </a:t>
                      </a:r>
                      <a:r>
                        <a:rPr lang="en-US" sz="1200" dirty="0" err="1">
                          <a:effectLst/>
                        </a:rPr>
                        <a:t>dimensione</a:t>
                      </a:r>
                      <a:r>
                        <a:rPr lang="en-US" sz="1200" dirty="0">
                          <a:effectLst/>
                        </a:rPr>
                        <a:t> </a:t>
                      </a:r>
                      <a:r>
                        <a:rPr lang="en-US" sz="1200" dirty="0" err="1">
                          <a:effectLst/>
                        </a:rPr>
                        <a:t>specificata</a:t>
                      </a:r>
                      <a:r>
                        <a:rPr lang="en-US" sz="1200" dirty="0">
                          <a:effectLst/>
                        </a:rPr>
                        <a:t>. Se la </a:t>
                      </a:r>
                      <a:r>
                        <a:rPr lang="en-US" sz="1200" dirty="0" err="1">
                          <a:effectLst/>
                        </a:rPr>
                        <a:t>dimensione</a:t>
                      </a:r>
                      <a:r>
                        <a:rPr lang="en-US" sz="1200" dirty="0">
                          <a:effectLst/>
                        </a:rPr>
                        <a:t> non è </a:t>
                      </a:r>
                      <a:r>
                        <a:rPr lang="en-US" sz="1200" dirty="0" err="1">
                          <a:effectLst/>
                        </a:rPr>
                        <a:t>specificata</a:t>
                      </a:r>
                      <a:r>
                        <a:rPr lang="en-US" sz="1200" dirty="0">
                          <a:effectLst/>
                        </a:rPr>
                        <a:t>, </a:t>
                      </a:r>
                      <a:r>
                        <a:rPr lang="en-US" sz="1200" dirty="0" err="1">
                          <a:effectLst/>
                        </a:rPr>
                        <a:t>ridimansiona</a:t>
                      </a:r>
                      <a:r>
                        <a:rPr lang="en-US" sz="1200" dirty="0">
                          <a:effectLst/>
                        </a:rPr>
                        <a:t> om base </a:t>
                      </a:r>
                      <a:r>
                        <a:rPr lang="en-US" sz="1200" dirty="0" err="1">
                          <a:effectLst/>
                        </a:rPr>
                        <a:t>all’attuale</a:t>
                      </a:r>
                      <a:r>
                        <a:rPr lang="en-US" sz="1200" dirty="0">
                          <a:effectLst/>
                        </a:rPr>
                        <a:t> </a:t>
                      </a:r>
                      <a:r>
                        <a:rPr lang="en-US" sz="1200" dirty="0" err="1">
                          <a:effectLst/>
                        </a:rPr>
                        <a:t>posizione</a:t>
                      </a:r>
                      <a:r>
                        <a:rPr lang="en-US" sz="1200" dirty="0">
                          <a:effectLst/>
                        </a:rPr>
                        <a:t>. </a:t>
                      </a:r>
                    </a:p>
                    <a:p>
                      <a:endParaRPr lang="en-US" sz="1200" dirty="0">
                        <a:effectLst/>
                      </a:endParaRP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165057891"/>
                  </a:ext>
                </a:extLst>
              </a:tr>
              <a:tr h="272737">
                <a:tc>
                  <a:txBody>
                    <a:bodyPr/>
                    <a:lstStyle/>
                    <a:p>
                      <a:r>
                        <a:rPr lang="it-IT" sz="1200" b="1">
                          <a:effectLst/>
                        </a:rPr>
                        <a:t>writable()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il file </a:t>
                      </a:r>
                      <a:r>
                        <a:rPr lang="en-US" sz="1200" dirty="0" err="1">
                          <a:effectLst/>
                        </a:rPr>
                        <a:t>può</a:t>
                      </a:r>
                      <a:r>
                        <a:rPr lang="en-US" sz="1200" dirty="0">
                          <a:effectLst/>
                        </a:rPr>
                        <a:t> </a:t>
                      </a:r>
                      <a:r>
                        <a:rPr lang="en-US" sz="1200" dirty="0" err="1">
                          <a:effectLst/>
                        </a:rPr>
                        <a:t>essere</a:t>
                      </a:r>
                      <a:r>
                        <a:rPr lang="en-US" sz="1200" dirty="0">
                          <a:effectLst/>
                        </a:rPr>
                        <a:t> </a:t>
                      </a:r>
                      <a:r>
                        <a:rPr lang="en-US" sz="1200" dirty="0" err="1">
                          <a:effectLst/>
                        </a:rPr>
                        <a:t>scritto</a:t>
                      </a:r>
                      <a:r>
                        <a:rPr lang="en-US" sz="1200" dirty="0">
                          <a:effectLst/>
                        </a:rPr>
                        <a:t> </a:t>
                      </a:r>
                      <a:r>
                        <a:rPr lang="en-US" sz="1200" dirty="0" err="1">
                          <a:effectLst/>
                        </a:rPr>
                        <a:t>oppure</a:t>
                      </a:r>
                      <a:r>
                        <a:rPr lang="en-US" sz="1200" dirty="0">
                          <a:effectLst/>
                        </a:rPr>
                        <a:t> no</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288101256"/>
                  </a:ext>
                </a:extLst>
              </a:tr>
              <a:tr h="395714">
                <a:tc>
                  <a:txBody>
                    <a:bodyPr/>
                    <a:lstStyle/>
                    <a:p>
                      <a:r>
                        <a:rPr lang="it-IT" sz="1200" b="1">
                          <a:effectLst/>
                        </a:rPr>
                        <a:t>write(</a:t>
                      </a:r>
                      <a:r>
                        <a:rPr lang="it-IT" sz="1200" b="1" i="0">
                          <a:effectLst/>
                          <a:latin typeface="droid sans mono"/>
                        </a:rPr>
                        <a:t>s</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la stringa s </a:t>
                      </a:r>
                      <a:r>
                        <a:rPr lang="en-US" sz="1200" dirty="0" err="1">
                          <a:effectLst/>
                        </a:rPr>
                        <a:t>nel</a:t>
                      </a:r>
                      <a:r>
                        <a:rPr lang="en-US" sz="1200" dirty="0">
                          <a:effectLst/>
                        </a:rPr>
                        <a:t> file e </a:t>
                      </a:r>
                      <a:r>
                        <a:rPr lang="en-US" sz="1200" dirty="0" err="1">
                          <a:effectLst/>
                        </a:rPr>
                        <a:t>ritorna</a:t>
                      </a:r>
                      <a:r>
                        <a:rPr lang="en-US" sz="1200" dirty="0">
                          <a:effectLst/>
                        </a:rPr>
                        <a:t> il numero di </a:t>
                      </a:r>
                      <a:r>
                        <a:rPr lang="en-US" sz="1200" dirty="0" err="1">
                          <a:effectLst/>
                        </a:rPr>
                        <a:t>caratteri</a:t>
                      </a:r>
                      <a:r>
                        <a:rPr lang="en-US" sz="1200" dirty="0">
                          <a:effectLst/>
                        </a:rPr>
                        <a:t> </a:t>
                      </a:r>
                      <a:r>
                        <a:rPr lang="en-US" sz="1200" dirty="0" err="1">
                          <a:effectLst/>
                        </a:rPr>
                        <a:t>scritti</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503174158"/>
                  </a:ext>
                </a:extLst>
              </a:tr>
              <a:tr h="272737">
                <a:tc>
                  <a:txBody>
                    <a:bodyPr/>
                    <a:lstStyle/>
                    <a:p>
                      <a:r>
                        <a:rPr lang="it-IT" sz="1200" b="1" dirty="0" err="1">
                          <a:effectLst/>
                        </a:rPr>
                        <a:t>writelines</a:t>
                      </a:r>
                      <a:r>
                        <a:rPr lang="it-IT" sz="1200" b="1" dirty="0">
                          <a:effectLst/>
                        </a:rPr>
                        <a:t>(</a:t>
                      </a:r>
                      <a:r>
                        <a:rPr lang="it-IT" sz="1200" b="1" i="0" dirty="0">
                          <a:effectLst/>
                          <a:latin typeface="droid sans mono"/>
                        </a:rPr>
                        <a:t>lines</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a:t>
                      </a:r>
                      <a:r>
                        <a:rPr lang="en-US" sz="1200" dirty="0" err="1">
                          <a:effectLst/>
                        </a:rPr>
                        <a:t>nel</a:t>
                      </a:r>
                      <a:r>
                        <a:rPr lang="en-US" sz="1200" dirty="0">
                          <a:effectLst/>
                        </a:rPr>
                        <a:t>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673301942"/>
                  </a:ext>
                </a:extLst>
              </a:tr>
            </a:tbl>
          </a:graphicData>
        </a:graphic>
      </p:graphicFrame>
    </p:spTree>
    <p:extLst>
      <p:ext uri="{BB962C8B-B14F-4D97-AF65-F5344CB8AC3E}">
        <p14:creationId xmlns:p14="http://schemas.microsoft.com/office/powerpoint/2010/main" val="85018182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F97E041-634B-4B3E-8669-42583D956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9244"/>
            <a:ext cx="10579608" cy="5239512"/>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A4EFCB3-CC49-4448-9873-BA7E42A3E449}"/>
              </a:ext>
            </a:extLst>
          </p:cNvPr>
          <p:cNvSpPr>
            <a:spLocks noGrp="1"/>
          </p:cNvSpPr>
          <p:nvPr>
            <p:ph type="ctrTitle"/>
          </p:nvPr>
        </p:nvSpPr>
        <p:spPr>
          <a:xfrm>
            <a:off x="1286503" y="1285196"/>
            <a:ext cx="9607160" cy="2779429"/>
          </a:xfrm>
        </p:spPr>
        <p:txBody>
          <a:bodyPr>
            <a:normAutofit/>
          </a:bodyPr>
          <a:lstStyle/>
          <a:p>
            <a:pPr algn="ctr"/>
            <a:r>
              <a:rPr lang="it-IT" sz="6800" u="sng" dirty="0"/>
              <a:t>PYTHON – MySQL</a:t>
            </a:r>
          </a:p>
        </p:txBody>
      </p:sp>
    </p:spTree>
    <p:extLst>
      <p:ext uri="{BB962C8B-B14F-4D97-AF65-F5344CB8AC3E}">
        <p14:creationId xmlns:p14="http://schemas.microsoft.com/office/powerpoint/2010/main" val="25044997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E7E91C-4202-40F4-9E03-1F8E2232DB2C}"/>
              </a:ext>
            </a:extLst>
          </p:cNvPr>
          <p:cNvSpPr>
            <a:spLocks noGrp="1"/>
          </p:cNvSpPr>
          <p:nvPr>
            <p:ph type="title"/>
          </p:nvPr>
        </p:nvSpPr>
        <p:spPr/>
        <p:txBody>
          <a:bodyPr/>
          <a:lstStyle/>
          <a:p>
            <a:r>
              <a:rPr lang="it-IT" dirty="0"/>
              <a:t>Database PHP MySQL</a:t>
            </a:r>
          </a:p>
        </p:txBody>
      </p:sp>
      <p:sp>
        <p:nvSpPr>
          <p:cNvPr id="3" name="Segnaposto contenuto 2">
            <a:extLst>
              <a:ext uri="{FF2B5EF4-FFF2-40B4-BE49-F238E27FC236}">
                <a16:creationId xmlns:a16="http://schemas.microsoft.com/office/drawing/2014/main" id="{8A744909-5633-47C3-AC33-BF334893A2C7}"/>
              </a:ext>
            </a:extLst>
          </p:cNvPr>
          <p:cNvSpPr>
            <a:spLocks noGrp="1"/>
          </p:cNvSpPr>
          <p:nvPr>
            <p:ph idx="1"/>
          </p:nvPr>
        </p:nvSpPr>
        <p:spPr/>
        <p:txBody>
          <a:bodyPr>
            <a:normAutofit fontScale="92500" lnSpcReduction="10000"/>
          </a:bodyPr>
          <a:lstStyle/>
          <a:p>
            <a:pPr marL="0" indent="0">
              <a:buNone/>
            </a:pPr>
            <a:r>
              <a:rPr lang="it-IT" sz="2800" b="1" dirty="0"/>
              <a:t>Cos'è MySQL?</a:t>
            </a:r>
          </a:p>
          <a:p>
            <a:pPr marL="0" indent="0">
              <a:buNone/>
            </a:pPr>
            <a:endParaRPr lang="it-IT" sz="2800" b="1" dirty="0"/>
          </a:p>
          <a:p>
            <a:pPr marL="4572" lvl="1" indent="0">
              <a:buNone/>
            </a:pPr>
            <a:r>
              <a:rPr lang="it-IT" sz="2200" dirty="0"/>
              <a:t>MySQL è un </a:t>
            </a:r>
            <a:r>
              <a:rPr lang="it-IT" sz="2200" b="1" dirty="0"/>
              <a:t>DBMS </a:t>
            </a:r>
            <a:r>
              <a:rPr lang="it-IT" sz="2200" dirty="0"/>
              <a:t>(</a:t>
            </a:r>
            <a:r>
              <a:rPr lang="it-IT" sz="2200" b="1" dirty="0"/>
              <a:t>Database Management System</a:t>
            </a:r>
            <a:r>
              <a:rPr lang="it-IT" sz="2200" dirty="0"/>
              <a:t>) di tipo </a:t>
            </a:r>
            <a:r>
              <a:rPr lang="it-IT" sz="2200" b="1" dirty="0"/>
              <a:t>relazionale</a:t>
            </a:r>
            <a:r>
              <a:rPr lang="it-IT" sz="2200" dirty="0"/>
              <a:t>, questo vuol dire che le informazioni archiviate e gestite sono in correlazione tra i loro. </a:t>
            </a:r>
          </a:p>
          <a:p>
            <a:pPr marL="4572" lvl="1" indent="0">
              <a:buNone/>
            </a:pPr>
            <a:r>
              <a:rPr lang="it-IT" sz="2200" dirty="0"/>
              <a:t>Per interagire con questo DBMS si usa il </a:t>
            </a:r>
            <a:r>
              <a:rPr lang="it-IT" sz="2200" b="1" dirty="0"/>
              <a:t>linguaggio SQL </a:t>
            </a:r>
            <a:r>
              <a:rPr lang="it-IT" sz="2200" dirty="0"/>
              <a:t>(</a:t>
            </a:r>
            <a:r>
              <a:rPr lang="it-IT" sz="2200" b="1" dirty="0" err="1"/>
              <a:t>Structured</a:t>
            </a:r>
            <a:r>
              <a:rPr lang="it-IT" sz="2200" b="1" dirty="0"/>
              <a:t> Query Language</a:t>
            </a:r>
            <a:r>
              <a:rPr lang="it-IT" sz="2200" dirty="0"/>
              <a:t>). </a:t>
            </a:r>
          </a:p>
          <a:p>
            <a:pPr marL="4572" lvl="1" indent="0">
              <a:buNone/>
            </a:pPr>
            <a:r>
              <a:rPr lang="it-IT" sz="2200" dirty="0"/>
              <a:t>Le istruzioni SQL possono essere inviate manualmente al Database ad esempio attraverso riga di comando oppure generate con applicazioni e script scritti in diversi linguaggi, tra i quali Python. </a:t>
            </a:r>
          </a:p>
          <a:p>
            <a:endParaRPr lang="it-IT" sz="2800" b="1" dirty="0"/>
          </a:p>
          <a:p>
            <a:pPr marL="0" indent="0">
              <a:buNone/>
            </a:pPr>
            <a:r>
              <a:rPr lang="it-IT" dirty="0"/>
              <a:t>MySQL è </a:t>
            </a:r>
            <a:r>
              <a:rPr lang="it-IT" b="1" dirty="0"/>
              <a:t>un sistema di database utilizzato sul web</a:t>
            </a:r>
          </a:p>
          <a:p>
            <a:pPr marL="0" indent="0">
              <a:buNone/>
            </a:pPr>
            <a:r>
              <a:rPr lang="it-IT" dirty="0"/>
              <a:t>MySQL è un sistema di database che </a:t>
            </a:r>
            <a:r>
              <a:rPr lang="it-IT" b="1" dirty="0"/>
              <a:t>gira su un server</a:t>
            </a:r>
          </a:p>
          <a:p>
            <a:pPr marL="0" indent="0">
              <a:buNone/>
            </a:pPr>
            <a:r>
              <a:rPr lang="it-IT" dirty="0"/>
              <a:t>MySQL è ideale sia </a:t>
            </a:r>
            <a:r>
              <a:rPr lang="it-IT" b="1" dirty="0"/>
              <a:t>per applicazioni piccole</a:t>
            </a:r>
            <a:r>
              <a:rPr lang="it-IT" dirty="0"/>
              <a:t> </a:t>
            </a:r>
            <a:r>
              <a:rPr lang="it-IT" b="1" dirty="0"/>
              <a:t>che grandi</a:t>
            </a:r>
          </a:p>
          <a:p>
            <a:pPr marL="0" indent="0">
              <a:buNone/>
            </a:pPr>
            <a:r>
              <a:rPr lang="it-IT" dirty="0"/>
              <a:t>MySQL è molto </a:t>
            </a:r>
            <a:r>
              <a:rPr lang="it-IT" b="1" dirty="0"/>
              <a:t>veloce, affidabile e facile da usare</a:t>
            </a:r>
          </a:p>
          <a:p>
            <a:pPr marL="0" indent="0">
              <a:buNone/>
            </a:pPr>
            <a:r>
              <a:rPr lang="it-IT" dirty="0"/>
              <a:t>MySQL utilizza SQL standard</a:t>
            </a:r>
          </a:p>
          <a:p>
            <a:pPr marL="0" indent="0">
              <a:buNone/>
            </a:pPr>
            <a:r>
              <a:rPr lang="it-IT" dirty="0"/>
              <a:t>MySQL si compila su una serie di piattaforme</a:t>
            </a:r>
          </a:p>
          <a:p>
            <a:pPr marL="0" indent="0">
              <a:buNone/>
            </a:pPr>
            <a:r>
              <a:rPr lang="it-IT" dirty="0"/>
              <a:t>MySQL può essere scaricato e utilizzato gratuitamente</a:t>
            </a:r>
          </a:p>
          <a:p>
            <a:pPr marL="0" indent="0">
              <a:buNone/>
            </a:pPr>
            <a:r>
              <a:rPr lang="it-IT" dirty="0"/>
              <a:t>MySQL è sviluppato, distribuito e supportato da Oracle Corporation</a:t>
            </a:r>
          </a:p>
          <a:p>
            <a:pPr marL="0" indent="0">
              <a:buNone/>
            </a:pPr>
            <a:r>
              <a:rPr lang="it-IT" dirty="0"/>
              <a:t>MySQL prende il nome dalla figlia del co-fondatore Monty </a:t>
            </a:r>
            <a:r>
              <a:rPr lang="it-IT" dirty="0" err="1"/>
              <a:t>Widenius</a:t>
            </a:r>
            <a:r>
              <a:rPr lang="it-IT" dirty="0"/>
              <a:t>: My</a:t>
            </a:r>
          </a:p>
        </p:txBody>
      </p:sp>
    </p:spTree>
    <p:extLst>
      <p:ext uri="{BB962C8B-B14F-4D97-AF65-F5344CB8AC3E}">
        <p14:creationId xmlns:p14="http://schemas.microsoft.com/office/powerpoint/2010/main" val="2934811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8AB91-BCE0-4772-8B5C-79EBF7932361}"/>
              </a:ext>
            </a:extLst>
          </p:cNvPr>
          <p:cNvSpPr>
            <a:spLocks noGrp="1"/>
          </p:cNvSpPr>
          <p:nvPr>
            <p:ph type="title"/>
          </p:nvPr>
        </p:nvSpPr>
        <p:spPr/>
        <p:txBody>
          <a:bodyPr>
            <a:normAutofit fontScale="90000"/>
          </a:bodyPr>
          <a:lstStyle/>
          <a:p>
            <a:r>
              <a:rPr lang="it-IT" dirty="0"/>
              <a:t>NUMERI IN PYTHON – </a:t>
            </a:r>
            <a:r>
              <a:rPr lang="it-IT" sz="4000" dirty="0"/>
              <a:t>Conversione tra tipi e numeri random</a:t>
            </a:r>
          </a:p>
        </p:txBody>
      </p:sp>
      <p:sp>
        <p:nvSpPr>
          <p:cNvPr id="4" name="CasellaDiTesto 3">
            <a:extLst>
              <a:ext uri="{FF2B5EF4-FFF2-40B4-BE49-F238E27FC236}">
                <a16:creationId xmlns:a16="http://schemas.microsoft.com/office/drawing/2014/main" id="{2FD2BB8A-D912-2E0E-4982-3F2371D814E0}"/>
              </a:ext>
            </a:extLst>
          </p:cNvPr>
          <p:cNvSpPr txBox="1"/>
          <p:nvPr/>
        </p:nvSpPr>
        <p:spPr>
          <a:xfrm>
            <a:off x="501162" y="1250519"/>
            <a:ext cx="11227776" cy="369332"/>
          </a:xfrm>
          <a:prstGeom prst="rect">
            <a:avLst/>
          </a:prstGeom>
          <a:noFill/>
        </p:spPr>
        <p:txBody>
          <a:bodyPr wrap="square" rtlCol="0">
            <a:spAutoFit/>
          </a:bodyPr>
          <a:lstStyle/>
          <a:p>
            <a:r>
              <a:rPr lang="it-IT" dirty="0"/>
              <a:t>In Python è possibile </a:t>
            </a:r>
            <a:r>
              <a:rPr lang="it-IT" b="1" dirty="0"/>
              <a:t>convertire un tipo di dato numerico ad un altro </a:t>
            </a:r>
            <a:r>
              <a:rPr lang="it-IT" dirty="0"/>
              <a:t>con i </a:t>
            </a:r>
            <a:r>
              <a:rPr lang="it-IT" b="1" dirty="0"/>
              <a:t>metodi</a:t>
            </a:r>
            <a:r>
              <a:rPr lang="it-IT" dirty="0"/>
              <a:t> </a:t>
            </a:r>
            <a:r>
              <a:rPr lang="it-IT" b="1" dirty="0" err="1">
                <a:highlight>
                  <a:srgbClr val="FFFF00"/>
                </a:highlight>
              </a:rPr>
              <a:t>int</a:t>
            </a:r>
            <a:r>
              <a:rPr lang="it-IT" b="1" dirty="0">
                <a:highlight>
                  <a:srgbClr val="FFFF00"/>
                </a:highlight>
              </a:rPr>
              <a:t>( )</a:t>
            </a:r>
            <a:r>
              <a:rPr lang="it-IT" dirty="0"/>
              <a:t>, </a:t>
            </a:r>
            <a:r>
              <a:rPr lang="it-IT" b="1" dirty="0">
                <a:highlight>
                  <a:srgbClr val="FFFF00"/>
                </a:highlight>
              </a:rPr>
              <a:t>float( )</a:t>
            </a:r>
            <a:r>
              <a:rPr lang="it-IT" b="1" dirty="0"/>
              <a:t> </a:t>
            </a:r>
            <a:r>
              <a:rPr lang="it-IT" dirty="0"/>
              <a:t>and </a:t>
            </a:r>
            <a:r>
              <a:rPr lang="it-IT" b="1" dirty="0" err="1">
                <a:highlight>
                  <a:srgbClr val="FFFF00"/>
                </a:highlight>
              </a:rPr>
              <a:t>complex</a:t>
            </a:r>
            <a:r>
              <a:rPr lang="it-IT" b="1" dirty="0">
                <a:highlight>
                  <a:srgbClr val="FFFF00"/>
                </a:highlight>
              </a:rPr>
              <a:t>( )</a:t>
            </a:r>
          </a:p>
        </p:txBody>
      </p:sp>
      <p:pic>
        <p:nvPicPr>
          <p:cNvPr id="10" name="Segnaposto contenuto 9">
            <a:extLst>
              <a:ext uri="{FF2B5EF4-FFF2-40B4-BE49-F238E27FC236}">
                <a16:creationId xmlns:a16="http://schemas.microsoft.com/office/drawing/2014/main" id="{A38B1380-3234-92F2-690D-FF0D14D64407}"/>
              </a:ext>
            </a:extLst>
          </p:cNvPr>
          <p:cNvPicPr>
            <a:picLocks noGrp="1" noChangeAspect="1"/>
          </p:cNvPicPr>
          <p:nvPr>
            <p:ph sz="half" idx="2"/>
          </p:nvPr>
        </p:nvPicPr>
        <p:blipFill rotWithShape="1">
          <a:blip r:embed="rId2"/>
          <a:srcRect l="-317" r="-696" b="35307"/>
          <a:stretch/>
        </p:blipFill>
        <p:spPr>
          <a:xfrm>
            <a:off x="555649" y="1702303"/>
            <a:ext cx="2800240" cy="2810267"/>
          </a:xfrm>
        </p:spPr>
      </p:pic>
      <p:pic>
        <p:nvPicPr>
          <p:cNvPr id="14" name="Segnaposto contenuto 13">
            <a:extLst>
              <a:ext uri="{FF2B5EF4-FFF2-40B4-BE49-F238E27FC236}">
                <a16:creationId xmlns:a16="http://schemas.microsoft.com/office/drawing/2014/main" id="{A2F4F08C-973A-735F-4DF9-42EDB0CC2DF9}"/>
              </a:ext>
            </a:extLst>
          </p:cNvPr>
          <p:cNvPicPr>
            <a:picLocks noGrp="1" noChangeAspect="1"/>
          </p:cNvPicPr>
          <p:nvPr>
            <p:ph sz="quarter" idx="4"/>
          </p:nvPr>
        </p:nvPicPr>
        <p:blipFill>
          <a:blip r:embed="rId3"/>
          <a:stretch>
            <a:fillRect/>
          </a:stretch>
        </p:blipFill>
        <p:spPr>
          <a:xfrm>
            <a:off x="3355889" y="1835923"/>
            <a:ext cx="1896083" cy="1276528"/>
          </a:xfrm>
        </p:spPr>
      </p:pic>
      <p:pic>
        <p:nvPicPr>
          <p:cNvPr id="16" name="Immagine 15">
            <a:extLst>
              <a:ext uri="{FF2B5EF4-FFF2-40B4-BE49-F238E27FC236}">
                <a16:creationId xmlns:a16="http://schemas.microsoft.com/office/drawing/2014/main" id="{2792BA7A-11F5-F9A7-0132-FEDB54C028FB}"/>
              </a:ext>
            </a:extLst>
          </p:cNvPr>
          <p:cNvPicPr>
            <a:picLocks noChangeAspect="1"/>
          </p:cNvPicPr>
          <p:nvPr/>
        </p:nvPicPr>
        <p:blipFill>
          <a:blip r:embed="rId4"/>
          <a:stretch>
            <a:fillRect/>
          </a:stretch>
        </p:blipFill>
        <p:spPr>
          <a:xfrm>
            <a:off x="5059516" y="1810986"/>
            <a:ext cx="1762371" cy="1362265"/>
          </a:xfrm>
          <a:prstGeom prst="rect">
            <a:avLst/>
          </a:prstGeom>
        </p:spPr>
      </p:pic>
      <p:sp>
        <p:nvSpPr>
          <p:cNvPr id="17" name="CasellaDiTesto 16">
            <a:extLst>
              <a:ext uri="{FF2B5EF4-FFF2-40B4-BE49-F238E27FC236}">
                <a16:creationId xmlns:a16="http://schemas.microsoft.com/office/drawing/2014/main" id="{D467CFD7-7AC8-818A-1D44-1028C651B69B}"/>
              </a:ext>
            </a:extLst>
          </p:cNvPr>
          <p:cNvSpPr txBox="1"/>
          <p:nvPr/>
        </p:nvSpPr>
        <p:spPr>
          <a:xfrm>
            <a:off x="4716725" y="3410418"/>
            <a:ext cx="7410451" cy="646331"/>
          </a:xfrm>
          <a:prstGeom prst="rect">
            <a:avLst/>
          </a:prstGeom>
          <a:solidFill>
            <a:srgbClr val="FF0000"/>
          </a:solidFill>
          <a:ln w="38100">
            <a:solidFill>
              <a:srgbClr val="FF3300"/>
            </a:solidFill>
          </a:ln>
        </p:spPr>
        <p:txBody>
          <a:bodyPr wrap="square" rtlCol="0">
            <a:spAutoFit/>
          </a:bodyPr>
          <a:lstStyle/>
          <a:p>
            <a:pPr algn="ctr"/>
            <a:r>
              <a:rPr lang="it-IT" b="1" dirty="0">
                <a:solidFill>
                  <a:schemeClr val="bg1"/>
                </a:solidFill>
              </a:rPr>
              <a:t>NON E’ POSSIBILE CONVERTIRE NUMERI COMPLEX IN ALTRI TIPI NUMERICI DI DATO</a:t>
            </a:r>
          </a:p>
        </p:txBody>
      </p:sp>
      <p:sp>
        <p:nvSpPr>
          <p:cNvPr id="19" name="CasellaDiTesto 18">
            <a:extLst>
              <a:ext uri="{FF2B5EF4-FFF2-40B4-BE49-F238E27FC236}">
                <a16:creationId xmlns:a16="http://schemas.microsoft.com/office/drawing/2014/main" id="{FDDC90FB-193B-A019-0AB0-A84E418CA0C8}"/>
              </a:ext>
            </a:extLst>
          </p:cNvPr>
          <p:cNvSpPr txBox="1"/>
          <p:nvPr/>
        </p:nvSpPr>
        <p:spPr>
          <a:xfrm>
            <a:off x="501162" y="5583114"/>
            <a:ext cx="5547946" cy="1015663"/>
          </a:xfrm>
          <a:prstGeom prst="rect">
            <a:avLst/>
          </a:prstGeom>
          <a:noFill/>
        </p:spPr>
        <p:txBody>
          <a:bodyPr wrap="square" rtlCol="0">
            <a:spAutoFit/>
          </a:bodyPr>
          <a:lstStyle/>
          <a:p>
            <a:r>
              <a:rPr lang="it-IT" b="1" u="sng" dirty="0">
                <a:solidFill>
                  <a:schemeClr val="tx1">
                    <a:lumMod val="75000"/>
                    <a:lumOff val="25000"/>
                  </a:schemeClr>
                </a:solidFill>
              </a:rPr>
              <a:t>NUMERI RANDOM</a:t>
            </a:r>
            <a:br>
              <a:rPr lang="it-IT" dirty="0"/>
            </a:br>
            <a:r>
              <a:rPr lang="it-IT" sz="1400" dirty="0"/>
              <a:t>Python non ha una funzione random() che crea un numero casuale. Possiede però un modulo </a:t>
            </a:r>
            <a:r>
              <a:rPr lang="it-IT" sz="1400" dirty="0" err="1"/>
              <a:t>built</a:t>
            </a:r>
            <a:r>
              <a:rPr lang="it-IT" sz="1400" dirty="0"/>
              <a:t>-in chiamato random che può essere usato per creare numeri casuali</a:t>
            </a:r>
          </a:p>
        </p:txBody>
      </p:sp>
      <p:sp>
        <p:nvSpPr>
          <p:cNvPr id="20" name="CasellaDiTesto 19">
            <a:extLst>
              <a:ext uri="{FF2B5EF4-FFF2-40B4-BE49-F238E27FC236}">
                <a16:creationId xmlns:a16="http://schemas.microsoft.com/office/drawing/2014/main" id="{41F5E41A-5783-55B2-8F5D-6BDF0BEAB212}"/>
              </a:ext>
            </a:extLst>
          </p:cNvPr>
          <p:cNvSpPr txBox="1"/>
          <p:nvPr/>
        </p:nvSpPr>
        <p:spPr>
          <a:xfrm>
            <a:off x="5961185" y="5769972"/>
            <a:ext cx="5916871" cy="738664"/>
          </a:xfrm>
          <a:prstGeom prst="rect">
            <a:avLst/>
          </a:prstGeom>
          <a:noFill/>
          <a:ln>
            <a:solidFill>
              <a:schemeClr val="accent1">
                <a:lumMod val="75000"/>
              </a:schemeClr>
            </a:solidFill>
          </a:ln>
        </p:spPr>
        <p:txBody>
          <a:bodyPr wrap="square" rtlCol="0">
            <a:spAutoFit/>
          </a:bodyPr>
          <a:lstStyle/>
          <a:p>
            <a:r>
              <a:rPr lang="it-IT" sz="1400" i="1" dirty="0"/>
              <a:t>Per importare il modulo random e visualizzare un numero casuale tra 1 e 9: </a:t>
            </a:r>
          </a:p>
          <a:p>
            <a:r>
              <a:rPr lang="it-IT" sz="1400" b="1" dirty="0">
                <a:solidFill>
                  <a:srgbClr val="0070C0"/>
                </a:solidFill>
                <a:latin typeface="Courier New" panose="02070309020205020404" pitchFamily="49" charset="0"/>
                <a:cs typeface="Courier New" panose="02070309020205020404" pitchFamily="49" charset="0"/>
              </a:rPr>
              <a:t>import</a:t>
            </a:r>
            <a:r>
              <a:rPr lang="it-IT" sz="1400" b="1" dirty="0">
                <a:latin typeface="Courier New" panose="02070309020205020404" pitchFamily="49" charset="0"/>
                <a:cs typeface="Courier New" panose="02070309020205020404" pitchFamily="49" charset="0"/>
              </a:rPr>
              <a:t>  random</a:t>
            </a:r>
          </a:p>
          <a:p>
            <a:r>
              <a:rPr lang="it-IT" sz="1400" b="1" dirty="0" err="1">
                <a:solidFill>
                  <a:srgbClr val="0070C0"/>
                </a:solidFill>
                <a:latin typeface="Courier New" panose="02070309020205020404" pitchFamily="49" charset="0"/>
                <a:cs typeface="Courier New" panose="02070309020205020404" pitchFamily="49" charset="0"/>
              </a:rPr>
              <a:t>print</a:t>
            </a:r>
            <a:r>
              <a:rPr lang="it-IT" sz="1400" b="1" dirty="0">
                <a:latin typeface="Courier New" panose="02070309020205020404" pitchFamily="49" charset="0"/>
                <a:cs typeface="Courier New" panose="02070309020205020404" pitchFamily="49" charset="0"/>
              </a:rPr>
              <a:t> (</a:t>
            </a:r>
            <a:r>
              <a:rPr lang="it-IT" sz="1400" b="1" dirty="0" err="1">
                <a:latin typeface="Courier New" panose="02070309020205020404" pitchFamily="49" charset="0"/>
                <a:cs typeface="Courier New" panose="02070309020205020404" pitchFamily="49" charset="0"/>
              </a:rPr>
              <a:t>random.randrange</a:t>
            </a:r>
            <a:r>
              <a:rPr lang="it-IT" sz="1400" b="1" dirty="0">
                <a:latin typeface="Courier New" panose="02070309020205020404" pitchFamily="49" charset="0"/>
                <a:cs typeface="Courier New" panose="02070309020205020404" pitchFamily="49" charset="0"/>
              </a:rPr>
              <a:t>(</a:t>
            </a:r>
            <a:r>
              <a:rPr lang="it-IT" sz="1400" b="1" dirty="0">
                <a:solidFill>
                  <a:srgbClr val="FF0000"/>
                </a:solidFill>
                <a:latin typeface="Courier New" panose="02070309020205020404" pitchFamily="49" charset="0"/>
                <a:cs typeface="Courier New" panose="02070309020205020404" pitchFamily="49" charset="0"/>
              </a:rPr>
              <a:t>1</a:t>
            </a:r>
            <a:r>
              <a:rPr lang="it-IT" sz="1400" b="1" dirty="0">
                <a:latin typeface="Courier New" panose="02070309020205020404" pitchFamily="49" charset="0"/>
                <a:cs typeface="Courier New" panose="02070309020205020404" pitchFamily="49" charset="0"/>
              </a:rPr>
              <a:t>, </a:t>
            </a:r>
            <a:r>
              <a:rPr lang="it-IT" sz="1400" b="1" dirty="0">
                <a:solidFill>
                  <a:srgbClr val="FF0000"/>
                </a:solidFill>
                <a:latin typeface="Courier New" panose="02070309020205020404" pitchFamily="49" charset="0"/>
                <a:cs typeface="Courier New" panose="02070309020205020404" pitchFamily="49" charset="0"/>
              </a:rPr>
              <a:t>10</a:t>
            </a:r>
            <a:r>
              <a:rPr lang="it-IT" sz="1400" b="1" dirty="0">
                <a:latin typeface="Courier New" panose="02070309020205020404" pitchFamily="49" charset="0"/>
                <a:cs typeface="Courier New" panose="02070309020205020404" pitchFamily="49" charset="0"/>
              </a:rPr>
              <a:t>))</a:t>
            </a:r>
          </a:p>
        </p:txBody>
      </p:sp>
      <p:pic>
        <p:nvPicPr>
          <p:cNvPr id="5" name="Immagine 4">
            <a:extLst>
              <a:ext uri="{FF2B5EF4-FFF2-40B4-BE49-F238E27FC236}">
                <a16:creationId xmlns:a16="http://schemas.microsoft.com/office/drawing/2014/main" id="{3020B341-B17C-FF39-9366-321D8D85BC74}"/>
              </a:ext>
            </a:extLst>
          </p:cNvPr>
          <p:cNvPicPr>
            <a:picLocks noChangeAspect="1"/>
          </p:cNvPicPr>
          <p:nvPr/>
        </p:nvPicPr>
        <p:blipFill>
          <a:blip r:embed="rId5"/>
          <a:stretch>
            <a:fillRect/>
          </a:stretch>
        </p:blipFill>
        <p:spPr>
          <a:xfrm>
            <a:off x="4716725" y="4100742"/>
            <a:ext cx="7410450" cy="1219200"/>
          </a:xfrm>
          <a:prstGeom prst="rect">
            <a:avLst/>
          </a:prstGeom>
        </p:spPr>
      </p:pic>
      <p:sp>
        <p:nvSpPr>
          <p:cNvPr id="6" name="CasellaDiTesto 5">
            <a:extLst>
              <a:ext uri="{FF2B5EF4-FFF2-40B4-BE49-F238E27FC236}">
                <a16:creationId xmlns:a16="http://schemas.microsoft.com/office/drawing/2014/main" id="{F876EFBD-62E2-07C1-BFBC-F5889F127BC2}"/>
              </a:ext>
            </a:extLst>
          </p:cNvPr>
          <p:cNvSpPr txBox="1"/>
          <p:nvPr/>
        </p:nvSpPr>
        <p:spPr>
          <a:xfrm>
            <a:off x="1829905" y="4075110"/>
            <a:ext cx="1133103" cy="276999"/>
          </a:xfrm>
          <a:prstGeom prst="rect">
            <a:avLst/>
          </a:prstGeom>
          <a:noFill/>
        </p:spPr>
        <p:txBody>
          <a:bodyPr wrap="square">
            <a:spAutoFit/>
          </a:bodyPr>
          <a:lstStyle/>
          <a:p>
            <a:r>
              <a:rPr lang="it-IT" sz="1200" dirty="0">
                <a:solidFill>
                  <a:schemeClr val="bg1"/>
                </a:solidFill>
                <a:highlight>
                  <a:srgbClr val="000000"/>
                </a:highlight>
              </a:rPr>
              <a:t> = (1+0j) </a:t>
            </a:r>
          </a:p>
        </p:txBody>
      </p:sp>
    </p:spTree>
    <p:extLst>
      <p:ext uri="{BB962C8B-B14F-4D97-AF65-F5344CB8AC3E}">
        <p14:creationId xmlns:p14="http://schemas.microsoft.com/office/powerpoint/2010/main" val="416704369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D5816-9BD8-46B1-98B6-A7DD5802C6CC}"/>
              </a:ext>
            </a:extLst>
          </p:cNvPr>
          <p:cNvSpPr>
            <a:spLocks noGrp="1"/>
          </p:cNvSpPr>
          <p:nvPr>
            <p:ph type="title"/>
          </p:nvPr>
        </p:nvSpPr>
        <p:spPr/>
        <p:txBody>
          <a:bodyPr/>
          <a:lstStyle/>
          <a:p>
            <a:r>
              <a:rPr lang="it-IT" dirty="0"/>
              <a:t>MySQL Database</a:t>
            </a:r>
          </a:p>
        </p:txBody>
      </p:sp>
      <p:sp>
        <p:nvSpPr>
          <p:cNvPr id="3" name="Segnaposto contenuto 2">
            <a:extLst>
              <a:ext uri="{FF2B5EF4-FFF2-40B4-BE49-F238E27FC236}">
                <a16:creationId xmlns:a16="http://schemas.microsoft.com/office/drawing/2014/main" id="{A82806CB-57A2-4B46-9428-1D795DC5EAF6}"/>
              </a:ext>
            </a:extLst>
          </p:cNvPr>
          <p:cNvSpPr>
            <a:spLocks noGrp="1"/>
          </p:cNvSpPr>
          <p:nvPr>
            <p:ph idx="1"/>
          </p:nvPr>
        </p:nvSpPr>
        <p:spPr/>
        <p:txBody>
          <a:bodyPr anchor="ctr">
            <a:normAutofit/>
          </a:bodyPr>
          <a:lstStyle/>
          <a:p>
            <a:pPr algn="ctr"/>
            <a:r>
              <a:rPr lang="it-IT" dirty="0"/>
              <a:t>Per prima cosa è necessario avere MySQL installato sul proprio computer, se si lavora in locale, o sul server. </a:t>
            </a:r>
          </a:p>
          <a:p>
            <a:endParaRPr lang="it-IT" dirty="0"/>
          </a:p>
          <a:p>
            <a:pPr algn="ctr"/>
            <a:r>
              <a:rPr lang="it-IT" dirty="0"/>
              <a:t>Per scaricare gratuitamente un database MySQL: </a:t>
            </a:r>
            <a:r>
              <a:rPr lang="it-IT" b="0" i="0" dirty="0">
                <a:solidFill>
                  <a:srgbClr val="000000"/>
                </a:solidFill>
                <a:effectLst/>
                <a:latin typeface="Verdana" panose="020B0604030504040204" pitchFamily="34" charset="0"/>
              </a:rPr>
              <a:t> </a:t>
            </a:r>
            <a:r>
              <a:rPr lang="it-IT" b="0" i="0" dirty="0">
                <a:effectLst/>
                <a:latin typeface="Verdana" panose="020B0604030504040204" pitchFamily="34" charset="0"/>
                <a:hlinkClick r:id="rId2"/>
              </a:rPr>
              <a:t>https://www.mysql.com/downloads/</a:t>
            </a:r>
            <a:endParaRPr lang="it-IT" b="0" i="0" dirty="0">
              <a:effectLst/>
              <a:latin typeface="Verdana" panose="020B0604030504040204" pitchFamily="34" charset="0"/>
            </a:endParaRPr>
          </a:p>
          <a:p>
            <a:pPr algn="ctr"/>
            <a:r>
              <a:rPr lang="it-IT" b="0" i="0" dirty="0" err="1">
                <a:solidFill>
                  <a:srgbClr val="232629"/>
                </a:solidFill>
                <a:effectLst/>
                <a:latin typeface="ui-monospace"/>
              </a:rPr>
              <a:t>pip</a:t>
            </a:r>
            <a:r>
              <a:rPr lang="it-IT" b="0" i="0" dirty="0">
                <a:solidFill>
                  <a:srgbClr val="232629"/>
                </a:solidFill>
                <a:effectLst/>
                <a:latin typeface="ui-monospace"/>
              </a:rPr>
              <a:t> </a:t>
            </a:r>
            <a:r>
              <a:rPr lang="it-IT" b="0" i="0" dirty="0" err="1">
                <a:solidFill>
                  <a:srgbClr val="232629"/>
                </a:solidFill>
                <a:effectLst/>
                <a:latin typeface="ui-monospace"/>
              </a:rPr>
              <a:t>install</a:t>
            </a:r>
            <a:r>
              <a:rPr lang="it-IT" b="0" i="0" dirty="0">
                <a:solidFill>
                  <a:srgbClr val="232629"/>
                </a:solidFill>
                <a:effectLst/>
                <a:latin typeface="ui-monospace"/>
              </a:rPr>
              <a:t> </a:t>
            </a:r>
            <a:r>
              <a:rPr lang="it-IT" b="0" i="0" dirty="0" err="1">
                <a:solidFill>
                  <a:srgbClr val="232629"/>
                </a:solidFill>
                <a:effectLst/>
                <a:latin typeface="ui-monospace"/>
              </a:rPr>
              <a:t>mysql-connector</a:t>
            </a:r>
            <a:endParaRPr lang="it-IT" dirty="0"/>
          </a:p>
        </p:txBody>
      </p:sp>
    </p:spTree>
    <p:extLst>
      <p:ext uri="{BB962C8B-B14F-4D97-AF65-F5344CB8AC3E}">
        <p14:creationId xmlns:p14="http://schemas.microsoft.com/office/powerpoint/2010/main" val="339512877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MySQL CONNECTOR</a:t>
            </a:r>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p:txBody>
          <a:bodyPr anchor="ctr">
            <a:normAutofit/>
          </a:bodyPr>
          <a:lstStyle/>
          <a:p>
            <a:r>
              <a:rPr lang="it-IT" sz="2000" b="1" u="sng" dirty="0">
                <a:solidFill>
                  <a:srgbClr val="50B4C8"/>
                </a:solidFill>
              </a:rPr>
              <a:t>TESTARE MySQL CONNECTOR</a:t>
            </a:r>
          </a:p>
          <a:p>
            <a:endParaRPr lang="it-IT" dirty="0"/>
          </a:p>
          <a:p>
            <a:pPr algn="just"/>
            <a:r>
              <a:rPr lang="it-IT" sz="1800" dirty="0"/>
              <a:t>Per verificare il funzionamento del connettore è sufficiente </a:t>
            </a:r>
            <a:r>
              <a:rPr lang="it-IT" sz="1800" b="1" dirty="0"/>
              <a:t>importarlo</a:t>
            </a:r>
            <a:r>
              <a:rPr lang="it-IT" sz="1800" dirty="0"/>
              <a:t> come ogni modulo Python. Creiamo una pagina Python con il seguente contenuto: </a:t>
            </a:r>
          </a:p>
          <a:p>
            <a:endParaRPr lang="it-IT" sz="1800" dirty="0"/>
          </a:p>
          <a:p>
            <a:pPr algn="ctr"/>
            <a:r>
              <a:rPr lang="en-US" sz="1800" b="0" i="0" dirty="0">
                <a:solidFill>
                  <a:srgbClr val="0000CD"/>
                </a:solidFill>
                <a:effectLst/>
                <a:latin typeface="Consolas" panose="020B0609020204030204" pitchFamily="49" charset="0"/>
              </a:rPr>
              <a:t>import</a:t>
            </a:r>
            <a:r>
              <a:rPr lang="en-US" sz="1800" b="0" i="0" dirty="0">
                <a:solidFill>
                  <a:srgbClr val="000000"/>
                </a:solidFill>
                <a:effectLst/>
                <a:latin typeface="Consolas" panose="020B0609020204030204" pitchFamily="49" charset="0"/>
              </a:rPr>
              <a:t> </a:t>
            </a:r>
            <a:r>
              <a:rPr lang="en-US" sz="1800" b="0" i="0" dirty="0" err="1">
                <a:solidFill>
                  <a:srgbClr val="000000"/>
                </a:solidFill>
                <a:effectLst/>
                <a:latin typeface="Consolas" panose="020B0609020204030204" pitchFamily="49" charset="0"/>
              </a:rPr>
              <a:t>mysql.connector</a:t>
            </a:r>
            <a:endParaRPr lang="en-US" sz="1800" b="0" i="0" dirty="0">
              <a:solidFill>
                <a:srgbClr val="000000"/>
              </a:solidFill>
              <a:effectLst/>
              <a:latin typeface="Consolas" panose="020B0609020204030204" pitchFamily="49" charset="0"/>
            </a:endParaRPr>
          </a:p>
          <a:p>
            <a:endParaRPr lang="en-US" sz="1800" dirty="0"/>
          </a:p>
          <a:p>
            <a:r>
              <a:rPr lang="en-US" sz="1800" dirty="0"/>
              <a:t>Se il </a:t>
            </a:r>
            <a:r>
              <a:rPr lang="en-US" sz="1800" dirty="0" err="1"/>
              <a:t>connettore</a:t>
            </a:r>
            <a:r>
              <a:rPr lang="en-US" sz="1800" dirty="0"/>
              <a:t> è </a:t>
            </a:r>
            <a:r>
              <a:rPr lang="en-US" sz="1800" dirty="0" err="1"/>
              <a:t>stato</a:t>
            </a:r>
            <a:r>
              <a:rPr lang="en-US" sz="1800" dirty="0"/>
              <a:t> </a:t>
            </a:r>
            <a:r>
              <a:rPr lang="en-US" sz="1800" dirty="0" err="1"/>
              <a:t>correttamente</a:t>
            </a:r>
            <a:r>
              <a:rPr lang="en-US" sz="1800" dirty="0"/>
              <a:t> </a:t>
            </a:r>
            <a:r>
              <a:rPr lang="en-US" sz="1800" dirty="0" err="1"/>
              <a:t>installato</a:t>
            </a:r>
            <a:r>
              <a:rPr lang="en-US" sz="1800" dirty="0"/>
              <a:t>, </a:t>
            </a:r>
            <a:r>
              <a:rPr lang="en-US" sz="1800" dirty="0" err="1"/>
              <a:t>l’interprete</a:t>
            </a:r>
            <a:r>
              <a:rPr lang="en-US" sz="1800" dirty="0"/>
              <a:t> si </a:t>
            </a:r>
            <a:r>
              <a:rPr lang="en-US" sz="1800" dirty="0" err="1"/>
              <a:t>limiterà</a:t>
            </a:r>
            <a:r>
              <a:rPr lang="en-US" sz="1800" dirty="0"/>
              <a:t> a </a:t>
            </a:r>
            <a:r>
              <a:rPr lang="en-US" sz="1800" b="1" dirty="0"/>
              <a:t>non </a:t>
            </a:r>
            <a:r>
              <a:rPr lang="en-US" sz="1800" b="1" dirty="0" err="1"/>
              <a:t>restituire</a:t>
            </a:r>
            <a:r>
              <a:rPr lang="en-US" sz="1800" b="1" dirty="0"/>
              <a:t> </a:t>
            </a:r>
            <a:r>
              <a:rPr lang="en-US" sz="1800" b="1" dirty="0" err="1"/>
              <a:t>alcun</a:t>
            </a:r>
            <a:r>
              <a:rPr lang="en-US" sz="1800" b="1" dirty="0"/>
              <a:t> </a:t>
            </a:r>
            <a:r>
              <a:rPr lang="en-US" sz="1800" b="1" dirty="0" err="1"/>
              <a:t>errore</a:t>
            </a:r>
            <a:r>
              <a:rPr lang="en-US" sz="1800" dirty="0"/>
              <a:t>. </a:t>
            </a:r>
          </a:p>
          <a:p>
            <a:endParaRPr lang="en-US" sz="1800" dirty="0"/>
          </a:p>
          <a:p>
            <a:r>
              <a:rPr lang="en-US" sz="1800" b="1" dirty="0"/>
              <a:t>NOTA</a:t>
            </a:r>
            <a:r>
              <a:rPr lang="en-US" sz="1800" dirty="0"/>
              <a:t>: I file “.</a:t>
            </a:r>
            <a:r>
              <a:rPr lang="en-US" sz="1800" dirty="0" err="1"/>
              <a:t>py</a:t>
            </a:r>
            <a:r>
              <a:rPr lang="en-US" sz="1800" dirty="0"/>
              <a:t>” </a:t>
            </a:r>
            <a:r>
              <a:rPr lang="en-US" sz="1800" dirty="0" err="1"/>
              <a:t>dai</a:t>
            </a:r>
            <a:r>
              <a:rPr lang="en-US" sz="1800" dirty="0"/>
              <a:t> </a:t>
            </a:r>
            <a:r>
              <a:rPr lang="en-US" sz="1800" dirty="0" err="1"/>
              <a:t>quali</a:t>
            </a:r>
            <a:r>
              <a:rPr lang="en-US" sz="1800" dirty="0"/>
              <a:t> </a:t>
            </a:r>
            <a:r>
              <a:rPr lang="en-US" sz="1800" dirty="0" err="1"/>
              <a:t>lanciare</a:t>
            </a:r>
            <a:r>
              <a:rPr lang="en-US" sz="1800" dirty="0"/>
              <a:t> </a:t>
            </a:r>
            <a:r>
              <a:rPr lang="en-US" sz="1800" dirty="0" err="1"/>
              <a:t>comandi</a:t>
            </a:r>
            <a:r>
              <a:rPr lang="en-US" sz="1800" dirty="0"/>
              <a:t> verso il database </a:t>
            </a:r>
            <a:r>
              <a:rPr lang="en-US" sz="1800" b="1" dirty="0"/>
              <a:t>NON DEVONO ESSERE </a:t>
            </a:r>
            <a:r>
              <a:rPr lang="en-US" sz="1800" dirty="0" err="1"/>
              <a:t>salvati</a:t>
            </a:r>
            <a:r>
              <a:rPr lang="en-US" sz="1800" dirty="0"/>
              <a:t> come </a:t>
            </a:r>
            <a:r>
              <a:rPr lang="en-US" sz="1800" b="1" dirty="0"/>
              <a:t>mysql.py </a:t>
            </a:r>
            <a:r>
              <a:rPr lang="en-US" sz="1800" dirty="0"/>
              <a:t>o </a:t>
            </a:r>
            <a:r>
              <a:rPr lang="en-US" sz="1800" b="1" dirty="0"/>
              <a:t>MySQL.py</a:t>
            </a:r>
            <a:r>
              <a:rPr lang="en-US" sz="1800" dirty="0"/>
              <a:t>, </a:t>
            </a:r>
            <a:r>
              <a:rPr lang="en-US" sz="1800" dirty="0" err="1"/>
              <a:t>altrimenti</a:t>
            </a:r>
            <a:r>
              <a:rPr lang="en-US" sz="1800" dirty="0"/>
              <a:t> il </a:t>
            </a:r>
            <a:r>
              <a:rPr lang="en-US" sz="1800" dirty="0" err="1"/>
              <a:t>sistema</a:t>
            </a:r>
            <a:r>
              <a:rPr lang="en-US" sz="1800" dirty="0"/>
              <a:t> </a:t>
            </a:r>
            <a:r>
              <a:rPr lang="en-US" sz="1800" dirty="0" err="1"/>
              <a:t>cercherà</a:t>
            </a:r>
            <a:r>
              <a:rPr lang="en-US" sz="1800" dirty="0"/>
              <a:t> di </a:t>
            </a:r>
            <a:r>
              <a:rPr lang="en-US" sz="1800" dirty="0" err="1"/>
              <a:t>caricare</a:t>
            </a:r>
            <a:r>
              <a:rPr lang="en-US" sz="1800" dirty="0"/>
              <a:t> il modulo da </a:t>
            </a:r>
            <a:r>
              <a:rPr lang="en-US" sz="1800" dirty="0" err="1"/>
              <a:t>questi</a:t>
            </a:r>
            <a:r>
              <a:rPr lang="en-US" sz="1800" dirty="0"/>
              <a:t> </a:t>
            </a:r>
            <a:r>
              <a:rPr lang="en-US" sz="1800" dirty="0" err="1"/>
              <a:t>ultimi</a:t>
            </a:r>
            <a:r>
              <a:rPr lang="en-US" sz="1800" dirty="0"/>
              <a:t> e la </a:t>
            </a:r>
            <a:r>
              <a:rPr lang="en-US" sz="1800" dirty="0" err="1"/>
              <a:t>sua</a:t>
            </a:r>
            <a:r>
              <a:rPr lang="en-US" sz="1800" dirty="0"/>
              <a:t> </a:t>
            </a:r>
            <a:r>
              <a:rPr lang="en-US" sz="1800" dirty="0" err="1"/>
              <a:t>importazione</a:t>
            </a:r>
            <a:r>
              <a:rPr lang="en-US" sz="1800" dirty="0"/>
              <a:t> </a:t>
            </a:r>
            <a:r>
              <a:rPr lang="en-US" sz="1800" dirty="0" err="1"/>
              <a:t>fallirà</a:t>
            </a:r>
            <a:r>
              <a:rPr lang="en-US" sz="1800" dirty="0"/>
              <a:t>. </a:t>
            </a:r>
          </a:p>
          <a:p>
            <a:endParaRPr lang="it-IT" dirty="0"/>
          </a:p>
        </p:txBody>
      </p:sp>
      <p:sp>
        <p:nvSpPr>
          <p:cNvPr id="5" name="Segnaposto contenuto 4">
            <a:extLst>
              <a:ext uri="{FF2B5EF4-FFF2-40B4-BE49-F238E27FC236}">
                <a16:creationId xmlns:a16="http://schemas.microsoft.com/office/drawing/2014/main" id="{C15304C5-0DEA-8A1B-58F5-AFF1971D1916}"/>
              </a:ext>
            </a:extLst>
          </p:cNvPr>
          <p:cNvSpPr>
            <a:spLocks noGrp="1"/>
          </p:cNvSpPr>
          <p:nvPr>
            <p:ph sz="half" idx="2"/>
          </p:nvPr>
        </p:nvSpPr>
        <p:spPr>
          <a:xfrm>
            <a:off x="328613" y="1271588"/>
            <a:ext cx="5678487" cy="5248275"/>
          </a:xfrm>
        </p:spPr>
        <p:txBody>
          <a:bodyPr anchor="ctr">
            <a:normAutofit/>
          </a:bodyPr>
          <a:lstStyle/>
          <a:p>
            <a:r>
              <a:rPr lang="it-IT" sz="2000" b="1" u="sng" dirty="0">
                <a:solidFill>
                  <a:srgbClr val="50B4C8"/>
                </a:solidFill>
              </a:rPr>
              <a:t>INSTALLARE MySQL Driver – MySQL CONNECTOR</a:t>
            </a:r>
          </a:p>
          <a:p>
            <a:endParaRPr lang="it-IT" dirty="0"/>
          </a:p>
          <a:p>
            <a:r>
              <a:rPr lang="it-IT" sz="1600" dirty="0"/>
              <a:t>Python non si interfaccia nativamente ai database MySQL e per comunicare con essi ha bisogno </a:t>
            </a:r>
            <a:r>
              <a:rPr lang="it-IT" sz="1600" b="1" dirty="0"/>
              <a:t>dell’installazione di un driver MySQL </a:t>
            </a:r>
            <a:r>
              <a:rPr lang="it-IT" sz="1600" dirty="0"/>
              <a:t>come «</a:t>
            </a:r>
            <a:r>
              <a:rPr lang="it-IT" sz="1600" b="1" dirty="0">
                <a:highlight>
                  <a:srgbClr val="00FFFF"/>
                </a:highlight>
              </a:rPr>
              <a:t>MySQL Connector</a:t>
            </a:r>
            <a:r>
              <a:rPr lang="it-IT" sz="1600" dirty="0"/>
              <a:t>». </a:t>
            </a:r>
          </a:p>
          <a:p>
            <a:endParaRPr lang="it-IT" sz="1600" dirty="0"/>
          </a:p>
          <a:p>
            <a:r>
              <a:rPr lang="it-IT" sz="1600" dirty="0"/>
              <a:t>Si raccomanda l’installazione con il </a:t>
            </a:r>
            <a:r>
              <a:rPr lang="it-IT" sz="1600" b="1" dirty="0"/>
              <a:t>package manager Pip</a:t>
            </a:r>
            <a:r>
              <a:rPr lang="it-IT" sz="1600" dirty="0"/>
              <a:t>, che si occupa anche della gestione delle dipendenze. </a:t>
            </a:r>
          </a:p>
          <a:p>
            <a:endParaRPr lang="it-IT" sz="1600" dirty="0"/>
          </a:p>
          <a:p>
            <a:r>
              <a:rPr lang="it-IT" sz="1600" dirty="0"/>
              <a:t>Partendo dalla </a:t>
            </a:r>
            <a:r>
              <a:rPr lang="it-IT" sz="1600" b="1" dirty="0">
                <a:highlight>
                  <a:srgbClr val="00FFFF"/>
                </a:highlight>
              </a:rPr>
              <a:t>directory in cui è installato Python</a:t>
            </a:r>
            <a:r>
              <a:rPr lang="it-IT" sz="1600" dirty="0"/>
              <a:t>, digitare il seguente comando: </a:t>
            </a:r>
          </a:p>
          <a:p>
            <a:endParaRPr lang="it-IT" sz="1600" dirty="0"/>
          </a:p>
          <a:p>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C:\Python&gt;python -m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pip</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install</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mysql-connector-python</a:t>
            </a:r>
            <a:r>
              <a:rPr kumimoji="0" lang="it-IT" altLang="it-IT" sz="1400" b="0" i="0" u="none" strike="noStrike" cap="none" normalizeH="0" baseline="0" dirty="0">
                <a:ln>
                  <a:noFill/>
                </a:ln>
                <a:solidFill>
                  <a:srgbClr val="0000CD"/>
                </a:solidFill>
                <a:effectLst/>
                <a:highlight>
                  <a:srgbClr val="E072C8"/>
                </a:highlight>
              </a:rPr>
              <a:t> </a:t>
            </a:r>
            <a:endParaRPr kumimoji="0" lang="it-IT" altLang="it-IT" sz="1400" b="0" i="0" u="none" strike="noStrike" cap="none" normalizeH="0" baseline="0" dirty="0">
              <a:ln>
                <a:noFill/>
              </a:ln>
              <a:solidFill>
                <a:srgbClr val="0000CD"/>
              </a:solidFill>
              <a:effectLst/>
              <a:highlight>
                <a:srgbClr val="E072C8"/>
              </a:highlight>
              <a:latin typeface="Arial" panose="020B0604020202020204" pitchFamily="34" charset="0"/>
            </a:endParaRPr>
          </a:p>
          <a:p>
            <a:endParaRPr lang="it-IT" dirty="0"/>
          </a:p>
        </p:txBody>
      </p:sp>
    </p:spTree>
    <p:extLst>
      <p:ext uri="{BB962C8B-B14F-4D97-AF65-F5344CB8AC3E}">
        <p14:creationId xmlns:p14="http://schemas.microsoft.com/office/powerpoint/2010/main" val="411891300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CREARE CONNESSIONI</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1" y="1271016"/>
            <a:ext cx="5280881" cy="5248655"/>
          </a:xfrm>
        </p:spPr>
        <p:txBody>
          <a:bodyPr>
            <a:normAutofit lnSpcReduction="10000"/>
          </a:bodyPr>
          <a:lstStyle/>
          <a:p>
            <a:pPr marL="0" indent="0">
              <a:buNone/>
            </a:pPr>
            <a:r>
              <a:rPr lang="it-IT" sz="1600" dirty="0"/>
              <a:t>Una volta installato il connettore, si può procedere alla connessione con il DBMS, punto di partenza per l’interazione con esso. </a:t>
            </a:r>
          </a:p>
          <a:p>
            <a:pPr marL="0" indent="0">
              <a:buNone/>
            </a:pPr>
            <a:r>
              <a:rPr lang="it-IT" sz="1600" dirty="0"/>
              <a:t>Serviranno il </a:t>
            </a:r>
            <a:r>
              <a:rPr lang="it-IT" sz="1600" b="1" dirty="0"/>
              <a:t>nome utente </a:t>
            </a:r>
            <a:r>
              <a:rPr lang="it-IT" sz="1600" dirty="0"/>
              <a:t>e la </a:t>
            </a:r>
            <a:r>
              <a:rPr lang="it-IT" sz="1600" b="1" dirty="0"/>
              <a:t>password</a:t>
            </a:r>
            <a:r>
              <a:rPr lang="it-IT" sz="1600" dirty="0"/>
              <a:t> del database con il quale si vuole interagire. </a:t>
            </a:r>
          </a:p>
          <a:p>
            <a:pPr marL="0" indent="0">
              <a:buNone/>
            </a:pPr>
            <a:endParaRPr lang="it-IT" sz="2000" dirty="0"/>
          </a:p>
          <a:p>
            <a:pPr marL="0" indent="0">
              <a:buNone/>
            </a:pPr>
            <a:r>
              <a:rPr lang="it-IT" sz="2000" b="1" u="sng" dirty="0"/>
              <a:t>CODICE D’ESEMPIO PER TEST DI CONNESSIONE</a:t>
            </a:r>
          </a:p>
          <a:p>
            <a:endParaRPr lang="it-IT" sz="2000" u="sng" dirty="0"/>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funzionamento del connettore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import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a:t>
            </a: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connessione a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latin typeface="Consolas" panose="020B0609020204030204" pitchFamily="49" charset="0"/>
              </a:rPr>
              <a:t>connessione =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mysql.connector.connect</a:t>
            </a:r>
            <a:r>
              <a:rPr kumimoji="0" lang="it-IT" altLang="it-IT" sz="1500" b="1"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Parametri per la connessione </a:t>
            </a:r>
          </a:p>
          <a:p>
            <a:pPr marL="0" indent="0">
              <a:buNone/>
            </a:pPr>
            <a:r>
              <a:rPr lang="it-IT" altLang="it-IT" sz="1500"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host="localhost",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user="nome-utente",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password="password" </a:t>
            </a:r>
          </a:p>
          <a:p>
            <a:pPr marL="0" indent="0">
              <a:buNone/>
            </a:pPr>
            <a:r>
              <a:rPr kumimoji="0" lang="it-IT" altLang="it-IT" sz="1500" b="0"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Stampa dell'handle di connessione </a:t>
            </a:r>
            <a:r>
              <a:rPr kumimoji="0" lang="it-IT" altLang="it-IT" sz="1500" b="1" i="0" u="none" strike="noStrike" cap="none" normalizeH="0" baseline="0" dirty="0">
                <a:ln>
                  <a:noFill/>
                </a:ln>
                <a:solidFill>
                  <a:srgbClr val="657B83"/>
                </a:solidFill>
                <a:effectLst/>
                <a:latin typeface="Consolas" panose="020B0609020204030204" pitchFamily="49" charset="0"/>
              </a:rPr>
              <a:t>print(connessione)</a:t>
            </a:r>
            <a:r>
              <a:rPr kumimoji="0" lang="it-IT" altLang="it-IT" sz="1500" b="1" i="0" u="none" strike="noStrike" cap="none" normalizeH="0" baseline="0" dirty="0">
                <a:ln>
                  <a:noFill/>
                </a:ln>
                <a:solidFill>
                  <a:schemeClr val="tx1"/>
                </a:solidFill>
                <a:effectLst/>
              </a:rPr>
              <a:t> </a:t>
            </a:r>
            <a:endParaRPr kumimoji="0" lang="it-IT" altLang="it-IT" sz="1500" b="1" i="0" u="none" strike="noStrike" cap="none" normalizeH="0" baseline="0" dirty="0">
              <a:ln>
                <a:noFill/>
              </a:ln>
              <a:solidFill>
                <a:schemeClr val="tx1"/>
              </a:solidFill>
              <a:effectLst/>
              <a:latin typeface="Arial" panose="020B0604020202020204" pitchFamily="34" charset="0"/>
            </a:endParaRPr>
          </a:p>
          <a:p>
            <a:endParaRPr lang="it-IT" sz="2000" dirty="0"/>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a:xfrm>
            <a:off x="6096000" y="1263550"/>
            <a:ext cx="5767388" cy="5263586"/>
          </a:xfrm>
        </p:spPr>
        <p:txBody>
          <a:bodyPr anchor="ctr">
            <a:normAutofit/>
          </a:bodyPr>
          <a:lstStyle/>
          <a:p>
            <a:pPr marL="0" indent="0">
              <a:buNone/>
            </a:pPr>
            <a:r>
              <a:rPr lang="it-IT" sz="1800" dirty="0"/>
              <a:t>Il risultato dovrebbe essere: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Dopo l’importazione del modulo per la connessione, il </a:t>
            </a:r>
            <a:r>
              <a:rPr lang="it-IT" sz="1800" b="1" dirty="0">
                <a:highlight>
                  <a:srgbClr val="00FFFF"/>
                </a:highlight>
              </a:rPr>
              <a:t>metodo </a:t>
            </a:r>
            <a:r>
              <a:rPr lang="it-IT" sz="1800" b="1" dirty="0" err="1">
                <a:highlight>
                  <a:srgbClr val="00FFFF"/>
                </a:highlight>
              </a:rPr>
              <a:t>connect</a:t>
            </a:r>
            <a:r>
              <a:rPr lang="it-IT" sz="1800" b="1" dirty="0">
                <a:highlight>
                  <a:srgbClr val="00FFFF"/>
                </a:highlight>
              </a:rPr>
              <a:t>() </a:t>
            </a:r>
            <a:r>
              <a:rPr lang="it-IT" sz="1800" dirty="0"/>
              <a:t>introduce i </a:t>
            </a:r>
            <a:r>
              <a:rPr lang="it-IT" sz="1800" b="1" dirty="0"/>
              <a:t>parametri di connessione</a:t>
            </a:r>
            <a:r>
              <a:rPr lang="it-IT" sz="1800" dirty="0"/>
              <a:t>: </a:t>
            </a:r>
            <a:br>
              <a:rPr lang="it-IT" sz="1800" dirty="0"/>
            </a:br>
            <a:endParaRPr lang="it-IT" sz="1800" dirty="0"/>
          </a:p>
          <a:p>
            <a:pPr>
              <a:buFont typeface="Arial" panose="020B0604020202020204" pitchFamily="34" charset="0"/>
              <a:buChar char="•"/>
            </a:pPr>
            <a:r>
              <a:rPr lang="it-IT" sz="1800" dirty="0"/>
              <a:t> </a:t>
            </a:r>
            <a:r>
              <a:rPr lang="it-IT" sz="1800" b="1" u="sng" dirty="0">
                <a:solidFill>
                  <a:srgbClr val="50B4C8"/>
                </a:solidFill>
              </a:rPr>
              <a:t>host</a:t>
            </a:r>
            <a:r>
              <a:rPr lang="it-IT" sz="1800" dirty="0"/>
              <a:t>: indirizzo del sistema su cui si trova il database. </a:t>
            </a:r>
          </a:p>
          <a:p>
            <a:pPr>
              <a:buFont typeface="Arial" panose="020B0604020202020204" pitchFamily="34" charset="0"/>
              <a:buChar char="•"/>
            </a:pPr>
            <a:r>
              <a:rPr lang="it-IT" sz="1800" dirty="0"/>
              <a:t> </a:t>
            </a:r>
            <a:r>
              <a:rPr lang="it-IT" sz="1800" b="1" u="sng" dirty="0">
                <a:solidFill>
                  <a:srgbClr val="50B4C8"/>
                </a:solidFill>
              </a:rPr>
              <a:t>utente</a:t>
            </a:r>
            <a:r>
              <a:rPr lang="it-IT" sz="1800" u="sng" dirty="0">
                <a:solidFill>
                  <a:srgbClr val="50B4C8"/>
                </a:solidFill>
              </a:rPr>
              <a:t> </a:t>
            </a:r>
            <a:r>
              <a:rPr lang="it-IT" sz="1800" dirty="0"/>
              <a:t>MySQL: username dell’utente MySQL</a:t>
            </a:r>
          </a:p>
          <a:p>
            <a:pPr>
              <a:buFont typeface="Arial" panose="020B0604020202020204" pitchFamily="34" charset="0"/>
              <a:buChar char="•"/>
            </a:pPr>
            <a:r>
              <a:rPr lang="it-IT" sz="1800" dirty="0"/>
              <a:t> </a:t>
            </a:r>
            <a:r>
              <a:rPr lang="it-IT" sz="1800" b="1" u="sng" dirty="0">
                <a:solidFill>
                  <a:srgbClr val="50B4C8"/>
                </a:solidFill>
              </a:rPr>
              <a:t>password</a:t>
            </a:r>
          </a:p>
        </p:txBody>
      </p:sp>
      <p:sp>
        <p:nvSpPr>
          <p:cNvPr id="5" name="Rectangle 1">
            <a:extLst>
              <a:ext uri="{FF2B5EF4-FFF2-40B4-BE49-F238E27FC236}">
                <a16:creationId xmlns:a16="http://schemas.microsoft.com/office/drawing/2014/main" id="{1A7E50CA-0ED8-415C-8D4C-88F092A0E0D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B6E49030-0247-F55B-41A9-980C123FF90F}"/>
              </a:ext>
            </a:extLst>
          </p:cNvPr>
          <p:cNvPicPr>
            <a:picLocks noChangeAspect="1"/>
          </p:cNvPicPr>
          <p:nvPr/>
        </p:nvPicPr>
        <p:blipFill>
          <a:blip r:embed="rId2"/>
          <a:stretch>
            <a:fillRect/>
          </a:stretch>
        </p:blipFill>
        <p:spPr>
          <a:xfrm>
            <a:off x="6096000" y="2466888"/>
            <a:ext cx="5601482" cy="1238423"/>
          </a:xfrm>
          <a:prstGeom prst="rect">
            <a:avLst/>
          </a:prstGeom>
        </p:spPr>
      </p:pic>
    </p:spTree>
    <p:extLst>
      <p:ext uri="{BB962C8B-B14F-4D97-AF65-F5344CB8AC3E}">
        <p14:creationId xmlns:p14="http://schemas.microsoft.com/office/powerpoint/2010/main" val="316526865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MYSQL</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Mysql</a:t>
            </a:r>
            <a:r>
              <a:rPr lang="it-IT" dirty="0"/>
              <a:t> 1</a:t>
            </a:r>
          </a:p>
          <a:p>
            <a:pPr marL="4572" lvl="1" indent="0">
              <a:buNone/>
            </a:pPr>
            <a:endParaRPr lang="it-IT" dirty="0"/>
          </a:p>
          <a:p>
            <a:pPr lvl="1"/>
            <a:r>
              <a:rPr lang="it-IT" dirty="0"/>
              <a:t> </a:t>
            </a:r>
          </a:p>
        </p:txBody>
      </p:sp>
    </p:spTree>
    <p:extLst>
      <p:ext uri="{BB962C8B-B14F-4D97-AF65-F5344CB8AC3E}">
        <p14:creationId xmlns:p14="http://schemas.microsoft.com/office/powerpoint/2010/main" val="194651653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INSERIMENTO DEI DATI NELLA TABELLA – INSERT INTO</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3" y="1350147"/>
            <a:ext cx="5678996" cy="5248655"/>
          </a:xfrm>
        </p:spPr>
        <p:txBody>
          <a:bodyPr>
            <a:normAutofit fontScale="92500" lnSpcReduction="10000"/>
          </a:bodyPr>
          <a:lstStyle/>
          <a:p>
            <a:pPr marL="0" indent="0">
              <a:buNone/>
            </a:pPr>
            <a:r>
              <a:rPr lang="it-IT" sz="1700" dirty="0"/>
              <a:t>Una volta creata una tabella con i relativi campi, è possibile popolarla con dei dati. </a:t>
            </a:r>
          </a:p>
          <a:p>
            <a:pPr marL="0" indent="0">
              <a:buNone/>
            </a:pPr>
            <a:r>
              <a:rPr lang="it-IT" sz="1700" dirty="0"/>
              <a:t>In SQL si usa il comando </a:t>
            </a:r>
          </a:p>
          <a:p>
            <a:pPr marL="0" indent="0">
              <a:buNone/>
            </a:pPr>
            <a:endParaRPr lang="it-IT" sz="1700" dirty="0"/>
          </a:p>
          <a:p>
            <a:pPr marL="0" indent="0" algn="ctr">
              <a:buNone/>
            </a:pPr>
            <a:r>
              <a:rPr lang="it-IT" sz="1700" b="1" dirty="0">
                <a:solidFill>
                  <a:srgbClr val="D543B6"/>
                </a:solidFill>
              </a:rPr>
              <a:t>INSERT INTO </a:t>
            </a:r>
            <a:r>
              <a:rPr lang="it-IT" sz="1700" b="1" i="1" dirty="0" err="1"/>
              <a:t>nome_tabella</a:t>
            </a:r>
            <a:endParaRPr lang="it-IT" sz="1700" b="1" i="1" dirty="0"/>
          </a:p>
          <a:p>
            <a:pPr marL="0" indent="0" algn="ctr">
              <a:buNone/>
            </a:pPr>
            <a:endParaRPr lang="it-IT" sz="1700" b="1" i="1" dirty="0"/>
          </a:p>
          <a:p>
            <a:pPr marL="0" indent="0">
              <a:buNone/>
            </a:pPr>
            <a:r>
              <a:rPr lang="it-IT" sz="1700" dirty="0"/>
              <a:t>Seguito dai </a:t>
            </a:r>
            <a:r>
              <a:rPr lang="it-IT" sz="1700" b="1" dirty="0">
                <a:highlight>
                  <a:srgbClr val="E072C8"/>
                </a:highlight>
              </a:rPr>
              <a:t>nomi dei campi separati da virgola </a:t>
            </a:r>
            <a:r>
              <a:rPr lang="it-IT" sz="1700" dirty="0"/>
              <a:t>e delimitati da parentesi tonde. </a:t>
            </a:r>
          </a:p>
          <a:p>
            <a:pPr marL="0" indent="0">
              <a:buNone/>
            </a:pPr>
            <a:endParaRPr lang="it-IT" sz="1700" dirty="0"/>
          </a:p>
          <a:p>
            <a:pPr marL="0" indent="0">
              <a:buNone/>
            </a:pPr>
            <a:r>
              <a:rPr lang="it-IT" sz="1700" dirty="0"/>
              <a:t>I </a:t>
            </a:r>
            <a:r>
              <a:rPr lang="it-IT" sz="1700" b="1" dirty="0"/>
              <a:t>valori</a:t>
            </a:r>
            <a:r>
              <a:rPr lang="it-IT" sz="1700" dirty="0"/>
              <a:t> da assegnare ai campi vanno introdotti dalla keyword </a:t>
            </a:r>
            <a:r>
              <a:rPr lang="it-IT" sz="1700" b="1" dirty="0">
                <a:highlight>
                  <a:srgbClr val="E072C8"/>
                </a:highlight>
              </a:rPr>
              <a:t>VALUES</a:t>
            </a:r>
            <a:r>
              <a:rPr lang="it-IT" sz="1700" dirty="0"/>
              <a:t>, anch’essi tra parentesi e separati da una virgola. </a:t>
            </a:r>
          </a:p>
          <a:p>
            <a:pPr marL="0" indent="0">
              <a:buNone/>
            </a:pPr>
            <a:endParaRPr lang="it-IT" sz="1700" dirty="0"/>
          </a:p>
          <a:p>
            <a:pPr marL="0" indent="0">
              <a:buNone/>
            </a:pPr>
            <a:r>
              <a:rPr lang="it-IT" sz="1700" dirty="0"/>
              <a:t>Istruzione </a:t>
            </a:r>
            <a:r>
              <a:rPr lang="it-IT" sz="1700" b="1" dirty="0" err="1">
                <a:highlight>
                  <a:srgbClr val="00FFFF"/>
                </a:highlight>
              </a:rPr>
              <a:t>execute</a:t>
            </a:r>
            <a:r>
              <a:rPr lang="it-IT" sz="1700" b="1" dirty="0">
                <a:highlight>
                  <a:srgbClr val="00FFFF"/>
                </a:highlight>
              </a:rPr>
              <a:t>() </a:t>
            </a:r>
            <a:r>
              <a:rPr lang="it-IT" sz="1700" dirty="0"/>
              <a:t>accetta la variabile istruzione e la </a:t>
            </a:r>
            <a:r>
              <a:rPr lang="it-IT" sz="1700" dirty="0" err="1"/>
              <a:t>tuple</a:t>
            </a:r>
            <a:r>
              <a:rPr lang="it-IT" sz="1700" dirty="0"/>
              <a:t> valori che contiene i valori da inserire. </a:t>
            </a:r>
          </a:p>
          <a:p>
            <a:pPr marL="0" indent="0">
              <a:buNone/>
            </a:pPr>
            <a:endParaRPr lang="it-IT" sz="1700" dirty="0"/>
          </a:p>
          <a:p>
            <a:pPr marL="0" indent="0">
              <a:buNone/>
            </a:pPr>
            <a:r>
              <a:rPr lang="it-IT" sz="1700" dirty="0"/>
              <a:t>Metodo </a:t>
            </a:r>
            <a:r>
              <a:rPr lang="it-IT" sz="1700" b="1" dirty="0" err="1">
                <a:highlight>
                  <a:srgbClr val="00FFFF"/>
                </a:highlight>
              </a:rPr>
              <a:t>commit</a:t>
            </a:r>
            <a:r>
              <a:rPr lang="it-IT" sz="1700" b="1" dirty="0">
                <a:highlight>
                  <a:srgbClr val="00FFFF"/>
                </a:highlight>
              </a:rPr>
              <a:t>() </a:t>
            </a:r>
            <a:r>
              <a:rPr lang="it-IT" sz="1700" dirty="0"/>
              <a:t>: </a:t>
            </a:r>
            <a:r>
              <a:rPr lang="it-IT" sz="1700" dirty="0" err="1"/>
              <a:t>affinchè</a:t>
            </a:r>
            <a:r>
              <a:rPr lang="it-IT" sz="1700" dirty="0"/>
              <a:t> l’inserimento dei valori diventi definitivo, è necessaria la chiamata al metodo </a:t>
            </a:r>
            <a:r>
              <a:rPr lang="it-IT" sz="1700" dirty="0" err="1"/>
              <a:t>commit</a:t>
            </a:r>
            <a:r>
              <a:rPr lang="it-IT" sz="1700" dirty="0"/>
              <a:t>() che </a:t>
            </a:r>
            <a:r>
              <a:rPr lang="it-IT" sz="1700" b="1" dirty="0"/>
              <a:t>applica i cambiamenti alla tabella</a:t>
            </a:r>
            <a:r>
              <a:rPr lang="it-IT" sz="1700" dirty="0"/>
              <a:t>. Senza l’istruzione </a:t>
            </a:r>
            <a:r>
              <a:rPr lang="it-IT" sz="1700" dirty="0" err="1"/>
              <a:t>connessione.commit</a:t>
            </a:r>
            <a:r>
              <a:rPr lang="it-IT" sz="1700" dirty="0"/>
              <a:t>() i cambiamenti non verrebbero effettuati. </a:t>
            </a:r>
          </a:p>
          <a:p>
            <a:pPr marL="0" indent="0">
              <a:buNone/>
            </a:pPr>
            <a:endParaRPr lang="it-IT" sz="1700" dirty="0"/>
          </a:p>
          <a:p>
            <a:pPr marL="0" indent="0">
              <a:buNone/>
            </a:pPr>
            <a:r>
              <a:rPr lang="it-IT" sz="1700" b="1" dirty="0" err="1">
                <a:highlight>
                  <a:srgbClr val="00FFFF"/>
                </a:highlight>
              </a:rPr>
              <a:t>Rowcount</a:t>
            </a:r>
            <a:r>
              <a:rPr lang="it-IT" sz="1700" b="1" dirty="0">
                <a:highlight>
                  <a:srgbClr val="00FFFF"/>
                </a:highlight>
              </a:rPr>
              <a:t>() </a:t>
            </a:r>
            <a:r>
              <a:rPr lang="it-IT" sz="1700" dirty="0"/>
              <a:t>consente il </a:t>
            </a:r>
            <a:r>
              <a:rPr lang="it-IT" sz="1700" b="1" dirty="0"/>
              <a:t>conteggio dei record </a:t>
            </a:r>
            <a:r>
              <a:rPr lang="it-IT" sz="1700" dirty="0"/>
              <a:t>coinvolti dall’istruzione.</a:t>
            </a:r>
          </a:p>
          <a:p>
            <a:endParaRPr lang="it-IT" sz="2000" dirty="0"/>
          </a:p>
        </p:txBody>
      </p:sp>
      <p:sp>
        <p:nvSpPr>
          <p:cNvPr id="7" name="Segnaposto contenuto 6">
            <a:extLst>
              <a:ext uri="{FF2B5EF4-FFF2-40B4-BE49-F238E27FC236}">
                <a16:creationId xmlns:a16="http://schemas.microsoft.com/office/drawing/2014/main" id="{0A66C405-642F-07D2-B307-08F46B147A04}"/>
              </a:ext>
            </a:extLst>
          </p:cNvPr>
          <p:cNvSpPr>
            <a:spLocks noGrp="1"/>
          </p:cNvSpPr>
          <p:nvPr>
            <p:ph sz="quarter" idx="4"/>
          </p:nvPr>
        </p:nvSpPr>
        <p:spPr/>
        <p:txBody>
          <a:bodyPr>
            <a:normAutofit lnSpcReduction="10000"/>
          </a:bodyPr>
          <a:lstStyle/>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Parametri per la connessione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host="localhost",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user="&lt;em&gt;nome-utente&lt;/em&gt;",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password="&lt;em&gt;password&lt;/em&gt;"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db="anagrafiche" ) </a:t>
            </a:r>
          </a:p>
          <a:p>
            <a:pPr lvl="1"/>
            <a:endParaRPr kumimoji="0" lang="it-IT" altLang="it-IT" sz="10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INSERT INTO </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nominativi</a:t>
            </a:r>
            <a:r>
              <a:rPr kumimoji="0" lang="it-IT" altLang="it-IT" sz="1400" b="0" i="0" u="none" strike="noStrike" cap="none" normalizeH="0" baseline="0" dirty="0">
                <a:ln>
                  <a:noFill/>
                </a:ln>
                <a:solidFill>
                  <a:srgbClr val="657B83"/>
                </a:solidFill>
                <a:effectLst/>
                <a:latin typeface="Consolas" panose="020B0609020204030204" pitchFamily="49" charset="0"/>
              </a:rPr>
              <a:t> (nome, cognome, parentela)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VALUES</a:t>
            </a:r>
            <a:r>
              <a:rPr kumimoji="0" lang="it-IT" altLang="it-IT" sz="1400" b="0" i="0" u="none" strike="noStrike" cap="none" normalizeH="0" baseline="0" dirty="0">
                <a:ln>
                  <a:noFill/>
                </a:ln>
                <a:solidFill>
                  <a:srgbClr val="657B83"/>
                </a:solidFill>
                <a:effectLst/>
                <a:latin typeface="Consolas" panose="020B0609020204030204" pitchFamily="49" charset="0"/>
              </a:rPr>
              <a:t> (%s, %s,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("Rick", "Sanchez", "nonno")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t>
            </a:r>
            <a:r>
              <a:rPr kumimoji="0" lang="it-IT" altLang="it-IT" sz="1400" b="0" i="1" u="none" strike="noStrike" cap="none" normalizeH="0" baseline="0" dirty="0" err="1">
                <a:ln>
                  <a:noFill/>
                </a:ln>
                <a:solidFill>
                  <a:schemeClr val="bg1">
                    <a:lumMod val="65000"/>
                  </a:schemeClr>
                </a:solidFill>
                <a:effectLst/>
                <a:latin typeface="Consolas" panose="020B0609020204030204" pitchFamily="49" charset="0"/>
              </a:rPr>
              <a:t>Esecuzone</a:t>
            </a: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00"/>
                </a:highlight>
                <a:latin typeface="Consolas" panose="020B0609020204030204" pitchFamily="49" charset="0"/>
              </a:rPr>
              <a:t>execute</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a:t>
            </a:r>
            <a:r>
              <a:rPr kumimoji="0" lang="it-IT" altLang="it-IT" sz="1400" b="0" i="0" u="none" strike="noStrike" cap="none" normalizeH="0" baseline="0" dirty="0" err="1">
                <a:ln>
                  <a:noFill/>
                </a:ln>
                <a:solidFill>
                  <a:srgbClr val="657B83"/>
                </a:solidFill>
                <a:effectLst/>
                <a:highlight>
                  <a:srgbClr val="0000CD"/>
                </a:highlight>
                <a:latin typeface="Consolas" panose="020B0609020204030204" pitchFamily="49" charset="0"/>
              </a:rPr>
              <a:t>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FF"/>
                </a:highlight>
                <a:latin typeface="Consolas" panose="020B0609020204030204" pitchFamily="49" charset="0"/>
              </a:rPr>
              <a:t>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400" dirty="0"/>
          </a:p>
        </p:txBody>
      </p:sp>
    </p:spTree>
    <p:extLst>
      <p:ext uri="{BB962C8B-B14F-4D97-AF65-F5344CB8AC3E}">
        <p14:creationId xmlns:p14="http://schemas.microsoft.com/office/powerpoint/2010/main" val="252952300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ESCAPING DEI VALORI – prevenire l’SQL Injection</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chor="ctr">
            <a:normAutofit/>
          </a:bodyPr>
          <a:lstStyle/>
          <a:p>
            <a:r>
              <a:rPr lang="it-IT" sz="1600" dirty="0"/>
              <a:t>Nel codice precedente i valori dei campi non vengono inseriti immediatamente dopo la keyword VALUES ma viene previsto un passaggio intermedio. </a:t>
            </a:r>
          </a:p>
          <a:p>
            <a:r>
              <a:rPr lang="it-IT" sz="1600" dirty="0"/>
              <a:t>Avremmo potuto avere un codice di questo tipo: </a:t>
            </a:r>
          </a:p>
          <a:p>
            <a:endParaRPr kumimoji="0" lang="it-IT" altLang="it-IT" sz="1600" b="0" i="0" u="none" strike="noStrike" cap="none" normalizeH="0" baseline="0" dirty="0">
              <a:ln>
                <a:noFill/>
              </a:ln>
              <a:solidFill>
                <a:srgbClr val="657B83"/>
              </a:solidFill>
              <a:effectLst/>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a:t>
            </a:r>
            <a:r>
              <a:rPr kumimoji="0" lang="it-IT" altLang="it-IT" sz="1600" b="1" i="0" u="none" strike="noStrike" cap="none" normalizeH="0" baseline="0" dirty="0">
                <a:ln>
                  <a:noFill/>
                </a:ln>
                <a:solidFill>
                  <a:srgbClr val="657B83"/>
                </a:solidFill>
                <a:effectLst/>
                <a:highlight>
                  <a:srgbClr val="00FFFF"/>
                </a:highlight>
                <a:latin typeface="Consolas" panose="020B0609020204030204" pitchFamily="49" charset="0"/>
              </a:rPr>
              <a:t>VALUES ("Rick", "Sanchez", "Nonno")"</a:t>
            </a:r>
            <a:endParaRPr kumimoji="0" lang="it-IT" altLang="it-IT" sz="1600" b="1" i="0" u="none" strike="noStrike" cap="none" normalizeH="0" baseline="0" dirty="0">
              <a:ln>
                <a:noFill/>
              </a:ln>
              <a:solidFill>
                <a:schemeClr val="tx1"/>
              </a:solidFill>
              <a:effectLst/>
              <a:highlight>
                <a:srgbClr val="00FFFF"/>
              </a:highlight>
              <a:latin typeface="Arial" panose="020B0604020202020204" pitchFamily="34" charset="0"/>
            </a:endParaRPr>
          </a:p>
          <a:p>
            <a:endParaRPr lang="it-IT" sz="1600" dirty="0"/>
          </a:p>
          <a:p>
            <a:r>
              <a:rPr lang="it-IT" sz="1600" dirty="0"/>
              <a:t>Sia questa sintassi che quella vista nell’esempio precedente sono corrette ma si preferisce la sostituzione dei valori con dei </a:t>
            </a:r>
            <a:r>
              <a:rPr lang="it-IT" sz="1600" dirty="0" err="1"/>
              <a:t>placeholder</a:t>
            </a:r>
            <a:r>
              <a:rPr lang="it-IT" sz="1600" dirty="0"/>
              <a:t> («%$») e la loro introduzione come elementi di una </a:t>
            </a:r>
            <a:r>
              <a:rPr lang="it-IT" sz="1600" dirty="0" err="1"/>
              <a:t>tuple</a:t>
            </a:r>
            <a:r>
              <a:rPr lang="it-IT" sz="1600" dirty="0"/>
              <a:t>. </a:t>
            </a:r>
          </a:p>
          <a:p>
            <a:endParaRPr lang="it-IT" sz="1600" dirty="0"/>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VALUES (%s, %s, %s)" </a:t>
            </a:r>
          </a:p>
          <a:p>
            <a:r>
              <a:rPr kumimoji="0" lang="it-IT" altLang="it-IT" sz="1600" b="0" i="0" u="none" strike="noStrike" cap="none" normalizeH="0" baseline="0" dirty="0">
                <a:ln>
                  <a:noFill/>
                </a:ln>
                <a:solidFill>
                  <a:srgbClr val="657B83"/>
                </a:solidFill>
                <a:effectLst/>
                <a:latin typeface="Consolas" panose="020B0609020204030204" pitchFamily="49" charset="0"/>
              </a:rPr>
              <a:t>valori = ("Rick", "Sanchez", "nonno")</a:t>
            </a:r>
            <a:r>
              <a:rPr kumimoji="0" lang="it-IT" altLang="it-IT" sz="1600" b="0" i="0" u="none" strike="noStrike" cap="none" normalizeH="0" baseline="0" dirty="0">
                <a:ln>
                  <a:noFill/>
                </a:ln>
                <a:solidFill>
                  <a:schemeClr val="tx1"/>
                </a:solidFill>
                <a:effectLst/>
              </a:rPr>
              <a:t> </a:t>
            </a:r>
          </a:p>
          <a:p>
            <a:endParaRPr lang="it-IT" altLang="it-IT" sz="1600" dirty="0">
              <a:solidFill>
                <a:schemeClr val="tx1"/>
              </a:solidFill>
              <a:latin typeface="Arial" panose="020B0604020202020204" pitchFamily="34" charset="0"/>
            </a:endParaRPr>
          </a:p>
          <a:p>
            <a:r>
              <a:rPr lang="it-IT" altLang="it-IT" sz="1600" dirty="0">
                <a:solidFill>
                  <a:schemeClr val="tx1"/>
                </a:solidFill>
              </a:rPr>
              <a:t>Il motivo è la </a:t>
            </a:r>
            <a:r>
              <a:rPr lang="it-IT" altLang="it-IT" sz="1600" b="1" dirty="0">
                <a:solidFill>
                  <a:schemeClr val="tx1"/>
                </a:solidFill>
              </a:rPr>
              <a:t>necessità di prevenire attacchi </a:t>
            </a:r>
            <a:r>
              <a:rPr lang="it-IT" altLang="it-IT" sz="1600" dirty="0">
                <a:solidFill>
                  <a:schemeClr val="tx1"/>
                </a:solidFill>
              </a:rPr>
              <a:t>basati </a:t>
            </a:r>
            <a:r>
              <a:rPr lang="it-IT" altLang="it-IT" sz="1600" dirty="0">
                <a:solidFill>
                  <a:schemeClr val="tx1"/>
                </a:solidFill>
                <a:highlight>
                  <a:srgbClr val="E072C8"/>
                </a:highlight>
              </a:rPr>
              <a:t>sull’</a:t>
            </a:r>
            <a:r>
              <a:rPr lang="it-IT" altLang="it-IT" sz="1600" b="1" dirty="0">
                <a:solidFill>
                  <a:schemeClr val="tx1"/>
                </a:solidFill>
                <a:highlight>
                  <a:srgbClr val="E072C8"/>
                </a:highlight>
              </a:rPr>
              <a:t>SQL Injection </a:t>
            </a:r>
            <a:r>
              <a:rPr lang="it-IT" altLang="it-IT" sz="1600" dirty="0">
                <a:solidFill>
                  <a:schemeClr val="tx1"/>
                </a:solidFill>
              </a:rPr>
              <a:t>che consiste nell’iniettare del codice malevolo in un’istruzione SQL con lo scopo di violare un database o causare altri danni come l’inserimento di dati, la loro modifica o cancellazione. </a:t>
            </a:r>
          </a:p>
          <a:p>
            <a:endParaRPr lang="it-IT" altLang="it-IT" sz="1600" dirty="0">
              <a:solidFill>
                <a:schemeClr val="tx1"/>
              </a:solidFill>
            </a:endParaRPr>
          </a:p>
          <a:p>
            <a:r>
              <a:rPr lang="it-IT" altLang="it-IT" sz="1600" dirty="0">
                <a:solidFill>
                  <a:schemeClr val="tx1"/>
                </a:solidFill>
              </a:rPr>
              <a:t>I </a:t>
            </a:r>
            <a:r>
              <a:rPr lang="it-IT" altLang="it-IT" sz="1600" dirty="0" err="1">
                <a:solidFill>
                  <a:schemeClr val="tx1"/>
                </a:solidFill>
              </a:rPr>
              <a:t>placeholder</a:t>
            </a:r>
            <a:r>
              <a:rPr lang="it-IT" altLang="it-IT" sz="1600" dirty="0">
                <a:solidFill>
                  <a:schemeClr val="tx1"/>
                </a:solidFill>
              </a:rPr>
              <a:t> consentono l’</a:t>
            </a:r>
            <a:r>
              <a:rPr lang="it-IT" altLang="it-IT" sz="1600" b="1" dirty="0">
                <a:solidFill>
                  <a:srgbClr val="D543B6"/>
                </a:solidFill>
              </a:rPr>
              <a:t>ESCAPING DEI VALORI</a:t>
            </a:r>
            <a:r>
              <a:rPr lang="it-IT" altLang="it-IT" sz="1600" dirty="0">
                <a:solidFill>
                  <a:schemeClr val="tx1"/>
                </a:solidFill>
              </a:rPr>
              <a:t>: eliminazione dai parametri di input  di elementi di ambiguità che potrebbero generare dei comportamenti imprevisti. </a:t>
            </a:r>
          </a:p>
          <a:p>
            <a:endParaRPr lang="it-IT" sz="1800" dirty="0"/>
          </a:p>
        </p:txBody>
      </p:sp>
    </p:spTree>
    <p:extLst>
      <p:ext uri="{BB962C8B-B14F-4D97-AF65-F5344CB8AC3E}">
        <p14:creationId xmlns:p14="http://schemas.microsoft.com/office/powerpoint/2010/main" val="16953297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INSERIRE RECORD MULTIPLI – </a:t>
            </a:r>
            <a:r>
              <a:rPr lang="it-IT" dirty="0" err="1"/>
              <a:t>executemany</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a:solidFill>
            <a:schemeClr val="bg1"/>
          </a:solidFill>
          <a:ln>
            <a:solidFill>
              <a:srgbClr val="002060"/>
            </a:solidFill>
          </a:ln>
        </p:spPr>
        <p:txBody>
          <a:bodyPr>
            <a:noAutofit/>
          </a:bodyPr>
          <a:lstStyle/>
          <a:p>
            <a:pPr marL="0" indent="0">
              <a:buNone/>
            </a:pPr>
            <a:r>
              <a:rPr lang="it-IT" sz="1400" dirty="0"/>
              <a:t>E’ possibile creare script che permettono </a:t>
            </a:r>
            <a:r>
              <a:rPr lang="it-IT" sz="1400" b="1" dirty="0"/>
              <a:t>l’inserimento simultaneo di più record</a:t>
            </a:r>
            <a:r>
              <a:rPr lang="it-IT" sz="1400" dirty="0"/>
              <a:t>. </a:t>
            </a:r>
          </a:p>
          <a:p>
            <a:pPr marL="0" indent="0">
              <a:buNone/>
            </a:pPr>
            <a:r>
              <a:rPr lang="it-IT" sz="1400" dirty="0"/>
              <a:t>Per farlo si usa il metodo </a:t>
            </a:r>
            <a:r>
              <a:rPr lang="it-IT" sz="1400" b="1" dirty="0" err="1">
                <a:highlight>
                  <a:srgbClr val="E072C8"/>
                </a:highlight>
              </a:rPr>
              <a:t>executemany</a:t>
            </a:r>
            <a:r>
              <a:rPr lang="it-IT" sz="1400" b="1" dirty="0">
                <a:highlight>
                  <a:srgbClr val="E072C8"/>
                </a:highlight>
              </a:rPr>
              <a:t>() </a:t>
            </a:r>
            <a:r>
              <a:rPr lang="it-IT" sz="1400" dirty="0"/>
              <a:t>il cui secondo parametro è una </a:t>
            </a:r>
            <a:r>
              <a:rPr lang="it-IT" sz="1400" b="1" dirty="0"/>
              <a:t>lista di </a:t>
            </a:r>
            <a:r>
              <a:rPr lang="it-IT" sz="1400" b="1" dirty="0" err="1"/>
              <a:t>tuple</a:t>
            </a:r>
            <a:r>
              <a:rPr lang="it-IT" sz="1400" b="1" dirty="0"/>
              <a:t> </a:t>
            </a:r>
            <a:r>
              <a:rPr lang="it-IT" sz="1400" dirty="0"/>
              <a:t>ognuna delle quali presenta </a:t>
            </a:r>
            <a:r>
              <a:rPr lang="it-IT" sz="1400" b="1" dirty="0">
                <a:highlight>
                  <a:srgbClr val="00FF00"/>
                </a:highlight>
              </a:rPr>
              <a:t>tanti elementi quanti sono i </a:t>
            </a:r>
            <a:r>
              <a:rPr lang="it-IT" sz="1400" b="1" dirty="0" err="1">
                <a:highlight>
                  <a:srgbClr val="00FF00"/>
                </a:highlight>
              </a:rPr>
              <a:t>placeholder</a:t>
            </a:r>
            <a:r>
              <a:rPr lang="it-IT" sz="1400" b="1" dirty="0">
                <a:highlight>
                  <a:srgbClr val="00FF00"/>
                </a:highlight>
              </a:rPr>
              <a:t> </a:t>
            </a:r>
            <a:r>
              <a:rPr lang="it-IT" sz="1400" dirty="0"/>
              <a:t>introdotti da VALUES. </a:t>
            </a:r>
          </a:p>
          <a:p>
            <a:pPr marL="0" indent="0">
              <a:buNone/>
            </a:pPr>
            <a:r>
              <a:rPr lang="it-IT" sz="1400" dirty="0"/>
              <a:t>In molti casi, l’</a:t>
            </a:r>
            <a:r>
              <a:rPr lang="it-IT" sz="1400" dirty="0" err="1"/>
              <a:t>executemany</a:t>
            </a:r>
            <a:r>
              <a:rPr lang="it-IT" sz="1400" dirty="0"/>
              <a:t>() itera sulla sequenza di parametri, passando ad ogni iterazione i correnti parametri al metodo </a:t>
            </a:r>
            <a:r>
              <a:rPr lang="it-IT" sz="1400" dirty="0" err="1"/>
              <a:t>execute</a:t>
            </a:r>
            <a:r>
              <a:rPr lang="it-IT" sz="1400" dirty="0"/>
              <a:t>(). </a:t>
            </a:r>
          </a:p>
          <a:p>
            <a:pPr marL="0" indent="0">
              <a:buNone/>
            </a:pPr>
            <a:endParaRPr lang="it-IT" sz="2000" dirty="0"/>
          </a:p>
          <a:p>
            <a:pPr marL="0" indent="0" algn="ctr">
              <a:buNone/>
            </a:pPr>
            <a:r>
              <a:rPr lang="it-IT" sz="2000" dirty="0" err="1">
                <a:latin typeface="JetBrains Mono"/>
              </a:rPr>
              <a:t>Cursor.</a:t>
            </a:r>
            <a:r>
              <a:rPr lang="it-IT" sz="2000" dirty="0" err="1">
                <a:solidFill>
                  <a:srgbClr val="D543B6"/>
                </a:solidFill>
                <a:latin typeface="JetBrains Mono"/>
              </a:rPr>
              <a:t>executemany</a:t>
            </a:r>
            <a:r>
              <a:rPr lang="it-IT" sz="2000" dirty="0">
                <a:latin typeface="JetBrains Mono"/>
              </a:rPr>
              <a:t>(</a:t>
            </a:r>
            <a:r>
              <a:rPr lang="it-IT" sz="2000" i="1" dirty="0" err="1">
                <a:latin typeface="JetBrains Mono"/>
              </a:rPr>
              <a:t>operation</a:t>
            </a:r>
            <a:r>
              <a:rPr lang="it-IT" sz="2000" i="1" dirty="0">
                <a:latin typeface="JetBrains Mono"/>
              </a:rPr>
              <a:t>, </a:t>
            </a:r>
            <a:r>
              <a:rPr lang="it-IT" sz="2000" i="1" dirty="0" err="1">
                <a:latin typeface="JetBrains Mono"/>
              </a:rPr>
              <a:t>sequenza_di_params</a:t>
            </a:r>
            <a:r>
              <a:rPr lang="it-IT" sz="2000" dirty="0">
                <a:latin typeface="JetBrains Mono"/>
              </a:rPr>
              <a:t>)</a:t>
            </a:r>
          </a:p>
          <a:p>
            <a:pPr marL="0" indent="0">
              <a:buNone/>
            </a:pPr>
            <a:endParaRPr lang="it-IT" sz="2000" dirty="0"/>
          </a:p>
          <a:p>
            <a:pPr marL="0"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dei record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istruzione = "INSERT INTO nominativi (nome, cognome, parentela, occupazione) VALUES (%s, %s, %s, %s)"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valori = [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Morty</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Summer</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'studentessa’),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('Beth', 'Sanchez in Smith', 'figlia', 'veterinaria’),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('Jerry', 'Smith', 'genero', 'disoccupato') ] </a:t>
            </a:r>
          </a:p>
          <a:p>
            <a:pPr lvl="1"/>
            <a:endParaRPr kumimoji="0" lang="it-IT" altLang="it-IT" sz="1400" b="0" i="0" u="none" strike="noStrike" cap="none" normalizeH="0" baseline="0" dirty="0">
              <a:ln>
                <a:noFill/>
              </a:ln>
              <a:solidFill>
                <a:srgbClr val="657B83"/>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Esecuzione dell'istruzione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1" i="0" u="none" strike="noStrike" cap="none" normalizeH="0" baseline="0" dirty="0" err="1">
                <a:ln>
                  <a:noFill/>
                </a:ln>
                <a:solidFill>
                  <a:srgbClr val="657B83"/>
                </a:solidFill>
                <a:effectLst/>
                <a:highlight>
                  <a:srgbClr val="00FF00"/>
                </a:highlight>
                <a:latin typeface="Consolas" panose="020B0609020204030204" pitchFamily="49" charset="0"/>
              </a:rPr>
              <a:t>executemany</a:t>
            </a:r>
            <a:r>
              <a:rPr kumimoji="0" lang="it-IT" altLang="it-IT" sz="1400" b="1"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p>
          <a:p>
            <a:pPr marL="4572" lvl="1"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2000" dirty="0"/>
          </a:p>
          <a:p>
            <a:endParaRPr lang="it-IT" sz="2000" dirty="0"/>
          </a:p>
        </p:txBody>
      </p:sp>
    </p:spTree>
    <p:extLst>
      <p:ext uri="{BB962C8B-B14F-4D97-AF65-F5344CB8AC3E}">
        <p14:creationId xmlns:p14="http://schemas.microsoft.com/office/powerpoint/2010/main" val="380035717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normAutofit/>
          </a:bodyPr>
          <a:lstStyle/>
          <a:p>
            <a:r>
              <a:rPr lang="it-IT" dirty="0"/>
              <a:t>OTTENERE L’ID DEL RECORD INSERITO – </a:t>
            </a:r>
            <a:r>
              <a:rPr lang="it-IT" dirty="0" err="1"/>
              <a:t>lastrowid</a:t>
            </a:r>
            <a:endParaRPr lang="it-IT" dirty="0"/>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ormAutofit/>
          </a:bodyPr>
          <a:lstStyle/>
          <a:p>
            <a:pPr>
              <a:lnSpc>
                <a:spcPct val="100000"/>
              </a:lnSpc>
            </a:pPr>
            <a:r>
              <a:rPr lang="it-IT" sz="2000" dirty="0"/>
              <a:t>Si può ottenere l’id del record appena inserito la proprietà </a:t>
            </a:r>
            <a:r>
              <a:rPr lang="it-IT" sz="2000" b="1" dirty="0" err="1">
                <a:solidFill>
                  <a:srgbClr val="D543B6"/>
                </a:solidFill>
              </a:rPr>
              <a:t>lastrowid</a:t>
            </a:r>
            <a:r>
              <a:rPr lang="it-IT" sz="2000" dirty="0"/>
              <a:t> l’oggetto cursore. </a:t>
            </a:r>
          </a:p>
          <a:p>
            <a:pPr>
              <a:lnSpc>
                <a:spcPct val="100000"/>
              </a:lnSpc>
            </a:pPr>
            <a:r>
              <a:rPr lang="it-IT" sz="2000" dirty="0"/>
              <a:t>Se si inseriscono più records, viene ritornato l’id dell’ultimo record.</a:t>
            </a:r>
          </a:p>
          <a:p>
            <a:pPr>
              <a:lnSpc>
                <a:spcPct val="100000"/>
              </a:lnSpc>
            </a:pPr>
            <a:r>
              <a:rPr lang="it-IT" sz="2000" dirty="0">
                <a:solidFill>
                  <a:srgbClr val="FF0000"/>
                </a:solidFill>
              </a:rPr>
              <a:t>se si utilizza </a:t>
            </a:r>
            <a:r>
              <a:rPr lang="it-IT" sz="2000" dirty="0" err="1">
                <a:solidFill>
                  <a:srgbClr val="FF0000"/>
                </a:solidFill>
              </a:rPr>
              <a:t>lastrowid</a:t>
            </a:r>
            <a:r>
              <a:rPr lang="it-IT" sz="2000" dirty="0">
                <a:solidFill>
                  <a:srgbClr val="FF0000"/>
                </a:solidFill>
              </a:rPr>
              <a:t> con </a:t>
            </a:r>
            <a:r>
              <a:rPr lang="it-IT" sz="2000" dirty="0" err="1">
                <a:solidFill>
                  <a:srgbClr val="FF0000"/>
                </a:solidFill>
              </a:rPr>
              <a:t>executemany</a:t>
            </a:r>
            <a:r>
              <a:rPr lang="it-IT" sz="2000" dirty="0">
                <a:solidFill>
                  <a:srgbClr val="FF0000"/>
                </a:solidFill>
              </a:rPr>
              <a:t> verrà ritornato 0</a:t>
            </a:r>
          </a:p>
        </p:txBody>
      </p:sp>
      <p:pic>
        <p:nvPicPr>
          <p:cNvPr id="5" name="Immagine 4">
            <a:extLst>
              <a:ext uri="{FF2B5EF4-FFF2-40B4-BE49-F238E27FC236}">
                <a16:creationId xmlns:a16="http://schemas.microsoft.com/office/drawing/2014/main" id="{CDF136BB-2470-1BBB-3F20-CC18654315B9}"/>
              </a:ext>
            </a:extLst>
          </p:cNvPr>
          <p:cNvPicPr>
            <a:picLocks noChangeAspect="1"/>
          </p:cNvPicPr>
          <p:nvPr/>
        </p:nvPicPr>
        <p:blipFill>
          <a:blip r:embed="rId2"/>
          <a:stretch>
            <a:fillRect/>
          </a:stretch>
        </p:blipFill>
        <p:spPr>
          <a:xfrm>
            <a:off x="1188496" y="2353538"/>
            <a:ext cx="4258269" cy="3381847"/>
          </a:xfrm>
          <a:prstGeom prst="rect">
            <a:avLst/>
          </a:prstGeom>
        </p:spPr>
      </p:pic>
      <p:pic>
        <p:nvPicPr>
          <p:cNvPr id="7" name="Immagine 6">
            <a:extLst>
              <a:ext uri="{FF2B5EF4-FFF2-40B4-BE49-F238E27FC236}">
                <a16:creationId xmlns:a16="http://schemas.microsoft.com/office/drawing/2014/main" id="{4AC5C63B-4184-EBCB-F6E0-11E91E32FAA0}"/>
              </a:ext>
            </a:extLst>
          </p:cNvPr>
          <p:cNvPicPr>
            <a:picLocks noChangeAspect="1"/>
          </p:cNvPicPr>
          <p:nvPr/>
        </p:nvPicPr>
        <p:blipFill>
          <a:blip r:embed="rId3"/>
          <a:stretch>
            <a:fillRect/>
          </a:stretch>
        </p:blipFill>
        <p:spPr>
          <a:xfrm>
            <a:off x="7148731" y="3826973"/>
            <a:ext cx="2114845" cy="219106"/>
          </a:xfrm>
          <a:prstGeom prst="rect">
            <a:avLst/>
          </a:prstGeom>
        </p:spPr>
      </p:pic>
    </p:spTree>
    <p:extLst>
      <p:ext uri="{BB962C8B-B14F-4D97-AF65-F5344CB8AC3E}">
        <p14:creationId xmlns:p14="http://schemas.microsoft.com/office/powerpoint/2010/main" val="262376552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D9AE89-F9F9-97E4-120C-B9636B8DE384}"/>
              </a:ext>
            </a:extLst>
          </p:cNvPr>
          <p:cNvSpPr>
            <a:spLocks noGrp="1"/>
          </p:cNvSpPr>
          <p:nvPr>
            <p:ph type="title"/>
          </p:nvPr>
        </p:nvSpPr>
        <p:spPr/>
        <p:txBody>
          <a:bodyPr>
            <a:normAutofit fontScale="90000"/>
          </a:bodyPr>
          <a:lstStyle/>
          <a:p>
            <a:r>
              <a:rPr lang="it-IT" dirty="0"/>
              <a:t>AGGIORNAMENTO DEI RECORD - UPDATE				</a:t>
            </a:r>
          </a:p>
        </p:txBody>
      </p:sp>
      <p:sp>
        <p:nvSpPr>
          <p:cNvPr id="4" name="Segnaposto contenuto 3">
            <a:extLst>
              <a:ext uri="{FF2B5EF4-FFF2-40B4-BE49-F238E27FC236}">
                <a16:creationId xmlns:a16="http://schemas.microsoft.com/office/drawing/2014/main" id="{4BFEB655-4CD4-A37D-7329-527A4DEB7031}"/>
              </a:ext>
            </a:extLst>
          </p:cNvPr>
          <p:cNvSpPr>
            <a:spLocks noGrp="1"/>
          </p:cNvSpPr>
          <p:nvPr>
            <p:ph sz="half" idx="2"/>
          </p:nvPr>
        </p:nvSpPr>
        <p:spPr/>
        <p:txBody>
          <a:bodyPr>
            <a:noAutofit/>
          </a:bodyPr>
          <a:lstStyle/>
          <a:p>
            <a:pPr marL="0" indent="0">
              <a:buNone/>
            </a:pPr>
            <a:r>
              <a:rPr lang="it-IT" sz="1600" dirty="0">
                <a:latin typeface="+mj-lt"/>
              </a:rPr>
              <a:t>A volte si ha la necessità di dover </a:t>
            </a:r>
            <a:r>
              <a:rPr lang="it-IT" sz="1600" b="1" dirty="0">
                <a:highlight>
                  <a:srgbClr val="00FFFF"/>
                </a:highlight>
                <a:latin typeface="+mj-lt"/>
              </a:rPr>
              <a:t>modificare i valori di uno o più campi. </a:t>
            </a:r>
          </a:p>
          <a:p>
            <a:pPr marL="0" indent="0">
              <a:buNone/>
            </a:pPr>
            <a:endParaRPr lang="it-IT" sz="2000" b="1" dirty="0">
              <a:highlight>
                <a:srgbClr val="00FFFF"/>
              </a:highlight>
              <a:latin typeface="+mj-lt"/>
            </a:endParaRPr>
          </a:p>
          <a:p>
            <a:pPr marL="0" indent="0" algn="ctr">
              <a:buNone/>
            </a:pPr>
            <a:r>
              <a:rPr lang="it-IT" sz="2000" b="1" dirty="0">
                <a:latin typeface="JetBrains Mono"/>
              </a:rPr>
              <a:t>UPDATE </a:t>
            </a:r>
            <a:r>
              <a:rPr lang="it-IT" sz="2000" b="1" dirty="0" err="1">
                <a:latin typeface="JetBrains Mono"/>
              </a:rPr>
              <a:t>table_name</a:t>
            </a:r>
            <a:r>
              <a:rPr lang="it-IT" sz="2000" b="1" dirty="0">
                <a:latin typeface="JetBrains Mono"/>
              </a:rPr>
              <a:t> SET </a:t>
            </a:r>
            <a:r>
              <a:rPr lang="it-IT" sz="2000" b="1" dirty="0" err="1">
                <a:latin typeface="JetBrains Mono"/>
              </a:rPr>
              <a:t>field_name</a:t>
            </a:r>
            <a:r>
              <a:rPr lang="it-IT" sz="2000" b="1" dirty="0">
                <a:latin typeface="JetBrains Mono"/>
              </a:rPr>
              <a:t>…..</a:t>
            </a:r>
          </a:p>
          <a:p>
            <a:pPr marL="0" indent="0">
              <a:buNone/>
            </a:pPr>
            <a:endParaRPr lang="it-IT" sz="2000" dirty="0">
              <a:latin typeface="+mj-lt"/>
            </a:endParaRPr>
          </a:p>
          <a:p>
            <a:pPr marL="0" indent="0">
              <a:buNone/>
            </a:pPr>
            <a:r>
              <a:rPr lang="it-IT" sz="1600" dirty="0">
                <a:latin typeface="+mj-lt"/>
              </a:rPr>
              <a:t>Per farlo si usa il comando SQL </a:t>
            </a:r>
            <a:r>
              <a:rPr lang="it-IT" sz="1600" b="1" dirty="0">
                <a:highlight>
                  <a:srgbClr val="E072C8"/>
                </a:highlight>
                <a:latin typeface="+mj-lt"/>
              </a:rPr>
              <a:t>UPDATE</a:t>
            </a:r>
            <a:r>
              <a:rPr lang="it-IT" sz="1600" dirty="0">
                <a:latin typeface="+mj-lt"/>
              </a:rPr>
              <a:t> seguito dal </a:t>
            </a:r>
            <a:r>
              <a:rPr lang="it-IT" sz="1600" b="1" dirty="0">
                <a:latin typeface="+mj-lt"/>
              </a:rPr>
              <a:t>nome della tabella </a:t>
            </a:r>
            <a:r>
              <a:rPr lang="it-IT" sz="1600" dirty="0">
                <a:latin typeface="+mj-lt"/>
              </a:rPr>
              <a:t>e dalla </a:t>
            </a:r>
            <a:r>
              <a:rPr lang="it-IT" sz="1600" b="1" dirty="0">
                <a:latin typeface="+mj-lt"/>
              </a:rPr>
              <a:t>keyword </a:t>
            </a:r>
            <a:r>
              <a:rPr lang="it-IT" sz="1600" b="1" dirty="0">
                <a:highlight>
                  <a:srgbClr val="E072C8"/>
                </a:highlight>
                <a:latin typeface="+mj-lt"/>
              </a:rPr>
              <a:t>SET</a:t>
            </a:r>
            <a:r>
              <a:rPr lang="it-IT" sz="1600" b="1" dirty="0">
                <a:latin typeface="+mj-lt"/>
              </a:rPr>
              <a:t> </a:t>
            </a:r>
            <a:r>
              <a:rPr lang="it-IT" sz="1600" dirty="0">
                <a:latin typeface="+mj-lt"/>
              </a:rPr>
              <a:t>che introduce i campi da aggiornare e come aggiornarli.</a:t>
            </a:r>
          </a:p>
          <a:p>
            <a:pPr marL="0" indent="0">
              <a:buNone/>
            </a:pPr>
            <a:endParaRPr lang="it-IT" sz="1600" dirty="0">
              <a:latin typeface="+mj-lt"/>
            </a:endParaRPr>
          </a:p>
          <a:p>
            <a:pPr marL="0" indent="0">
              <a:buNone/>
            </a:pPr>
            <a:r>
              <a:rPr lang="it-IT" sz="1600" dirty="0">
                <a:latin typeface="+mj-lt"/>
              </a:rPr>
              <a:t>La clausola </a:t>
            </a:r>
            <a:r>
              <a:rPr lang="it-IT" sz="1600" b="1" dirty="0">
                <a:latin typeface="+mj-lt"/>
              </a:rPr>
              <a:t>WHERE</a:t>
            </a:r>
            <a:r>
              <a:rPr lang="it-IT" sz="1600" dirty="0">
                <a:latin typeface="+mj-lt"/>
              </a:rPr>
              <a:t> permette di individuare con maggiore precisione il o i record che dovranno subire la modifica.  </a:t>
            </a:r>
          </a:p>
          <a:p>
            <a:pPr marL="0" indent="0">
              <a:buNone/>
            </a:pPr>
            <a:endParaRPr lang="it-IT" sz="2000" dirty="0">
              <a:latin typeface="+mj-lt"/>
            </a:endParaRPr>
          </a:p>
          <a:p>
            <a:pPr marL="0" indent="0">
              <a:buNone/>
            </a:pPr>
            <a:r>
              <a:rPr lang="it-IT" sz="2000" b="1" i="0" dirty="0">
                <a:effectLst/>
                <a:latin typeface="+mj-lt"/>
              </a:rPr>
              <a:t>Quando si utilizza il comando UPDATE </a:t>
            </a:r>
            <a:r>
              <a:rPr lang="it-IT" sz="2000" b="0" i="0" dirty="0">
                <a:effectLst/>
                <a:latin typeface="+mj-lt"/>
              </a:rPr>
              <a:t>per aggiornare dei record specifici </a:t>
            </a:r>
            <a:r>
              <a:rPr lang="it-IT" sz="2000" b="1" i="0" dirty="0">
                <a:effectLst/>
                <a:latin typeface="+mj-lt"/>
              </a:rPr>
              <a:t>è assolutamente necessario </a:t>
            </a:r>
            <a:r>
              <a:rPr lang="it-IT" sz="2000" b="1" i="0" dirty="0">
                <a:solidFill>
                  <a:schemeClr val="bg1"/>
                </a:solidFill>
                <a:effectLst/>
                <a:highlight>
                  <a:srgbClr val="FF3300"/>
                </a:highlight>
                <a:latin typeface="+mj-lt"/>
              </a:rPr>
              <a:t>ricordarsi di utilizzare la clausola WHERE</a:t>
            </a:r>
            <a:r>
              <a:rPr lang="it-IT" sz="2000" b="0" i="0" dirty="0">
                <a:effectLst/>
                <a:latin typeface="+mj-lt"/>
              </a:rPr>
              <a:t>, </a:t>
            </a:r>
            <a:r>
              <a:rPr lang="it-IT" sz="2000" b="1" i="0" dirty="0">
                <a:solidFill>
                  <a:schemeClr val="bg1"/>
                </a:solidFill>
                <a:effectLst/>
                <a:highlight>
                  <a:srgbClr val="FF3300"/>
                </a:highlight>
                <a:latin typeface="+mj-lt"/>
              </a:rPr>
              <a:t>altrimenti i cambiamenti richiesti verranno applicati indiscriminatamente a tutti record</a:t>
            </a:r>
            <a:r>
              <a:rPr lang="it-IT" sz="2000" b="0" i="0" dirty="0">
                <a:solidFill>
                  <a:schemeClr val="bg1"/>
                </a:solidFill>
                <a:effectLst/>
                <a:highlight>
                  <a:srgbClr val="FF3300"/>
                </a:highlight>
                <a:latin typeface="+mj-lt"/>
              </a:rPr>
              <a:t>.</a:t>
            </a:r>
            <a:endParaRPr lang="it-IT" sz="2000" dirty="0">
              <a:solidFill>
                <a:schemeClr val="bg1"/>
              </a:solidFill>
              <a:highlight>
                <a:srgbClr val="FF3300"/>
              </a:highlight>
              <a:latin typeface="+mj-lt"/>
            </a:endParaRPr>
          </a:p>
        </p:txBody>
      </p:sp>
      <p:sp>
        <p:nvSpPr>
          <p:cNvPr id="7" name="Segnaposto contenuto 6">
            <a:extLst>
              <a:ext uri="{FF2B5EF4-FFF2-40B4-BE49-F238E27FC236}">
                <a16:creationId xmlns:a16="http://schemas.microsoft.com/office/drawing/2014/main" id="{CE29A98B-00A4-D4CB-67C9-59CBAC03EF95}"/>
              </a:ext>
            </a:extLst>
          </p:cNvPr>
          <p:cNvSpPr>
            <a:spLocks noGrp="1"/>
          </p:cNvSpPr>
          <p:nvPr>
            <p:ph sz="quarter" idx="4"/>
          </p:nvPr>
        </p:nvSpPr>
        <p:spPr/>
        <p:txBody>
          <a:bodyPr anchor="ctr"/>
          <a:lstStyle/>
          <a:p>
            <a:r>
              <a:rPr kumimoji="0" lang="it-IT" altLang="it-IT" sz="1400" b="0" i="0" u="none" strike="noStrike" cap="none" normalizeH="0" baseline="0" dirty="0">
                <a:ln>
                  <a:noFill/>
                </a:ln>
                <a:solidFill>
                  <a:srgbClr val="657B83"/>
                </a:solidFill>
                <a:effectLst/>
                <a:latin typeface="Consolas" panose="020B0609020204030204" pitchFamily="49" charset="0"/>
              </a:rPr>
              <a:t># Comando per l'aggiornamento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UPDATE</a:t>
            </a:r>
            <a:r>
              <a:rPr kumimoji="0" lang="it-IT" altLang="it-IT" sz="1400" b="0" i="0" u="none" strike="noStrike" cap="none" normalizeH="0" baseline="0" dirty="0">
                <a:ln>
                  <a:noFill/>
                </a:ln>
                <a:solidFill>
                  <a:srgbClr val="657B83"/>
                </a:solidFill>
                <a:effectLst/>
                <a:latin typeface="Consolas" panose="020B0609020204030204" pitchFamily="49" charset="0"/>
              </a:rPr>
              <a:t> nominativi </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SET</a:t>
            </a:r>
            <a:r>
              <a:rPr kumimoji="0" lang="it-IT" altLang="it-IT" sz="1400" b="0" i="0" u="none" strike="noStrike" cap="none" normalizeH="0" baseline="0" dirty="0">
                <a:ln>
                  <a:noFill/>
                </a:ln>
                <a:solidFill>
                  <a:srgbClr val="657B83"/>
                </a:solidFill>
                <a:effectLst/>
                <a:latin typeface="Consolas" panose="020B0609020204030204" pitchFamily="49" charset="0"/>
              </a:rPr>
              <a:t> occupazione = %s </a:t>
            </a:r>
            <a:r>
              <a:rPr kumimoji="0" lang="it-IT" altLang="it-IT" sz="1400" b="0" i="0" u="none" strike="noStrike" cap="none" normalizeH="0" baseline="0" dirty="0">
                <a:ln>
                  <a:noFill/>
                </a:ln>
                <a:solidFill>
                  <a:srgbClr val="FF0000"/>
                </a:solidFill>
                <a:effectLst/>
                <a:latin typeface="Consolas" panose="020B0609020204030204" pitchFamily="49" charset="0"/>
              </a:rPr>
              <a:t>WHERE</a:t>
            </a:r>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id_nominativi</a:t>
            </a:r>
            <a:r>
              <a:rPr kumimoji="0" lang="it-IT" altLang="it-IT" sz="1400" b="0" i="0" u="none" strike="noStrike" cap="none" normalizeH="0" baseline="0" dirty="0">
                <a:ln>
                  <a:noFill/>
                </a:ln>
                <a:solidFill>
                  <a:srgbClr val="657B83"/>
                </a:solidFill>
                <a:effectLst/>
                <a:latin typeface="Consolas" panose="020B0609020204030204" pitchFamily="49" charset="0"/>
              </a:rPr>
              <a:t> =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("scienziato", 1)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Esecuzone</a:t>
            </a:r>
            <a:r>
              <a:rPr kumimoji="0" lang="it-IT" altLang="it-IT" sz="1400" b="0" i="0" u="none" strike="noStrike" cap="none" normalizeH="0" baseline="0" dirty="0">
                <a:ln>
                  <a:noFill/>
                </a:ln>
                <a:solidFill>
                  <a:srgbClr val="657B83"/>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dirty="0"/>
          </a:p>
        </p:txBody>
      </p:sp>
      <p:sp>
        <p:nvSpPr>
          <p:cNvPr id="8" name="Rettangolo 7">
            <a:extLst>
              <a:ext uri="{FF2B5EF4-FFF2-40B4-BE49-F238E27FC236}">
                <a16:creationId xmlns:a16="http://schemas.microsoft.com/office/drawing/2014/main" id="{029FBFE8-C762-B1A2-3ADC-007F67B9C2E1}"/>
              </a:ext>
            </a:extLst>
          </p:cNvPr>
          <p:cNvSpPr/>
          <p:nvPr/>
        </p:nvSpPr>
        <p:spPr>
          <a:xfrm>
            <a:off x="328612" y="4334607"/>
            <a:ext cx="5678996" cy="1855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7516686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01409B-097F-43C9-B2AE-ABD66F95AE10}"/>
              </a:ext>
            </a:extLst>
          </p:cNvPr>
          <p:cNvSpPr>
            <a:spLocks noGrp="1"/>
          </p:cNvSpPr>
          <p:nvPr>
            <p:ph type="title"/>
          </p:nvPr>
        </p:nvSpPr>
        <p:spPr/>
        <p:txBody>
          <a:bodyPr/>
          <a:lstStyle/>
          <a:p>
            <a:r>
              <a:rPr lang="it-IT" dirty="0"/>
              <a:t>SELEZIONE DEI RECORD</a:t>
            </a:r>
          </a:p>
        </p:txBody>
      </p:sp>
      <p:sp>
        <p:nvSpPr>
          <p:cNvPr id="3" name="Segnaposto contenuto 2">
            <a:extLst>
              <a:ext uri="{FF2B5EF4-FFF2-40B4-BE49-F238E27FC236}">
                <a16:creationId xmlns:a16="http://schemas.microsoft.com/office/drawing/2014/main" id="{B919905F-30C5-47B7-9E2A-E9C39A9FDD08}"/>
              </a:ext>
            </a:extLst>
          </p:cNvPr>
          <p:cNvSpPr>
            <a:spLocks noGrp="1"/>
          </p:cNvSpPr>
          <p:nvPr>
            <p:ph sz="half" idx="2"/>
          </p:nvPr>
        </p:nvSpPr>
        <p:spPr/>
        <p:txBody>
          <a:bodyPr anchor="ctr">
            <a:normAutofit/>
          </a:bodyPr>
          <a:lstStyle/>
          <a:p>
            <a:pPr marL="0" indent="0">
              <a:buNone/>
            </a:pPr>
            <a:r>
              <a:rPr lang="it-IT" sz="1600" dirty="0"/>
              <a:t>Una volta popolata/e la/e tabella/e del database, è possibile </a:t>
            </a:r>
            <a:r>
              <a:rPr lang="it-IT" sz="1600" b="1" dirty="0"/>
              <a:t>estrarre i dati </a:t>
            </a:r>
            <a:r>
              <a:rPr lang="it-IT" sz="1600" dirty="0"/>
              <a:t>totalmente o sulla base di determinati criteri. </a:t>
            </a:r>
          </a:p>
          <a:p>
            <a:pPr marL="0" indent="0">
              <a:buNone/>
            </a:pPr>
            <a:endParaRPr lang="it-IT" sz="1600" dirty="0"/>
          </a:p>
          <a:p>
            <a:pPr marL="0" indent="0">
              <a:buNone/>
            </a:pPr>
            <a:r>
              <a:rPr lang="it-IT" sz="1600" dirty="0"/>
              <a:t>Il comando SQL di riferimento è il </a:t>
            </a:r>
            <a:r>
              <a:rPr lang="it-IT" sz="1600" b="1" dirty="0">
                <a:solidFill>
                  <a:srgbClr val="D543B6"/>
                </a:solidFill>
              </a:rPr>
              <a:t>SELECT</a:t>
            </a:r>
            <a:r>
              <a:rPr lang="it-IT" sz="1600" dirty="0"/>
              <a:t> che consente di specificare la tabella dalla quale estrapolare i dati tramite la clausola </a:t>
            </a:r>
            <a:r>
              <a:rPr lang="it-IT" sz="1600" b="1" dirty="0">
                <a:solidFill>
                  <a:srgbClr val="D543B6"/>
                </a:solidFill>
              </a:rPr>
              <a:t>FROM</a:t>
            </a:r>
            <a:r>
              <a:rPr lang="it-IT" sz="1600" dirty="0"/>
              <a:t>. </a:t>
            </a:r>
          </a:p>
          <a:p>
            <a:pPr marL="0" indent="0">
              <a:buNone/>
            </a:pPr>
            <a:r>
              <a:rPr lang="it-IT" sz="1600" dirty="0"/>
              <a:t>Altre clausole, come la </a:t>
            </a:r>
            <a:r>
              <a:rPr lang="it-IT" sz="1600" b="1" dirty="0">
                <a:solidFill>
                  <a:srgbClr val="D543B6"/>
                </a:solidFill>
              </a:rPr>
              <a:t>WHERE</a:t>
            </a:r>
            <a:r>
              <a:rPr lang="it-IT" sz="1600" dirty="0"/>
              <a:t>, consentono di affinare le interrogazioni al database (query) aumentando la precisione degli output. </a:t>
            </a:r>
          </a:p>
          <a:p>
            <a:pPr marL="0" indent="0">
              <a:buNone/>
            </a:pPr>
            <a:endParaRPr lang="it-IT" sz="1600" dirty="0"/>
          </a:p>
          <a:p>
            <a:pPr marL="0" indent="0">
              <a:buNone/>
            </a:pPr>
            <a:r>
              <a:rPr lang="it-IT" sz="1600" dirty="0"/>
              <a:t>In Python</a:t>
            </a:r>
            <a:r>
              <a:rPr lang="it-IT" sz="1600" b="1" dirty="0">
                <a:highlight>
                  <a:srgbClr val="00FF00"/>
                </a:highlight>
              </a:rPr>
              <a:t>, le query basate sul comando SELECT non richiedono l’utilizzo del metodo </a:t>
            </a:r>
            <a:r>
              <a:rPr lang="it-IT" sz="1600" b="1" dirty="0" err="1">
                <a:highlight>
                  <a:srgbClr val="00FF00"/>
                </a:highlight>
              </a:rPr>
              <a:t>commit</a:t>
            </a:r>
            <a:r>
              <a:rPr lang="it-IT" sz="1600" b="1" dirty="0">
                <a:highlight>
                  <a:srgbClr val="00FF00"/>
                </a:highlight>
              </a:rPr>
              <a:t>()</a:t>
            </a:r>
            <a:r>
              <a:rPr lang="it-IT" sz="1600" dirty="0"/>
              <a:t> in quanto </a:t>
            </a:r>
            <a:r>
              <a:rPr lang="it-IT" sz="1600" b="1" dirty="0">
                <a:highlight>
                  <a:srgbClr val="00FF00"/>
                </a:highlight>
              </a:rPr>
              <a:t>non applicano alcuna modifica </a:t>
            </a:r>
            <a:r>
              <a:rPr lang="it-IT" sz="1600" dirty="0"/>
              <a:t>a carico dei dati o della loro struttura. </a:t>
            </a:r>
          </a:p>
          <a:p>
            <a:pPr marL="0" indent="0">
              <a:buNone/>
            </a:pPr>
            <a:endParaRPr lang="it-IT" sz="1600" dirty="0"/>
          </a:p>
        </p:txBody>
      </p:sp>
      <p:sp>
        <p:nvSpPr>
          <p:cNvPr id="4" name="Segnaposto contenuto 3">
            <a:extLst>
              <a:ext uri="{FF2B5EF4-FFF2-40B4-BE49-F238E27FC236}">
                <a16:creationId xmlns:a16="http://schemas.microsoft.com/office/drawing/2014/main" id="{C7C64910-E4C5-455E-B1B0-06B1D7A6A866}"/>
              </a:ext>
            </a:extLst>
          </p:cNvPr>
          <p:cNvSpPr>
            <a:spLocks noGrp="1"/>
          </p:cNvSpPr>
          <p:nvPr>
            <p:ph sz="quarter" idx="4"/>
          </p:nvPr>
        </p:nvSpPr>
        <p:spPr/>
        <p:txBody>
          <a:bodyPr anchor="ctr">
            <a:normAutofit/>
          </a:bodyPr>
          <a:lstStyle/>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fetchall</a:t>
            </a:r>
            <a:r>
              <a:rPr lang="it-IT" sz="2000" b="1" dirty="0">
                <a:solidFill>
                  <a:srgbClr val="50B4C8"/>
                </a:solidFill>
              </a:rPr>
              <a:t>()</a:t>
            </a:r>
            <a:br>
              <a:rPr lang="it-IT" sz="2000" b="1" dirty="0">
                <a:solidFill>
                  <a:srgbClr val="50B4C8"/>
                </a:solidFill>
              </a:rPr>
            </a:br>
            <a:r>
              <a:rPr lang="it-IT" sz="2000" b="1" dirty="0">
                <a:solidFill>
                  <a:schemeClr val="tx1">
                    <a:lumMod val="65000"/>
                    <a:lumOff val="35000"/>
                  </a:schemeClr>
                </a:solidFill>
              </a:rPr>
              <a:t>recupera </a:t>
            </a:r>
            <a:r>
              <a:rPr lang="it-IT" sz="2000" b="1" dirty="0">
                <a:solidFill>
                  <a:schemeClr val="tx1">
                    <a:lumMod val="65000"/>
                    <a:lumOff val="35000"/>
                  </a:schemeClr>
                </a:solidFill>
                <a:highlight>
                  <a:srgbClr val="00FFFF"/>
                </a:highlight>
              </a:rPr>
              <a:t>tutti i record </a:t>
            </a:r>
            <a:r>
              <a:rPr lang="it-IT" sz="2000" b="1" dirty="0">
                <a:solidFill>
                  <a:schemeClr val="tx1">
                    <a:lumMod val="65000"/>
                    <a:lumOff val="35000"/>
                  </a:schemeClr>
                </a:solidFill>
              </a:rPr>
              <a:t>dall’ultima istruzione eseguita</a:t>
            </a:r>
          </a:p>
          <a:p>
            <a:pPr>
              <a:buFont typeface="Wingdings" panose="05000000000000000000" pitchFamily="2" charset="2"/>
              <a:buChar char="q"/>
            </a:pPr>
            <a:endParaRPr lang="it-IT" sz="2000" b="1" dirty="0">
              <a:solidFill>
                <a:schemeClr val="tx1">
                  <a:lumMod val="65000"/>
                  <a:lumOff val="35000"/>
                </a:schemeClr>
              </a:solidFill>
            </a:endParaRP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fetchone</a:t>
            </a:r>
            <a:r>
              <a:rPr lang="it-IT" sz="2000" b="1" dirty="0">
                <a:solidFill>
                  <a:srgbClr val="50B4C8"/>
                </a:solidFill>
              </a:rPr>
              <a:t>()</a:t>
            </a:r>
          </a:p>
          <a:p>
            <a:pPr marL="0" indent="0">
              <a:buNone/>
            </a:pPr>
            <a:r>
              <a:rPr lang="it-IT" sz="2000" b="1" dirty="0">
                <a:solidFill>
                  <a:schemeClr val="tx1">
                    <a:lumMod val="65000"/>
                    <a:lumOff val="35000"/>
                  </a:schemeClr>
                </a:solidFill>
              </a:rPr>
              <a:t>Recupera la </a:t>
            </a:r>
            <a:r>
              <a:rPr lang="it-IT" sz="2000" b="1" dirty="0">
                <a:solidFill>
                  <a:schemeClr val="tx1">
                    <a:lumMod val="65000"/>
                    <a:lumOff val="35000"/>
                  </a:schemeClr>
                </a:solidFill>
                <a:highlight>
                  <a:srgbClr val="00FFFF"/>
                </a:highlight>
              </a:rPr>
              <a:t>prima riga </a:t>
            </a:r>
            <a:r>
              <a:rPr lang="it-IT" sz="2000" b="1" dirty="0">
                <a:solidFill>
                  <a:schemeClr val="tx1">
                    <a:lumMod val="65000"/>
                    <a:lumOff val="35000"/>
                  </a:schemeClr>
                </a:solidFill>
              </a:rPr>
              <a:t>dei risultati.</a:t>
            </a: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fetchmany</a:t>
            </a:r>
            <a:r>
              <a:rPr lang="it-IT" sz="2000" b="1" dirty="0">
                <a:solidFill>
                  <a:srgbClr val="50B4C8"/>
                </a:solidFill>
              </a:rPr>
              <a:t>()</a:t>
            </a:r>
          </a:p>
          <a:p>
            <a:pPr marL="0" indent="0">
              <a:buNone/>
            </a:pPr>
            <a:r>
              <a:rPr lang="it-IT" sz="2000" b="1" dirty="0">
                <a:solidFill>
                  <a:schemeClr val="tx1">
                    <a:lumMod val="65000"/>
                    <a:lumOff val="35000"/>
                  </a:schemeClr>
                </a:solidFill>
              </a:rPr>
              <a:t>Ritorna il </a:t>
            </a:r>
            <a:r>
              <a:rPr lang="it-IT" sz="2000" b="1" dirty="0">
                <a:solidFill>
                  <a:schemeClr val="tx1">
                    <a:lumMod val="65000"/>
                    <a:lumOff val="35000"/>
                  </a:schemeClr>
                </a:solidFill>
                <a:highlight>
                  <a:srgbClr val="00FFFF"/>
                </a:highlight>
              </a:rPr>
              <a:t>numero di record passato come parametro</a:t>
            </a:r>
            <a:r>
              <a:rPr lang="it-IT" sz="2000" b="1" dirty="0">
                <a:solidFill>
                  <a:schemeClr val="tx1">
                    <a:lumMod val="65000"/>
                    <a:lumOff val="35000"/>
                  </a:schemeClr>
                </a:solidFill>
              </a:rPr>
              <a:t>. </a:t>
            </a:r>
          </a:p>
        </p:txBody>
      </p:sp>
      <p:sp>
        <p:nvSpPr>
          <p:cNvPr id="5" name="Rectangle 1">
            <a:extLst>
              <a:ext uri="{FF2B5EF4-FFF2-40B4-BE49-F238E27FC236}">
                <a16:creationId xmlns:a16="http://schemas.microsoft.com/office/drawing/2014/main" id="{6D68DAA8-C9BC-4E61-A683-A1C6CEFEAE7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6BD331B6-FFD8-9424-8A71-369911668DDF}"/>
              </a:ext>
            </a:extLst>
          </p:cNvPr>
          <p:cNvSpPr>
            <a:spLocks noChangeArrowheads="1"/>
          </p:cNvSpPr>
          <p:nvPr/>
        </p:nvSpPr>
        <p:spPr bwMode="auto">
          <a:xfrm>
            <a:off x="6286499" y="5380837"/>
            <a:ext cx="4668715"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per estrarre i dati come </a:t>
            </a:r>
            <a:r>
              <a:rPr kumimoji="0" lang="it-IT" altLang="it-IT" sz="1400" b="0" i="0" u="none" strike="noStrike" cap="none" normalizeH="0" baseline="0" dirty="0" err="1">
                <a:ln>
                  <a:noFill/>
                </a:ln>
                <a:solidFill>
                  <a:srgbClr val="808080"/>
                </a:solidFill>
                <a:effectLst/>
                <a:latin typeface="JetBrains Mono"/>
              </a:rPr>
              <a:t>dictionary</a:t>
            </a:r>
            <a:r>
              <a:rPr kumimoji="0" lang="it-IT" altLang="it-IT" sz="1400" b="0" i="0" u="none" strike="noStrike" cap="none" normalizeH="0" baseline="0" dirty="0">
                <a:ln>
                  <a:noFill/>
                </a:ln>
                <a:solidFill>
                  <a:srgbClr val="808080"/>
                </a:solidFill>
                <a:effectLst/>
                <a:latin typeface="JetBrains Mono"/>
              </a:rPr>
              <a:t> e non come </a:t>
            </a:r>
            <a:r>
              <a:rPr kumimoji="0" lang="it-IT" altLang="it-IT" sz="1400" b="0" i="0" u="none" strike="noStrike" cap="none" normalizeH="0" baseline="0" dirty="0" err="1">
                <a:ln>
                  <a:noFill/>
                </a:ln>
                <a:solidFill>
                  <a:srgbClr val="808080"/>
                </a:solidFill>
                <a:effectLst/>
                <a:latin typeface="JetBrains Mono"/>
              </a:rPr>
              <a:t>tupla</a:t>
            </a:r>
            <a:r>
              <a:rPr kumimoji="0" lang="it-IT" altLang="it-IT" sz="1400" b="0" i="0" u="none" strike="noStrike" cap="none" normalizeH="0" baseline="0" dirty="0">
                <a:ln>
                  <a:noFill/>
                </a:ln>
                <a:solidFill>
                  <a:srgbClr val="808080"/>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 Generazione del cursore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cursore</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connessione.cursor</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A4926"/>
                </a:solidFill>
                <a:effectLst/>
                <a:latin typeface="JetBrains Mono"/>
              </a:rPr>
              <a:t>dictionary</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True</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0220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54BCC7-2CF3-4ED6-B10F-A4C780ED54D4}"/>
              </a:ext>
            </a:extLst>
          </p:cNvPr>
          <p:cNvSpPr>
            <a:spLocks noGrp="1"/>
          </p:cNvSpPr>
          <p:nvPr>
            <p:ph type="title"/>
          </p:nvPr>
        </p:nvSpPr>
        <p:spPr/>
        <p:txBody>
          <a:bodyPr/>
          <a:lstStyle/>
          <a:p>
            <a:r>
              <a:rPr lang="it-IT" dirty="0"/>
              <a:t>CASTING IN PYTHON – Specificare un tipo di variabile</a:t>
            </a:r>
          </a:p>
        </p:txBody>
      </p:sp>
      <p:sp>
        <p:nvSpPr>
          <p:cNvPr id="3" name="Segnaposto contenuto 2">
            <a:extLst>
              <a:ext uri="{FF2B5EF4-FFF2-40B4-BE49-F238E27FC236}">
                <a16:creationId xmlns:a16="http://schemas.microsoft.com/office/drawing/2014/main" id="{D1E97156-2214-4202-9B89-068C11BB3B8F}"/>
              </a:ext>
            </a:extLst>
          </p:cNvPr>
          <p:cNvSpPr>
            <a:spLocks noGrp="1"/>
          </p:cNvSpPr>
          <p:nvPr>
            <p:ph sz="half" idx="2"/>
          </p:nvPr>
        </p:nvSpPr>
        <p:spPr>
          <a:xfrm>
            <a:off x="328613" y="1271015"/>
            <a:ext cx="5456724" cy="5393553"/>
          </a:xfrm>
        </p:spPr>
        <p:txBody>
          <a:bodyPr anchor="ctr">
            <a:normAutofit fontScale="92500" lnSpcReduction="20000"/>
          </a:bodyPr>
          <a:lstStyle/>
          <a:p>
            <a:pPr>
              <a:lnSpc>
                <a:spcPct val="100000"/>
              </a:lnSpc>
            </a:pPr>
            <a:r>
              <a:rPr lang="it-IT" sz="2000" dirty="0"/>
              <a:t>A volte si ha la necessità di </a:t>
            </a:r>
            <a:r>
              <a:rPr lang="it-IT" sz="2000" b="1" dirty="0">
                <a:highlight>
                  <a:srgbClr val="00FFFF"/>
                </a:highlight>
              </a:rPr>
              <a:t>cambiare il tipo di variabile</a:t>
            </a:r>
            <a:r>
              <a:rPr lang="it-IT" sz="2000" dirty="0"/>
              <a:t>. </a:t>
            </a:r>
            <a:br>
              <a:rPr lang="it-IT" sz="2000" dirty="0"/>
            </a:br>
            <a:r>
              <a:rPr lang="it-IT" sz="2000" dirty="0"/>
              <a:t>Questo può essere fatto con il </a:t>
            </a:r>
            <a:r>
              <a:rPr lang="it-IT" sz="2000" b="1" dirty="0">
                <a:highlight>
                  <a:srgbClr val="00FFFF"/>
                </a:highlight>
              </a:rPr>
              <a:t>casting</a:t>
            </a:r>
            <a:r>
              <a:rPr lang="it-IT" sz="2000" dirty="0"/>
              <a:t>. </a:t>
            </a:r>
          </a:p>
          <a:p>
            <a:pPr>
              <a:lnSpc>
                <a:spcPct val="100000"/>
              </a:lnSpc>
            </a:pPr>
            <a:r>
              <a:rPr lang="it-IT" sz="2000" dirty="0"/>
              <a:t>Python è un linguaggio orientato agli oggetti e, in quanto tale, usa classi per definire i tipi di dati, inclusi i suoi tipi primitivi. </a:t>
            </a:r>
          </a:p>
          <a:p>
            <a:pPr>
              <a:lnSpc>
                <a:spcPct val="100000"/>
              </a:lnSpc>
            </a:pPr>
            <a:endParaRPr lang="it-IT" sz="2000" dirty="0"/>
          </a:p>
          <a:p>
            <a:pPr>
              <a:lnSpc>
                <a:spcPct val="100000"/>
              </a:lnSpc>
            </a:pPr>
            <a:r>
              <a:rPr lang="it-IT" sz="2000" dirty="0"/>
              <a:t>Il casting in Python viene quindi eseguito utilizzando le </a:t>
            </a:r>
            <a:r>
              <a:rPr lang="it-IT" sz="2000" b="1" dirty="0"/>
              <a:t>funzioni di costruzione</a:t>
            </a:r>
            <a:r>
              <a:rPr lang="it-IT" sz="2000" dirty="0"/>
              <a:t>: </a:t>
            </a:r>
            <a:br>
              <a:rPr lang="it-IT" sz="2000" dirty="0"/>
            </a:br>
            <a:endParaRPr lang="it-IT" sz="2000" dirty="0"/>
          </a:p>
          <a:p>
            <a:pPr>
              <a:lnSpc>
                <a:spcPct val="100000"/>
              </a:lnSpc>
              <a:buFont typeface="Arial" panose="020B0604020202020204" pitchFamily="34" charset="0"/>
              <a:buChar char="•"/>
            </a:pPr>
            <a:r>
              <a:rPr lang="it-IT" sz="2000" dirty="0"/>
              <a:t> </a:t>
            </a:r>
            <a:r>
              <a:rPr lang="it-IT" sz="2000" b="1" dirty="0" err="1">
                <a:solidFill>
                  <a:srgbClr val="50B4C8"/>
                </a:solidFill>
              </a:rPr>
              <a:t>int</a:t>
            </a:r>
            <a:r>
              <a:rPr lang="it-IT" sz="2000" b="1" dirty="0">
                <a:solidFill>
                  <a:srgbClr val="50B4C8"/>
                </a:solidFill>
              </a:rPr>
              <a:t>(): </a:t>
            </a:r>
            <a:r>
              <a:rPr lang="it-IT" sz="2000" dirty="0"/>
              <a:t>crea un numero intero </a:t>
            </a:r>
            <a:r>
              <a:rPr lang="it-IT" sz="2000" b="1" dirty="0"/>
              <a:t>da un </a:t>
            </a:r>
            <a:r>
              <a:rPr lang="it-IT" sz="2000" b="1" dirty="0" err="1"/>
              <a:t>integer</a:t>
            </a:r>
            <a:r>
              <a:rPr lang="it-IT" sz="2000" dirty="0"/>
              <a:t>, da un </a:t>
            </a:r>
            <a:r>
              <a:rPr lang="it-IT" sz="2000" b="1" dirty="0"/>
              <a:t>float</a:t>
            </a:r>
            <a:r>
              <a:rPr lang="it-IT" sz="2000" dirty="0"/>
              <a:t> (</a:t>
            </a:r>
            <a:r>
              <a:rPr lang="it-IT" sz="2000" b="1" dirty="0"/>
              <a:t>rimuovendo tutti i decimali</a:t>
            </a:r>
            <a:r>
              <a:rPr lang="it-IT" sz="2000" dirty="0"/>
              <a:t>) o </a:t>
            </a:r>
            <a:r>
              <a:rPr lang="it-IT" sz="2000" b="1" dirty="0"/>
              <a:t>da una stringa </a:t>
            </a:r>
            <a:r>
              <a:rPr lang="it-IT" sz="2000" dirty="0"/>
              <a:t>(fornendo una stringa che rappresenta un numero intero)</a:t>
            </a:r>
            <a:br>
              <a:rPr lang="it-IT" sz="2000" dirty="0"/>
            </a:br>
            <a:endParaRPr lang="it-IT" sz="2000" dirty="0"/>
          </a:p>
          <a:p>
            <a:pPr>
              <a:lnSpc>
                <a:spcPct val="100000"/>
              </a:lnSpc>
              <a:buFont typeface="Arial" panose="020B0604020202020204" pitchFamily="34" charset="0"/>
              <a:buChar char="•"/>
            </a:pPr>
            <a:r>
              <a:rPr lang="it-IT" sz="2000" b="1" dirty="0">
                <a:solidFill>
                  <a:schemeClr val="accent1">
                    <a:lumMod val="75000"/>
                  </a:schemeClr>
                </a:solidFill>
              </a:rPr>
              <a:t> f</a:t>
            </a:r>
            <a:r>
              <a:rPr lang="it-IT" sz="2000" b="1" dirty="0">
                <a:solidFill>
                  <a:srgbClr val="50B4C8"/>
                </a:solidFill>
              </a:rPr>
              <a:t>loat(): </a:t>
            </a:r>
            <a:r>
              <a:rPr lang="it-IT" sz="2000" dirty="0">
                <a:solidFill>
                  <a:schemeClr val="tx1"/>
                </a:solidFill>
              </a:rPr>
              <a:t>crea un float </a:t>
            </a:r>
            <a:r>
              <a:rPr lang="it-IT" sz="2000" dirty="0" err="1">
                <a:solidFill>
                  <a:schemeClr val="tx1"/>
                </a:solidFill>
              </a:rPr>
              <a:t>number</a:t>
            </a:r>
            <a:r>
              <a:rPr lang="it-IT" sz="2000" dirty="0">
                <a:solidFill>
                  <a:schemeClr val="tx1"/>
                </a:solidFill>
              </a:rPr>
              <a:t> </a:t>
            </a:r>
            <a:r>
              <a:rPr lang="it-IT" sz="2000" b="1" dirty="0">
                <a:solidFill>
                  <a:schemeClr val="tx1"/>
                </a:solidFill>
              </a:rPr>
              <a:t>da un intero</a:t>
            </a:r>
            <a:r>
              <a:rPr lang="it-IT" sz="2000" dirty="0">
                <a:solidFill>
                  <a:schemeClr val="tx1"/>
                </a:solidFill>
              </a:rPr>
              <a:t>, </a:t>
            </a:r>
            <a:r>
              <a:rPr lang="it-IT" sz="2000" b="1" dirty="0">
                <a:solidFill>
                  <a:schemeClr val="tx1"/>
                </a:solidFill>
              </a:rPr>
              <a:t>da un float </a:t>
            </a:r>
            <a:r>
              <a:rPr lang="it-IT" sz="2000" dirty="0">
                <a:solidFill>
                  <a:schemeClr val="tx1"/>
                </a:solidFill>
              </a:rPr>
              <a:t>o </a:t>
            </a:r>
            <a:r>
              <a:rPr lang="it-IT" sz="2000" b="1" dirty="0">
                <a:solidFill>
                  <a:schemeClr val="tx1"/>
                </a:solidFill>
              </a:rPr>
              <a:t>da una stringa </a:t>
            </a:r>
            <a:r>
              <a:rPr lang="it-IT" sz="2000" dirty="0">
                <a:solidFill>
                  <a:schemeClr val="tx1"/>
                </a:solidFill>
              </a:rPr>
              <a:t>(dove la stringa rappresenta un intero o un float)</a:t>
            </a:r>
            <a:br>
              <a:rPr lang="it-IT" sz="2000" dirty="0">
                <a:solidFill>
                  <a:schemeClr val="tx1"/>
                </a:solidFill>
              </a:rPr>
            </a:br>
            <a:endParaRPr lang="it-IT" sz="2000" b="1" dirty="0">
              <a:solidFill>
                <a:schemeClr val="accent1">
                  <a:lumMod val="75000"/>
                </a:schemeClr>
              </a:solidFill>
            </a:endParaRPr>
          </a:p>
          <a:p>
            <a:pPr>
              <a:lnSpc>
                <a:spcPct val="100000"/>
              </a:lnSpc>
              <a:buFont typeface="Arial" panose="020B0604020202020204" pitchFamily="34" charset="0"/>
              <a:buChar char="•"/>
            </a:pPr>
            <a:r>
              <a:rPr lang="it-IT" sz="2000" b="1" dirty="0">
                <a:solidFill>
                  <a:schemeClr val="accent1">
                    <a:lumMod val="75000"/>
                  </a:schemeClr>
                </a:solidFill>
              </a:rPr>
              <a:t> </a:t>
            </a:r>
            <a:r>
              <a:rPr lang="it-IT" sz="2000" b="1" dirty="0" err="1">
                <a:solidFill>
                  <a:srgbClr val="50B4C8"/>
                </a:solidFill>
              </a:rPr>
              <a:t>str</a:t>
            </a:r>
            <a:r>
              <a:rPr lang="it-IT" sz="2000" b="1" dirty="0">
                <a:solidFill>
                  <a:srgbClr val="50B4C8"/>
                </a:solidFill>
              </a:rPr>
              <a:t>():</a:t>
            </a:r>
            <a:r>
              <a:rPr lang="it-IT" sz="2000" dirty="0">
                <a:solidFill>
                  <a:srgbClr val="50B4C8"/>
                </a:solidFill>
              </a:rPr>
              <a:t> </a:t>
            </a:r>
            <a:r>
              <a:rPr lang="it-IT" sz="2000" dirty="0">
                <a:solidFill>
                  <a:schemeClr val="tx1"/>
                </a:solidFill>
              </a:rPr>
              <a:t>crea una stringa </a:t>
            </a:r>
            <a:r>
              <a:rPr lang="it-IT" sz="2000" b="1" dirty="0">
                <a:solidFill>
                  <a:schemeClr val="tx1"/>
                </a:solidFill>
              </a:rPr>
              <a:t>da una grande varietà di tipi </a:t>
            </a:r>
            <a:r>
              <a:rPr lang="it-IT" sz="2000" dirty="0">
                <a:solidFill>
                  <a:schemeClr val="tx1"/>
                </a:solidFill>
              </a:rPr>
              <a:t>di dati inclusi </a:t>
            </a:r>
            <a:r>
              <a:rPr lang="it-IT" sz="2000" dirty="0" err="1">
                <a:solidFill>
                  <a:schemeClr val="tx1"/>
                </a:solidFill>
              </a:rPr>
              <a:t>string</a:t>
            </a:r>
            <a:r>
              <a:rPr lang="it-IT" sz="2000" dirty="0">
                <a:solidFill>
                  <a:schemeClr val="tx1"/>
                </a:solidFill>
              </a:rPr>
              <a:t>, </a:t>
            </a:r>
            <a:r>
              <a:rPr lang="it-IT" sz="2000" dirty="0" err="1">
                <a:solidFill>
                  <a:schemeClr val="tx1"/>
                </a:solidFill>
              </a:rPr>
              <a:t>integer</a:t>
            </a:r>
            <a:r>
              <a:rPr lang="it-IT" sz="2000" dirty="0">
                <a:solidFill>
                  <a:schemeClr val="tx1"/>
                </a:solidFill>
              </a:rPr>
              <a:t> e float</a:t>
            </a:r>
            <a:endParaRPr lang="it-IT" sz="2000" dirty="0">
              <a:solidFill>
                <a:schemeClr val="accent1">
                  <a:lumMod val="75000"/>
                </a:schemeClr>
              </a:solidFill>
            </a:endParaRPr>
          </a:p>
        </p:txBody>
      </p:sp>
      <p:sp>
        <p:nvSpPr>
          <p:cNvPr id="4" name="Segnaposto contenuto 3">
            <a:extLst>
              <a:ext uri="{FF2B5EF4-FFF2-40B4-BE49-F238E27FC236}">
                <a16:creationId xmlns:a16="http://schemas.microsoft.com/office/drawing/2014/main" id="{6C629187-974C-4C6F-8E50-C65AD02CC711}"/>
              </a:ext>
            </a:extLst>
          </p:cNvPr>
          <p:cNvSpPr>
            <a:spLocks noGrp="1"/>
          </p:cNvSpPr>
          <p:nvPr>
            <p:ph sz="quarter" idx="4"/>
          </p:nvPr>
        </p:nvSpPr>
        <p:spPr>
          <a:xfrm>
            <a:off x="5785337" y="1285947"/>
            <a:ext cx="6233748" cy="5378621"/>
          </a:xfrm>
        </p:spPr>
        <p:txBody>
          <a:bodyPr anchor="ctr">
            <a:normAutofit/>
          </a:bodyPr>
          <a:lstStyle/>
          <a:p>
            <a:pPr algn="ctr"/>
            <a:r>
              <a:rPr lang="it-IT" sz="2000" u="sng" dirty="0"/>
              <a:t>INTEGERS</a:t>
            </a:r>
          </a:p>
          <a:p>
            <a:pPr algn="ctr"/>
            <a:endParaRPr lang="it-IT" sz="2000" u="sng" dirty="0"/>
          </a:p>
          <a:p>
            <a:pPr algn="ctr"/>
            <a:endParaRPr lang="it-IT" sz="2000" u="sng" dirty="0"/>
          </a:p>
          <a:p>
            <a:pPr algn="ctr"/>
            <a:endParaRPr lang="it-IT" sz="2000" u="sng" dirty="0"/>
          </a:p>
          <a:p>
            <a:pPr algn="ctr"/>
            <a:r>
              <a:rPr lang="it-IT" sz="2000" u="sng" dirty="0"/>
              <a:t>FLOAT</a:t>
            </a:r>
          </a:p>
          <a:p>
            <a:pPr algn="ctr"/>
            <a:endParaRPr lang="it-IT" sz="2000" u="sng" dirty="0"/>
          </a:p>
          <a:p>
            <a:pPr algn="ctr"/>
            <a:endParaRPr lang="it-IT" sz="2000" u="sng" dirty="0"/>
          </a:p>
          <a:p>
            <a:pPr algn="ctr"/>
            <a:endParaRPr lang="it-IT" sz="2000" u="sng" dirty="0"/>
          </a:p>
          <a:p>
            <a:pPr algn="ctr"/>
            <a:endParaRPr lang="it-IT" sz="2000" u="sng" dirty="0"/>
          </a:p>
          <a:p>
            <a:pPr algn="ctr"/>
            <a:r>
              <a:rPr lang="it-IT" sz="2000" u="sng" dirty="0"/>
              <a:t>STRING</a:t>
            </a:r>
          </a:p>
          <a:p>
            <a:pPr algn="ctr"/>
            <a:endParaRPr lang="it-IT" sz="2000" u="sng" dirty="0"/>
          </a:p>
          <a:p>
            <a:pPr algn="ctr"/>
            <a:endParaRPr lang="it-IT" sz="2000" u="sng" dirty="0"/>
          </a:p>
        </p:txBody>
      </p:sp>
      <p:pic>
        <p:nvPicPr>
          <p:cNvPr id="6" name="Immagine 5">
            <a:extLst>
              <a:ext uri="{FF2B5EF4-FFF2-40B4-BE49-F238E27FC236}">
                <a16:creationId xmlns:a16="http://schemas.microsoft.com/office/drawing/2014/main" id="{D5424973-0BDE-BC50-19A6-0D813BB82579}"/>
              </a:ext>
            </a:extLst>
          </p:cNvPr>
          <p:cNvPicPr>
            <a:picLocks noChangeAspect="1"/>
          </p:cNvPicPr>
          <p:nvPr/>
        </p:nvPicPr>
        <p:blipFill>
          <a:blip r:embed="rId2"/>
          <a:stretch>
            <a:fillRect/>
          </a:stretch>
        </p:blipFill>
        <p:spPr>
          <a:xfrm>
            <a:off x="8017325" y="2473424"/>
            <a:ext cx="2276793" cy="704948"/>
          </a:xfrm>
          <a:prstGeom prst="rect">
            <a:avLst/>
          </a:prstGeom>
        </p:spPr>
      </p:pic>
      <p:pic>
        <p:nvPicPr>
          <p:cNvPr id="8" name="Immagine 7">
            <a:extLst>
              <a:ext uri="{FF2B5EF4-FFF2-40B4-BE49-F238E27FC236}">
                <a16:creationId xmlns:a16="http://schemas.microsoft.com/office/drawing/2014/main" id="{82595D31-5C2D-2F59-926D-4CD4885AD82E}"/>
              </a:ext>
            </a:extLst>
          </p:cNvPr>
          <p:cNvPicPr>
            <a:picLocks noChangeAspect="1"/>
          </p:cNvPicPr>
          <p:nvPr/>
        </p:nvPicPr>
        <p:blipFill>
          <a:blip r:embed="rId3"/>
          <a:stretch>
            <a:fillRect/>
          </a:stretch>
        </p:blipFill>
        <p:spPr>
          <a:xfrm>
            <a:off x="7707719" y="3610367"/>
            <a:ext cx="2896004" cy="952633"/>
          </a:xfrm>
          <a:prstGeom prst="rect">
            <a:avLst/>
          </a:prstGeom>
        </p:spPr>
      </p:pic>
      <p:pic>
        <p:nvPicPr>
          <p:cNvPr id="10" name="Immagine 9">
            <a:extLst>
              <a:ext uri="{FF2B5EF4-FFF2-40B4-BE49-F238E27FC236}">
                <a16:creationId xmlns:a16="http://schemas.microsoft.com/office/drawing/2014/main" id="{2C3F5BB8-4F91-2813-BB87-3251DD746EA5}"/>
              </a:ext>
            </a:extLst>
          </p:cNvPr>
          <p:cNvPicPr>
            <a:picLocks noChangeAspect="1"/>
          </p:cNvPicPr>
          <p:nvPr/>
        </p:nvPicPr>
        <p:blipFill>
          <a:blip r:embed="rId4"/>
          <a:stretch>
            <a:fillRect/>
          </a:stretch>
        </p:blipFill>
        <p:spPr>
          <a:xfrm>
            <a:off x="7869740" y="5256546"/>
            <a:ext cx="3372321" cy="714475"/>
          </a:xfrm>
          <a:prstGeom prst="rect">
            <a:avLst/>
          </a:prstGeom>
        </p:spPr>
      </p:pic>
    </p:spTree>
    <p:extLst>
      <p:ext uri="{BB962C8B-B14F-4D97-AF65-F5344CB8AC3E}">
        <p14:creationId xmlns:p14="http://schemas.microsoft.com/office/powerpoint/2010/main" val="1028659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2" y="1271016"/>
            <a:ext cx="4569313" cy="5248655"/>
          </a:xfrm>
        </p:spPr>
        <p:txBody>
          <a:bodyPr>
            <a:normAutofit lnSpcReduction="10000"/>
          </a:bodyPr>
          <a:lstStyle/>
          <a:p>
            <a:pPr marL="0" indent="0">
              <a:buNone/>
            </a:pPr>
            <a:r>
              <a:rPr lang="it-IT" sz="2000" b="1" dirty="0">
                <a:solidFill>
                  <a:srgbClr val="50B4C8"/>
                </a:solidFill>
              </a:rPr>
              <a:t>METODO FETCHALL()</a:t>
            </a:r>
          </a:p>
          <a:p>
            <a:pPr marL="0" indent="0">
              <a:buNone/>
            </a:pPr>
            <a:endParaRPr lang="it-IT" sz="2000" dirty="0"/>
          </a:p>
          <a:p>
            <a:pPr marL="0" indent="0">
              <a:buNone/>
            </a:pPr>
            <a:r>
              <a:rPr lang="it-IT" sz="1400" dirty="0"/>
              <a:t>Per selezionare tutti i campi si sostituisce al dichiarazione dei nomi dei campi con un asterisco. </a:t>
            </a:r>
          </a:p>
          <a:p>
            <a:pPr marL="0" indent="0">
              <a:buNone/>
            </a:pPr>
            <a:endParaRPr lang="it-IT" sz="1400" dirty="0"/>
          </a:p>
          <a:p>
            <a:pPr marL="0" indent="0">
              <a:buNone/>
            </a:pPr>
            <a:r>
              <a:rPr lang="it-IT" sz="1400" dirty="0"/>
              <a:t>Avremo quindi un </a:t>
            </a:r>
          </a:p>
          <a:p>
            <a:pPr marL="0" indent="0">
              <a:buNone/>
            </a:pPr>
            <a:endParaRPr lang="it-IT" sz="1400" dirty="0"/>
          </a:p>
          <a:p>
            <a:pPr marL="0" indent="0" algn="ctr">
              <a:buNone/>
            </a:pPr>
            <a:r>
              <a:rPr lang="it-IT" sz="1400" b="1" dirty="0">
                <a:highlight>
                  <a:srgbClr val="00FFFF"/>
                </a:highlight>
              </a:rPr>
              <a:t>SELECT *  FROM </a:t>
            </a:r>
            <a:r>
              <a:rPr lang="it-IT" sz="1400" b="1" dirty="0" err="1">
                <a:highlight>
                  <a:srgbClr val="00FFFF"/>
                </a:highlight>
              </a:rPr>
              <a:t>table_name</a:t>
            </a:r>
            <a:r>
              <a:rPr lang="it-IT" sz="1400" dirty="0"/>
              <a:t>. </a:t>
            </a:r>
          </a:p>
          <a:p>
            <a:pPr marL="0" indent="0" algn="ctr">
              <a:buNone/>
            </a:pPr>
            <a:endParaRPr lang="it-IT" sz="1400" dirty="0"/>
          </a:p>
          <a:p>
            <a:pPr marL="0" indent="0">
              <a:buNone/>
            </a:pPr>
            <a:r>
              <a:rPr lang="it-IT" sz="1400" dirty="0"/>
              <a:t>Nel nostro esempio il </a:t>
            </a:r>
          </a:p>
          <a:p>
            <a:pPr marL="0" indent="0">
              <a:buNone/>
            </a:pPr>
            <a:endParaRPr lang="it-IT" sz="1400" dirty="0"/>
          </a:p>
          <a:p>
            <a:pPr marL="0" indent="0" algn="ctr">
              <a:buNone/>
            </a:pPr>
            <a:r>
              <a:rPr lang="it-IT" sz="1400" dirty="0"/>
              <a:t>SELECT * FROM nominativi</a:t>
            </a:r>
          </a:p>
          <a:p>
            <a:pPr marL="0" indent="0">
              <a:buNone/>
            </a:pPr>
            <a:r>
              <a:rPr lang="it-IT" sz="1400" dirty="0"/>
              <a:t>Sostituisce</a:t>
            </a:r>
          </a:p>
          <a:p>
            <a:pPr marL="0" indent="0">
              <a:buNone/>
            </a:pPr>
            <a:endParaRPr lang="it-IT" sz="1400" dirty="0"/>
          </a:p>
          <a:p>
            <a:pPr marL="0" indent="0" algn="ctr">
              <a:buNone/>
            </a:pPr>
            <a:r>
              <a:rPr lang="it-IT" sz="1400" dirty="0"/>
              <a:t>SELECT </a:t>
            </a:r>
            <a:r>
              <a:rPr lang="it-IT" sz="1400" dirty="0" err="1"/>
              <a:t>id_nominativi</a:t>
            </a:r>
            <a:r>
              <a:rPr lang="it-IT" sz="1400" dirty="0"/>
              <a:t>, nome, cognome, parentela, occupazione FROM nominativi</a:t>
            </a:r>
          </a:p>
          <a:p>
            <a:pPr marL="0" indent="0">
              <a:buNone/>
            </a:pPr>
            <a:endParaRPr lang="it-IT" sz="1400" dirty="0"/>
          </a:p>
          <a:p>
            <a:pPr marL="0" indent="0">
              <a:buNone/>
            </a:pPr>
            <a:r>
              <a:rPr lang="it-IT" sz="1400" dirty="0"/>
              <a:t>Una volta passata la query al metodo </a:t>
            </a:r>
            <a:r>
              <a:rPr lang="it-IT" sz="1400" dirty="0" err="1"/>
              <a:t>execute</a:t>
            </a:r>
            <a:r>
              <a:rPr lang="it-IT" sz="1400" dirty="0"/>
              <a:t>(), è possibile </a:t>
            </a:r>
            <a:r>
              <a:rPr lang="it-IT" sz="1400" b="1" dirty="0"/>
              <a:t>estrarre i record tramite il metodo </a:t>
            </a:r>
            <a:r>
              <a:rPr lang="it-IT" sz="1400" b="1" dirty="0" err="1">
                <a:highlight>
                  <a:srgbClr val="FFFF00"/>
                </a:highlight>
              </a:rPr>
              <a:t>fetchall</a:t>
            </a:r>
            <a:r>
              <a:rPr lang="it-IT" sz="1400" b="1" dirty="0">
                <a:highlight>
                  <a:srgbClr val="FFFF00"/>
                </a:highlight>
              </a:rPr>
              <a:t>() </a:t>
            </a:r>
            <a:r>
              <a:rPr lang="it-IT" sz="1400" dirty="0"/>
              <a:t>che non richiede parametri. </a:t>
            </a:r>
          </a:p>
          <a:p>
            <a:pPr marL="0" indent="0">
              <a:buNone/>
            </a:pPr>
            <a:r>
              <a:rPr lang="it-IT" sz="1400" dirty="0" err="1"/>
              <a:t>Fetchall</a:t>
            </a:r>
            <a:r>
              <a:rPr lang="it-IT" sz="1400" dirty="0"/>
              <a:t> genera una </a:t>
            </a:r>
            <a:r>
              <a:rPr lang="it-IT" sz="1400" b="1" dirty="0"/>
              <a:t>lista di </a:t>
            </a:r>
            <a:r>
              <a:rPr lang="it-IT" sz="1400" b="1" dirty="0" err="1"/>
              <a:t>tuple</a:t>
            </a:r>
            <a:r>
              <a:rPr lang="it-IT" sz="1400" b="1" dirty="0"/>
              <a:t> </a:t>
            </a:r>
            <a:r>
              <a:rPr lang="it-IT" sz="1400" dirty="0"/>
              <a:t>dove ognuna di esse corrisponde ad un </a:t>
            </a:r>
            <a:r>
              <a:rPr lang="it-IT" sz="1400" dirty="0" err="1"/>
              <a:t>document</a:t>
            </a:r>
            <a:r>
              <a:rPr lang="it-IT" sz="1400" dirty="0"/>
              <a:t>. </a:t>
            </a:r>
          </a:p>
          <a:p>
            <a:pPr marL="0" indent="0">
              <a:buNone/>
            </a:pPr>
            <a:r>
              <a:rPr lang="it-IT" sz="1400" dirty="0"/>
              <a:t>La lista può poi essere passata in un ciclo for per restituire i record in output. </a:t>
            </a:r>
          </a:p>
          <a:p>
            <a:pPr marL="0" indent="0">
              <a:buNone/>
            </a:pPr>
            <a:endParaRPr lang="it-IT" sz="1400" dirty="0"/>
          </a:p>
          <a:p>
            <a:endParaRPr lang="it-IT" sz="2000" b="1" dirty="0"/>
          </a:p>
        </p:txBody>
      </p:sp>
      <p:sp>
        <p:nvSpPr>
          <p:cNvPr id="8" name="CasellaDiTesto 7">
            <a:extLst>
              <a:ext uri="{FF2B5EF4-FFF2-40B4-BE49-F238E27FC236}">
                <a16:creationId xmlns:a16="http://schemas.microsoft.com/office/drawing/2014/main" id="{360E07DF-FDCB-4233-AF42-56F1BDEE3B93}"/>
              </a:ext>
            </a:extLst>
          </p:cNvPr>
          <p:cNvSpPr txBox="1"/>
          <p:nvPr/>
        </p:nvSpPr>
        <p:spPr>
          <a:xfrm>
            <a:off x="5241956" y="1271017"/>
            <a:ext cx="6838675" cy="4662815"/>
          </a:xfrm>
          <a:prstGeom prst="rect">
            <a:avLst/>
          </a:prstGeom>
          <a:noFill/>
        </p:spPr>
        <p:txBody>
          <a:bodyPr wrap="square">
            <a:spAutoFit/>
          </a:bodyPr>
          <a:lstStyle/>
          <a:p>
            <a:r>
              <a:rPr kumimoji="0" lang="it-IT" altLang="it-IT" sz="1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sng" strike="noStrike" cap="none" normalizeH="0" baseline="0" dirty="0">
                <a:ln>
                  <a:noFill/>
                </a:ln>
                <a:solidFill>
                  <a:srgbClr val="657B83"/>
                </a:solidFill>
                <a:effectLst/>
                <a:latin typeface="Consolas" panose="020B0609020204030204" pitchFamily="49" charset="0"/>
              </a:rPr>
              <a:t>Comando SQL per l'estrazione dei record </a:t>
            </a:r>
          </a:p>
          <a:p>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400" b="0" i="0" u="none" strike="noStrike" cap="none" normalizeH="0" baseline="0" dirty="0">
                <a:ln>
                  <a:noFill/>
                </a:ln>
                <a:solidFill>
                  <a:srgbClr val="657B83"/>
                </a:solidFill>
                <a:effectLst/>
                <a:latin typeface="Consolas" panose="020B0609020204030204" pitchFamily="49" charset="0"/>
              </a:rPr>
              <a:t>risultati =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FFFF00"/>
                </a:highlight>
                <a:latin typeface="Consolas" panose="020B0609020204030204" pitchFamily="49" charset="0"/>
              </a:rPr>
              <a:t>fetchall</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600" dirty="0"/>
          </a:p>
          <a:p>
            <a:endParaRPr lang="it-IT" sz="1500" dirty="0"/>
          </a:p>
        </p:txBody>
      </p:sp>
      <p:sp>
        <p:nvSpPr>
          <p:cNvPr id="4" name="Parentesi quadra aperta 3">
            <a:extLst>
              <a:ext uri="{FF2B5EF4-FFF2-40B4-BE49-F238E27FC236}">
                <a16:creationId xmlns:a16="http://schemas.microsoft.com/office/drawing/2014/main" id="{2E1A20B9-9E9F-B8D7-3AFE-2D386B4ADE9C}"/>
              </a:ext>
            </a:extLst>
          </p:cNvPr>
          <p:cNvSpPr/>
          <p:nvPr/>
        </p:nvSpPr>
        <p:spPr>
          <a:xfrm rot="16200000">
            <a:off x="8163660" y="3028950"/>
            <a:ext cx="70340" cy="2540978"/>
          </a:xfrm>
          <a:prstGeom prst="leftBracket">
            <a:avLst/>
          </a:prstGeom>
          <a:ln w="19050">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CasellaDiTesto 4">
            <a:extLst>
              <a:ext uri="{FF2B5EF4-FFF2-40B4-BE49-F238E27FC236}">
                <a16:creationId xmlns:a16="http://schemas.microsoft.com/office/drawing/2014/main" id="{EE2074DE-4685-4523-1376-1D8EFB80F07E}"/>
              </a:ext>
            </a:extLst>
          </p:cNvPr>
          <p:cNvSpPr txBox="1"/>
          <p:nvPr/>
        </p:nvSpPr>
        <p:spPr>
          <a:xfrm>
            <a:off x="8968154" y="4264268"/>
            <a:ext cx="720969" cy="378069"/>
          </a:xfrm>
          <a:prstGeom prst="rect">
            <a:avLst/>
          </a:prstGeom>
          <a:noFill/>
        </p:spPr>
        <p:txBody>
          <a:bodyPr wrap="square" rtlCol="0">
            <a:spAutoFit/>
          </a:bodyPr>
          <a:lstStyle/>
          <a:p>
            <a:r>
              <a:rPr lang="it-IT" b="1" dirty="0">
                <a:solidFill>
                  <a:srgbClr val="D543B6"/>
                </a:solidFill>
              </a:rPr>
              <a:t>query</a:t>
            </a:r>
          </a:p>
        </p:txBody>
      </p:sp>
      <p:pic>
        <p:nvPicPr>
          <p:cNvPr id="9" name="Immagine 8">
            <a:extLst>
              <a:ext uri="{FF2B5EF4-FFF2-40B4-BE49-F238E27FC236}">
                <a16:creationId xmlns:a16="http://schemas.microsoft.com/office/drawing/2014/main" id="{7107B3D5-F82E-2E12-7692-D1564DBF26C1}"/>
              </a:ext>
            </a:extLst>
          </p:cNvPr>
          <p:cNvPicPr>
            <a:picLocks noChangeAspect="1"/>
          </p:cNvPicPr>
          <p:nvPr/>
        </p:nvPicPr>
        <p:blipFill>
          <a:blip r:embed="rId2"/>
          <a:stretch>
            <a:fillRect/>
          </a:stretch>
        </p:blipFill>
        <p:spPr>
          <a:xfrm>
            <a:off x="5922037" y="5586983"/>
            <a:ext cx="4553585" cy="790685"/>
          </a:xfrm>
          <a:prstGeom prst="rect">
            <a:avLst/>
          </a:prstGeom>
        </p:spPr>
      </p:pic>
    </p:spTree>
    <p:extLst>
      <p:ext uri="{BB962C8B-B14F-4D97-AF65-F5344CB8AC3E}">
        <p14:creationId xmlns:p14="http://schemas.microsoft.com/office/powerpoint/2010/main" val="7618270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5" name="Segnaposto contenuto 4">
            <a:extLst>
              <a:ext uri="{FF2B5EF4-FFF2-40B4-BE49-F238E27FC236}">
                <a16:creationId xmlns:a16="http://schemas.microsoft.com/office/drawing/2014/main" id="{B82EF453-7C8F-3833-CF88-E5FEC234D673}"/>
              </a:ext>
            </a:extLst>
          </p:cNvPr>
          <p:cNvSpPr>
            <a:spLocks noGrp="1"/>
          </p:cNvSpPr>
          <p:nvPr>
            <p:ph idx="1"/>
          </p:nvPr>
        </p:nvSpPr>
        <p:spPr/>
        <p:txBody>
          <a:bodyPr>
            <a:normAutofit fontScale="92500" lnSpcReduction="10000"/>
          </a:bodyPr>
          <a:lstStyle/>
          <a:p>
            <a:r>
              <a:rPr lang="it-IT" dirty="0"/>
              <a:t>Per selezionare </a:t>
            </a:r>
            <a:r>
              <a:rPr lang="it-IT" b="1" u="sng" dirty="0"/>
              <a:t>solo alcuni dei campi di una tabella</a:t>
            </a:r>
            <a:r>
              <a:rPr lang="it-IT" dirty="0"/>
              <a:t>, si usa il </a:t>
            </a:r>
            <a:r>
              <a:rPr lang="it-IT" b="1" dirty="0">
                <a:highlight>
                  <a:srgbClr val="00FFFF"/>
                </a:highlight>
              </a:rPr>
              <a:t>SELECT seguito dai nomi dei campi della tabella</a:t>
            </a:r>
            <a:r>
              <a:rPr lang="it-IT" dirty="0"/>
              <a:t>. </a:t>
            </a:r>
          </a:p>
          <a:p>
            <a:endParaRPr lang="it-IT" dirty="0"/>
          </a:p>
          <a:p>
            <a:r>
              <a:rPr lang="it-IT" sz="1900" b="1" dirty="0"/>
              <a:t>ESEMPIO: selezionare solo i campi nome e cognome: </a:t>
            </a:r>
          </a:p>
          <a:p>
            <a:endParaRPr lang="it-IT" sz="1900" b="1" dirty="0"/>
          </a:p>
          <a:p>
            <a:r>
              <a:rPr kumimoji="0" lang="it-IT" altLang="it-IT" sz="15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500" b="0" i="0" u="none" strike="noStrike" cap="none" normalizeH="0" baseline="0" dirty="0">
                <a:ln>
                  <a:noFill/>
                </a:ln>
                <a:solidFill>
                  <a:srgbClr val="657B83"/>
                </a:solidFill>
                <a:effectLst/>
                <a:latin typeface="Consolas" panose="020B0609020204030204" pitchFamily="49" charset="0"/>
              </a:rPr>
              <a:t>import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500" b="0" i="0" u="none" strike="noStrike" cap="none" normalizeH="0" baseline="0" dirty="0">
                <a:ln>
                  <a:noFill/>
                </a:ln>
                <a:solidFill>
                  <a:srgbClr val="657B83"/>
                </a:solidFill>
                <a:effectLst/>
                <a:latin typeface="Consolas" panose="020B0609020204030204" pitchFamily="49" charset="0"/>
              </a:rPr>
              <a:t>connessione =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500" b="0" i="0" u="none" strike="noStrike" cap="none" normalizeH="0" baseline="0" dirty="0">
                <a:ln>
                  <a:noFill/>
                </a:ln>
                <a:solidFill>
                  <a:srgbClr val="657B83"/>
                </a:solidFill>
                <a:effectLst/>
                <a:latin typeface="Consolas" panose="020B0609020204030204" pitchFamily="49" charset="0"/>
              </a:rPr>
              <a:t>cursore = </a:t>
            </a:r>
            <a:r>
              <a:rPr kumimoji="0" lang="it-IT" altLang="it-IT" sz="15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5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500" b="0" i="0" u="none" strike="noStrike" cap="none" normalizeH="0" baseline="0" dirty="0">
                <a:ln>
                  <a:noFill/>
                </a:ln>
                <a:solidFill>
                  <a:srgbClr val="657B83"/>
                </a:solidFill>
                <a:effectLst/>
                <a:highlight>
                  <a:srgbClr val="00FF00"/>
                </a:highlight>
                <a:latin typeface="Consolas" panose="020B0609020204030204" pitchFamily="49" charset="0"/>
              </a:rPr>
              <a:t>("SELECT nome, cognome FROM nominativi")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500" b="0" i="0" u="none" strike="noStrike" cap="none" normalizeH="0" baseline="0" dirty="0">
                <a:ln>
                  <a:noFill/>
                </a:ln>
                <a:solidFill>
                  <a:srgbClr val="657B83"/>
                </a:solidFill>
                <a:effectLst/>
                <a:latin typeface="Consolas" panose="020B0609020204030204" pitchFamily="49" charset="0"/>
              </a:rPr>
              <a:t>risultati = </a:t>
            </a:r>
            <a:r>
              <a:rPr kumimoji="0" lang="it-IT" altLang="it-IT" sz="15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500" b="0" i="0" u="none" strike="noStrike" cap="none" normalizeH="0" baseline="0" dirty="0">
                <a:ln>
                  <a:noFill/>
                </a:ln>
                <a:solidFill>
                  <a:schemeClr val="tx1"/>
                </a:solidFill>
                <a:effectLst/>
              </a:rPr>
              <a:t> </a:t>
            </a:r>
            <a:endParaRPr kumimoji="0" lang="it-IT" altLang="it-IT" sz="15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380477164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3092B9-1788-42BD-8BD8-CFE4E969F455}"/>
              </a:ext>
            </a:extLst>
          </p:cNvPr>
          <p:cNvSpPr>
            <a:spLocks noGrp="1"/>
          </p:cNvSpPr>
          <p:nvPr>
            <p:ph type="title"/>
          </p:nvPr>
        </p:nvSpPr>
        <p:spPr/>
        <p:txBody>
          <a:bodyPr/>
          <a:lstStyle/>
          <a:p>
            <a:r>
              <a:rPr lang="it-IT" dirty="0"/>
              <a:t>ESTRAZIONE DI UN SINGOLO RECORD – </a:t>
            </a:r>
            <a:r>
              <a:rPr lang="it-IT" dirty="0" err="1"/>
              <a:t>fetchone</a:t>
            </a:r>
            <a:r>
              <a:rPr lang="it-IT" dirty="0"/>
              <a:t>()</a:t>
            </a:r>
          </a:p>
        </p:txBody>
      </p:sp>
      <p:sp>
        <p:nvSpPr>
          <p:cNvPr id="3" name="Segnaposto contenuto 2">
            <a:extLst>
              <a:ext uri="{FF2B5EF4-FFF2-40B4-BE49-F238E27FC236}">
                <a16:creationId xmlns:a16="http://schemas.microsoft.com/office/drawing/2014/main" id="{2CCEE798-EA2A-4114-ADAA-6F4932EAACAE}"/>
              </a:ext>
            </a:extLst>
          </p:cNvPr>
          <p:cNvSpPr>
            <a:spLocks noGrp="1"/>
          </p:cNvSpPr>
          <p:nvPr>
            <p:ph sz="half" idx="2"/>
          </p:nvPr>
        </p:nvSpPr>
        <p:spPr/>
        <p:txBody>
          <a:bodyPr anchor="ctr">
            <a:normAutofit/>
          </a:bodyPr>
          <a:lstStyle/>
          <a:p>
            <a:r>
              <a:rPr lang="it-IT" sz="1600" dirty="0"/>
              <a:t>Quando si ha la necessità di </a:t>
            </a:r>
            <a:r>
              <a:rPr lang="it-IT" sz="1600" b="1" dirty="0">
                <a:highlight>
                  <a:srgbClr val="FFFF00"/>
                </a:highlight>
              </a:rPr>
              <a:t>estrarre UN SOLO RECORD</a:t>
            </a:r>
            <a:r>
              <a:rPr lang="it-IT" sz="1600" dirty="0"/>
              <a:t>, Python fornisce il metodo </a:t>
            </a:r>
            <a:r>
              <a:rPr lang="it-IT" sz="1600" b="1" dirty="0" err="1">
                <a:highlight>
                  <a:srgbClr val="E072C8"/>
                </a:highlight>
              </a:rPr>
              <a:t>fetchone</a:t>
            </a:r>
            <a:r>
              <a:rPr lang="it-IT" sz="1600" b="1" dirty="0">
                <a:highlight>
                  <a:srgbClr val="E072C8"/>
                </a:highlight>
              </a:rPr>
              <a:t>() </a:t>
            </a:r>
            <a:r>
              <a:rPr lang="it-IT" sz="1600" dirty="0"/>
              <a:t>che restituisce una singola </a:t>
            </a:r>
            <a:r>
              <a:rPr lang="it-IT" sz="1600" dirty="0" err="1"/>
              <a:t>tuple</a:t>
            </a:r>
            <a:r>
              <a:rPr lang="it-IT" sz="1600" dirty="0"/>
              <a:t> (o nessuna nel caso in cui la query non produca alcun risultato). </a:t>
            </a:r>
          </a:p>
          <a:p>
            <a:endParaRPr lang="it-IT" sz="1600" dirty="0"/>
          </a:p>
          <a:p>
            <a:r>
              <a:rPr lang="it-IT" sz="1600" dirty="0"/>
              <a:t>Non essendo presente nella query alcuna clausola WHERE che specifichi il record da selezionare, viene restituito il primo record registrato in tabella.</a:t>
            </a:r>
          </a:p>
          <a:p>
            <a:r>
              <a:rPr lang="it-IT" sz="1600" dirty="0"/>
              <a:t>Avendo estratto un singolo record, non serve il ciclo for per la stampa a video. </a:t>
            </a:r>
          </a:p>
          <a:p>
            <a:endParaRPr lang="it-IT" sz="1600" dirty="0"/>
          </a:p>
          <a:p>
            <a:r>
              <a:rPr lang="it-IT" sz="1600" dirty="0"/>
              <a:t>Il </a:t>
            </a:r>
            <a:r>
              <a:rPr lang="it-IT" sz="1600" dirty="0" err="1"/>
              <a:t>fetchone</a:t>
            </a:r>
            <a:r>
              <a:rPr lang="it-IT" sz="1600" dirty="0"/>
              <a:t>() </a:t>
            </a:r>
            <a:r>
              <a:rPr lang="it-IT" sz="1600" b="1" dirty="0"/>
              <a:t>può essere richiamato più volte all’interno dello stesso script</a:t>
            </a:r>
            <a:r>
              <a:rPr lang="it-IT" sz="1600" dirty="0"/>
              <a:t>.</a:t>
            </a:r>
            <a:br>
              <a:rPr lang="it-IT" sz="1600" dirty="0"/>
            </a:br>
            <a:r>
              <a:rPr lang="it-IT" sz="1600" dirty="0"/>
              <a:t>Ad ogni chiamata però, </a:t>
            </a:r>
            <a:r>
              <a:rPr lang="it-IT" sz="1600" b="1" dirty="0"/>
              <a:t>il cursore generato con il metodo </a:t>
            </a:r>
            <a:r>
              <a:rPr lang="it-IT" sz="1600" b="1" dirty="0" err="1"/>
              <a:t>cursor</a:t>
            </a:r>
            <a:r>
              <a:rPr lang="it-IT" sz="1600" b="1" dirty="0"/>
              <a:t>() viene ricollocato in modo da occupare la posizione successiva. </a:t>
            </a:r>
            <a:r>
              <a:rPr lang="it-IT" sz="1600" dirty="0"/>
              <a:t>Quindi la seconda chiamata a </a:t>
            </a:r>
            <a:r>
              <a:rPr lang="it-IT" sz="1600" dirty="0" err="1"/>
              <a:t>fetchone</a:t>
            </a:r>
            <a:r>
              <a:rPr lang="it-IT" sz="1600" dirty="0"/>
              <a:t>() </a:t>
            </a:r>
            <a:r>
              <a:rPr lang="it-IT" sz="1600" dirty="0" err="1"/>
              <a:t>resituirebbe</a:t>
            </a:r>
            <a:r>
              <a:rPr lang="it-IT" sz="1600" dirty="0"/>
              <a:t> il record con id «2» o quello successivo ancora disponibile nel caso sia stato rimosso. </a:t>
            </a:r>
          </a:p>
        </p:txBody>
      </p:sp>
      <p:sp>
        <p:nvSpPr>
          <p:cNvPr id="4" name="Segnaposto contenuto 3">
            <a:extLst>
              <a:ext uri="{FF2B5EF4-FFF2-40B4-BE49-F238E27FC236}">
                <a16:creationId xmlns:a16="http://schemas.microsoft.com/office/drawing/2014/main" id="{6A9BD615-ECF9-4BA9-9E52-1BE66C970F80}"/>
              </a:ext>
            </a:extLst>
          </p:cNvPr>
          <p:cNvSpPr>
            <a:spLocks noGrp="1"/>
          </p:cNvSpPr>
          <p:nvPr>
            <p:ph sz="quarter" idx="4"/>
          </p:nvPr>
        </p:nvSpPr>
        <p:spPr/>
        <p:txBody>
          <a:bodyPr>
            <a:normAutofit fontScale="70000" lnSpcReduction="20000"/>
          </a:bodyPr>
          <a:lstStyle/>
          <a:p>
            <a:r>
              <a:rPr kumimoji="0" lang="it-IT" altLang="it-IT" sz="2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2400" b="0" i="0" u="none" strike="noStrike" cap="none" normalizeH="0" baseline="0" dirty="0">
                <a:ln>
                  <a:noFill/>
                </a:ln>
                <a:solidFill>
                  <a:srgbClr val="657B83"/>
                </a:solidFill>
                <a:effectLst/>
                <a:latin typeface="Consolas" panose="020B0609020204030204" pitchFamily="49" charset="0"/>
              </a:rPr>
              <a:t>import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2400" b="0" i="0" u="none" strike="noStrike" cap="none" normalizeH="0" baseline="0" dirty="0">
                <a:ln>
                  <a:noFill/>
                </a:ln>
                <a:solidFill>
                  <a:srgbClr val="657B83"/>
                </a:solidFill>
                <a:effectLst/>
                <a:latin typeface="Consolas" panose="020B0609020204030204" pitchFamily="49" charset="0"/>
              </a:rPr>
              <a:t>connessione =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2400" b="0" i="0" u="none" strike="noStrike" cap="none" normalizeH="0" baseline="0" dirty="0">
                <a:ln>
                  <a:noFill/>
                </a:ln>
                <a:solidFill>
                  <a:srgbClr val="657B83"/>
                </a:solidFill>
                <a:effectLst/>
                <a:latin typeface="Consolas" panose="020B0609020204030204" pitchFamily="49" charset="0"/>
              </a:rPr>
              <a:t>cursore = </a:t>
            </a:r>
            <a:r>
              <a:rPr kumimoji="0" lang="it-IT" altLang="it-IT" sz="2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2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2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2400" b="0" i="0" u="none" strike="noStrike" cap="none" normalizeH="0" baseline="0" dirty="0">
                <a:ln>
                  <a:noFill/>
                </a:ln>
                <a:solidFill>
                  <a:srgbClr val="657B83"/>
                </a:solidFill>
                <a:effectLst/>
                <a:latin typeface="Consolas" panose="020B0609020204030204" pitchFamily="49" charset="0"/>
              </a:rPr>
              <a:t>risultato = </a:t>
            </a:r>
            <a:r>
              <a:rPr kumimoji="0" lang="it-IT" altLang="it-IT" sz="2400" b="0" i="0" u="none" strike="noStrike" cap="none" normalizeH="0" baseline="0" dirty="0" err="1">
                <a:ln>
                  <a:noFill/>
                </a:ln>
                <a:solidFill>
                  <a:srgbClr val="657B83"/>
                </a:solidFill>
                <a:effectLst/>
                <a:latin typeface="Consolas" panose="020B0609020204030204" pitchFamily="49" charset="0"/>
              </a:rPr>
              <a:t>cursore.</a:t>
            </a:r>
            <a:r>
              <a:rPr kumimoji="0" lang="it-IT" altLang="it-IT" sz="2400" b="0" i="0" u="none" strike="noStrike" cap="none" normalizeH="0" baseline="0" dirty="0" err="1">
                <a:ln>
                  <a:noFill/>
                </a:ln>
                <a:solidFill>
                  <a:srgbClr val="657B83"/>
                </a:solidFill>
                <a:effectLst/>
                <a:highlight>
                  <a:srgbClr val="E072C8"/>
                </a:highlight>
                <a:latin typeface="Consolas" panose="020B0609020204030204" pitchFamily="49" charset="0"/>
              </a:rPr>
              <a:t>fetchone</a:t>
            </a:r>
            <a:r>
              <a:rPr kumimoji="0" lang="it-IT" altLang="it-IT" sz="2400" b="0" i="0" u="none" strike="noStrike" cap="none" normalizeH="0" baseline="0" dirty="0">
                <a:ln>
                  <a:noFill/>
                </a:ln>
                <a:solidFill>
                  <a:srgbClr val="657B83"/>
                </a:solidFill>
                <a:effectLst/>
                <a:highlight>
                  <a:srgbClr val="E072C8"/>
                </a:highligh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print(risultato)</a:t>
            </a:r>
            <a:r>
              <a:rPr kumimoji="0" lang="it-IT" altLang="it-IT" sz="2400" b="0" i="0" u="none" strike="noStrike" cap="none" normalizeH="0" baseline="0" dirty="0">
                <a:ln>
                  <a:noFill/>
                </a:ln>
                <a:solidFill>
                  <a:schemeClr val="tx1"/>
                </a:solidFill>
                <a:effectLst/>
              </a:rPr>
              <a:t> </a:t>
            </a:r>
            <a:endParaRPr kumimoji="0" lang="it-IT" altLang="it-IT" sz="2400" b="0" i="0" u="none" strike="noStrike" cap="none" normalizeH="0" baseline="0" dirty="0">
              <a:ln>
                <a:noFill/>
              </a:ln>
              <a:solidFill>
                <a:schemeClr val="tx1"/>
              </a:solidFill>
              <a:effectLst/>
              <a:latin typeface="Arial" panose="020B0604020202020204" pitchFamily="34" charset="0"/>
            </a:endParaRPr>
          </a:p>
          <a:p>
            <a:pPr marL="0" indent="0">
              <a:buNone/>
            </a:pPr>
            <a:endParaRPr lang="it-IT" b="0" dirty="0">
              <a:solidFill>
                <a:schemeClr val="tx1"/>
              </a:solidFill>
              <a:effectLst/>
              <a:latin typeface="Consolas" panose="020B0609020204030204" pitchFamily="49" charset="0"/>
            </a:endParaRPr>
          </a:p>
        </p:txBody>
      </p:sp>
      <p:pic>
        <p:nvPicPr>
          <p:cNvPr id="6" name="Immagine 5">
            <a:extLst>
              <a:ext uri="{FF2B5EF4-FFF2-40B4-BE49-F238E27FC236}">
                <a16:creationId xmlns:a16="http://schemas.microsoft.com/office/drawing/2014/main" id="{8289898E-C364-08FA-9F2D-2FEE5C89E7EB}"/>
              </a:ext>
            </a:extLst>
          </p:cNvPr>
          <p:cNvPicPr>
            <a:picLocks noChangeAspect="1"/>
          </p:cNvPicPr>
          <p:nvPr/>
        </p:nvPicPr>
        <p:blipFill>
          <a:blip r:embed="rId2"/>
          <a:stretch>
            <a:fillRect/>
          </a:stretch>
        </p:blipFill>
        <p:spPr>
          <a:xfrm>
            <a:off x="7266282" y="5965931"/>
            <a:ext cx="3515216" cy="219106"/>
          </a:xfrm>
          <a:prstGeom prst="rect">
            <a:avLst/>
          </a:prstGeom>
        </p:spPr>
      </p:pic>
    </p:spTree>
    <p:extLst>
      <p:ext uri="{BB962C8B-B14F-4D97-AF65-F5344CB8AC3E}">
        <p14:creationId xmlns:p14="http://schemas.microsoft.com/office/powerpoint/2010/main" val="331715330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A58B37-6058-0450-F2DD-1DAB5AE2BFBE}"/>
              </a:ext>
            </a:extLst>
          </p:cNvPr>
          <p:cNvSpPr>
            <a:spLocks noGrp="1"/>
          </p:cNvSpPr>
          <p:nvPr>
            <p:ph type="title"/>
          </p:nvPr>
        </p:nvSpPr>
        <p:spPr/>
        <p:txBody>
          <a:bodyPr/>
          <a:lstStyle/>
          <a:p>
            <a:r>
              <a:rPr lang="it-IT" dirty="0"/>
              <a:t>RITORNARE UN DICTIONARY E NON UNA TUPLA</a:t>
            </a:r>
          </a:p>
        </p:txBody>
      </p:sp>
      <p:sp>
        <p:nvSpPr>
          <p:cNvPr id="3" name="Segnaposto contenuto 2">
            <a:extLst>
              <a:ext uri="{FF2B5EF4-FFF2-40B4-BE49-F238E27FC236}">
                <a16:creationId xmlns:a16="http://schemas.microsoft.com/office/drawing/2014/main" id="{A22C1C96-B91E-B436-A23D-E836FB590EF4}"/>
              </a:ext>
            </a:extLst>
          </p:cNvPr>
          <p:cNvSpPr>
            <a:spLocks noGrp="1"/>
          </p:cNvSpPr>
          <p:nvPr>
            <p:ph idx="1"/>
          </p:nvPr>
        </p:nvSpPr>
        <p:spPr/>
        <p:txBody>
          <a:bodyPr/>
          <a:lstStyle/>
          <a:p>
            <a:r>
              <a:rPr lang="it-IT" dirty="0"/>
              <a:t>con la clausola</a:t>
            </a:r>
          </a:p>
          <a:p>
            <a:endParaRPr lang="it-IT" dirty="0"/>
          </a:p>
          <a:p>
            <a:endParaRPr lang="it-IT" dirty="0"/>
          </a:p>
          <a:p>
            <a:r>
              <a:rPr lang="it-IT" dirty="0"/>
              <a:t>il fetch o </a:t>
            </a:r>
            <a:r>
              <a:rPr lang="it-IT" dirty="0" err="1"/>
              <a:t>fetchall</a:t>
            </a:r>
            <a:r>
              <a:rPr lang="it-IT" dirty="0"/>
              <a:t> </a:t>
            </a:r>
            <a:r>
              <a:rPr lang="it-IT" dirty="0" err="1"/>
              <a:t>ecc</a:t>
            </a:r>
            <a:r>
              <a:rPr lang="it-IT" dirty="0"/>
              <a:t>… ritorna un </a:t>
            </a:r>
            <a:r>
              <a:rPr lang="it-IT" dirty="0" err="1"/>
              <a:t>dictionary</a:t>
            </a:r>
            <a:r>
              <a:rPr lang="it-IT" dirty="0"/>
              <a:t> e quindi sarà possibile richiedere dal record solamente un determinato campo</a:t>
            </a:r>
          </a:p>
          <a:p>
            <a:endParaRPr lang="it-IT" dirty="0"/>
          </a:p>
          <a:p>
            <a:endParaRPr lang="it-IT" dirty="0"/>
          </a:p>
        </p:txBody>
      </p:sp>
      <p:sp>
        <p:nvSpPr>
          <p:cNvPr id="6" name="Rectangle 2">
            <a:extLst>
              <a:ext uri="{FF2B5EF4-FFF2-40B4-BE49-F238E27FC236}">
                <a16:creationId xmlns:a16="http://schemas.microsoft.com/office/drawing/2014/main" id="{8EDF4A5D-A549-1699-0989-63F6789E2897}"/>
              </a:ext>
            </a:extLst>
          </p:cNvPr>
          <p:cNvSpPr>
            <a:spLocks noChangeArrowheads="1"/>
          </p:cNvSpPr>
          <p:nvPr/>
        </p:nvSpPr>
        <p:spPr bwMode="auto">
          <a:xfrm>
            <a:off x="562707" y="1848554"/>
            <a:ext cx="9471439"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a:ln>
                  <a:noFill/>
                </a:ln>
                <a:solidFill>
                  <a:srgbClr val="A9B7C6"/>
                </a:solidFill>
                <a:effectLst/>
                <a:latin typeface="JetBrains Mono"/>
              </a:rPr>
              <a:t>mycursor = connessione.cursor(</a:t>
            </a:r>
            <a:r>
              <a:rPr kumimoji="0" lang="it-IT" altLang="it-IT" sz="2000" b="0" i="0" u="none" strike="noStrike" cap="none" normalizeH="0" baseline="0">
                <a:ln>
                  <a:noFill/>
                </a:ln>
                <a:solidFill>
                  <a:srgbClr val="AA4926"/>
                </a:solidFill>
                <a:effectLst/>
                <a:latin typeface="JetBrains Mono"/>
              </a:rPr>
              <a:t>dictionary</a:t>
            </a:r>
            <a:r>
              <a:rPr kumimoji="0" lang="it-IT" altLang="it-IT" sz="2000" b="0" i="0" u="none" strike="noStrike" cap="none" normalizeH="0" baseline="0">
                <a:ln>
                  <a:noFill/>
                </a:ln>
                <a:solidFill>
                  <a:srgbClr val="A9B7C6"/>
                </a:solidFill>
                <a:effectLst/>
                <a:latin typeface="JetBrains Mono"/>
              </a:rPr>
              <a:t>=</a:t>
            </a:r>
            <a:r>
              <a:rPr kumimoji="0" lang="it-IT" altLang="it-IT" sz="2000" b="0" i="0" u="none" strike="noStrike" cap="none" normalizeH="0" baseline="0">
                <a:ln>
                  <a:noFill/>
                </a:ln>
                <a:solidFill>
                  <a:srgbClr val="CC7832"/>
                </a:solidFill>
                <a:effectLst/>
                <a:latin typeface="JetBrains Mono"/>
              </a:rPr>
              <a:t>True</a:t>
            </a:r>
            <a:r>
              <a:rPr kumimoji="0" lang="it-IT" altLang="it-IT" sz="2000" b="0" i="0" u="none" strike="noStrike" cap="none" normalizeH="0" baseline="0">
                <a:ln>
                  <a:noFill/>
                </a:ln>
                <a:solidFill>
                  <a:srgbClr val="A9B7C6"/>
                </a:solidFill>
                <a:effectLst/>
                <a:latin typeface="JetBrains Mono"/>
              </a:rPr>
              <a:t>)  </a:t>
            </a:r>
            <a:r>
              <a:rPr kumimoji="0" lang="it-IT" altLang="it-IT" sz="2000" b="0" i="0" u="none" strike="noStrike" cap="none" normalizeH="0" baseline="0">
                <a:ln>
                  <a:noFill/>
                </a:ln>
                <a:solidFill>
                  <a:srgbClr val="808080"/>
                </a:solidFill>
                <a:effectLst/>
                <a:latin typeface="JetBrains Mono"/>
              </a:rPr>
              <a:t>#   ritorna un dictionary e non una tuple</a:t>
            </a:r>
            <a:endParaRPr kumimoji="0" lang="it-IT" altLang="it-IT" sz="44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714A956B-9796-A296-D354-4B0501DDA000}"/>
              </a:ext>
            </a:extLst>
          </p:cNvPr>
          <p:cNvSpPr>
            <a:spLocks noChangeArrowheads="1"/>
          </p:cNvSpPr>
          <p:nvPr/>
        </p:nvSpPr>
        <p:spPr bwMode="auto">
          <a:xfrm>
            <a:off x="562707" y="3220136"/>
            <a:ext cx="2939716"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CC7832"/>
                </a:solidFill>
                <a:effectLst/>
                <a:latin typeface="JetBrains Mono"/>
              </a:rPr>
              <a:t>for </a:t>
            </a:r>
            <a:r>
              <a:rPr kumimoji="0" lang="it-IT" altLang="it-IT" b="0" i="0" u="none" strike="noStrike" cap="none" normalizeH="0" baseline="0">
                <a:ln>
                  <a:noFill/>
                </a:ln>
                <a:solidFill>
                  <a:srgbClr val="A9B7C6"/>
                </a:solidFill>
                <a:effectLst/>
                <a:latin typeface="JetBrains Mono"/>
              </a:rPr>
              <a:t>row </a:t>
            </a:r>
            <a:r>
              <a:rPr kumimoji="0" lang="it-IT" altLang="it-IT" b="0" i="0" u="none" strike="noStrike" cap="none" normalizeH="0" baseline="0">
                <a:ln>
                  <a:noFill/>
                </a:ln>
                <a:solidFill>
                  <a:srgbClr val="CC7832"/>
                </a:solidFill>
                <a:effectLst/>
                <a:latin typeface="JetBrains Mono"/>
              </a:rPr>
              <a:t>in </a:t>
            </a:r>
            <a:r>
              <a:rPr kumimoji="0" lang="it-IT" altLang="it-IT" b="0" i="0" u="none" strike="noStrike" cap="none" normalizeH="0" baseline="0">
                <a:ln>
                  <a:noFill/>
                </a:ln>
                <a:solidFill>
                  <a:srgbClr val="A9B7C6"/>
                </a:solidFill>
                <a:effectLst/>
                <a:latin typeface="JetBrains Mono"/>
              </a:rPr>
              <a:t>mycursor.fetchall():</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(row[</a:t>
            </a:r>
            <a:r>
              <a:rPr kumimoji="0" lang="it-IT" altLang="it-IT" b="0" i="0" u="none" strike="noStrike" cap="none" normalizeH="0" baseline="0">
                <a:ln>
                  <a:noFill/>
                </a:ln>
                <a:solidFill>
                  <a:srgbClr val="6A8759"/>
                </a:solidFill>
                <a:effectLst/>
                <a:latin typeface="JetBrains Mono"/>
              </a:rPr>
              <a:t>'nome'</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64439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2988D2FB-5F5B-4E70-A80D-3F145D274004}"/>
              </a:ext>
            </a:extLst>
          </p:cNvPr>
          <p:cNvSpPr>
            <a:spLocks noGrp="1"/>
          </p:cNvSpPr>
          <p:nvPr>
            <p:ph type="title"/>
          </p:nvPr>
        </p:nvSpPr>
        <p:spPr/>
        <p:txBody>
          <a:bodyPr/>
          <a:lstStyle/>
          <a:p>
            <a:r>
              <a:rPr lang="it-IT" dirty="0"/>
              <a:t>ESTRAZIONE DI RISULTATI CON CLAUSOLA WHERE</a:t>
            </a:r>
          </a:p>
        </p:txBody>
      </p:sp>
      <p:sp>
        <p:nvSpPr>
          <p:cNvPr id="5" name="Segnaposto contenuto 4">
            <a:extLst>
              <a:ext uri="{FF2B5EF4-FFF2-40B4-BE49-F238E27FC236}">
                <a16:creationId xmlns:a16="http://schemas.microsoft.com/office/drawing/2014/main" id="{1432A27C-3D1E-4BF9-ABB5-ED8AB3DB7CFD}"/>
              </a:ext>
            </a:extLst>
          </p:cNvPr>
          <p:cNvSpPr>
            <a:spLocks noGrp="1"/>
          </p:cNvSpPr>
          <p:nvPr>
            <p:ph sz="half" idx="2"/>
          </p:nvPr>
        </p:nvSpPr>
        <p:spPr/>
        <p:txBody>
          <a:bodyPr/>
          <a:lstStyle/>
          <a:p>
            <a:r>
              <a:rPr lang="it-IT" dirty="0"/>
              <a:t>Le operazioni basate sul comando SELECT possono presentare </a:t>
            </a:r>
            <a:r>
              <a:rPr lang="it-IT" b="1" dirty="0">
                <a:highlight>
                  <a:srgbClr val="00FFFF"/>
                </a:highlight>
              </a:rPr>
              <a:t>clausole che permettono di specificare i record che devono essere coinvolti. </a:t>
            </a:r>
          </a:p>
          <a:p>
            <a:endParaRPr lang="it-IT" dirty="0"/>
          </a:p>
          <a:p>
            <a:r>
              <a:rPr lang="it-IT" dirty="0"/>
              <a:t>Nell’esempio, la clausola WHERE determina l’estrazione dei soli record con il valore del campo cognome = Smith. </a:t>
            </a:r>
          </a:p>
          <a:p>
            <a:endParaRPr lang="it-IT" dirty="0"/>
          </a:p>
          <a:p>
            <a:r>
              <a:rPr lang="it-IT" dirty="0"/>
              <a:t>Il metodo </a:t>
            </a:r>
            <a:r>
              <a:rPr lang="it-IT" dirty="0" err="1"/>
              <a:t>fetchall</a:t>
            </a:r>
            <a:r>
              <a:rPr lang="it-IT" dirty="0"/>
              <a:t>() estrarrà solo i record in cui il campo specificato ha un determinato valore. </a:t>
            </a:r>
          </a:p>
          <a:p>
            <a:endParaRPr lang="it-IT" dirty="0"/>
          </a:p>
        </p:txBody>
      </p:sp>
      <p:sp>
        <p:nvSpPr>
          <p:cNvPr id="3" name="Segnaposto contenuto 2">
            <a:extLst>
              <a:ext uri="{FF2B5EF4-FFF2-40B4-BE49-F238E27FC236}">
                <a16:creationId xmlns:a16="http://schemas.microsoft.com/office/drawing/2014/main" id="{078BA9EB-E76D-2325-C253-042DAD25FAC9}"/>
              </a:ext>
            </a:extLst>
          </p:cNvPr>
          <p:cNvSpPr>
            <a:spLocks noGrp="1"/>
          </p:cNvSpPr>
          <p:nvPr>
            <p:ph sz="quarter" idx="4"/>
          </p:nvPr>
        </p:nvSpPr>
        <p:spPr/>
        <p:txBody>
          <a:bodyPr>
            <a:normAutofit/>
          </a:bodyPr>
          <a:lstStyle/>
          <a:p>
            <a:r>
              <a:rPr kumimoji="0" lang="it-IT" altLang="it-IT" sz="12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200" b="0" i="0" u="none" strike="noStrike" cap="none" normalizeH="0" baseline="0" dirty="0">
                <a:ln>
                  <a:noFill/>
                </a:ln>
                <a:solidFill>
                  <a:srgbClr val="657B83"/>
                </a:solidFill>
                <a:effectLst/>
                <a:latin typeface="Consolas" panose="020B0609020204030204" pitchFamily="49" charset="0"/>
              </a:rPr>
              <a:t>istruzione = "SELECT * FROM nominativi WHERE cognome = %s" valori = ("Smith", )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Esecuzione del comando SQL </a:t>
            </a:r>
          </a:p>
          <a:p>
            <a:r>
              <a:rPr kumimoji="0" lang="it-IT" altLang="it-IT" sz="12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2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1200" b="0" i="0" u="none" strike="noStrike" cap="none" normalizeH="0" baseline="0" dirty="0">
                <a:ln>
                  <a:noFill/>
                </a:ln>
                <a:solidFill>
                  <a:srgbClr val="657B83"/>
                </a:solidFill>
                <a:effectLst/>
                <a:latin typeface="Consolas" panose="020B0609020204030204" pitchFamily="49" charset="0"/>
              </a:rPr>
              <a:t>risultati = </a:t>
            </a:r>
            <a:r>
              <a:rPr kumimoji="0" lang="it-IT" altLang="it-IT" sz="12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200" b="0" i="0" u="none" strike="noStrike" cap="none" normalizeH="0" baseline="0" dirty="0">
                <a:ln>
                  <a:noFill/>
                </a:ln>
                <a:solidFill>
                  <a:srgbClr val="657B83"/>
                </a:solidFill>
                <a:effectLst/>
                <a:latin typeface="Consolas" panose="020B0609020204030204" pitchFamily="49" charset="0"/>
              </a:rPr>
              <a:t>() </a:t>
            </a:r>
          </a:p>
          <a:p>
            <a:r>
              <a:rPr kumimoji="0" lang="it-IT" altLang="it-IT" sz="12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200" b="0" i="0" u="none" strike="noStrike" cap="none" normalizeH="0" baseline="0" dirty="0">
                <a:ln>
                  <a:noFill/>
                </a:ln>
                <a:solidFill>
                  <a:schemeClr val="tx1"/>
                </a:solidFill>
                <a:effectLst/>
              </a:rPr>
              <a:t> </a:t>
            </a:r>
            <a:endParaRPr kumimoji="0" lang="it-IT" altLang="it-IT" sz="1200" b="0" i="0" u="none" strike="noStrike" cap="none" normalizeH="0" baseline="0" dirty="0">
              <a:ln>
                <a:noFill/>
              </a:ln>
              <a:solidFill>
                <a:schemeClr val="tx1"/>
              </a:solidFill>
              <a:effectLst/>
              <a:latin typeface="Arial" panose="020B0604020202020204" pitchFamily="34" charset="0"/>
            </a:endParaRPr>
          </a:p>
          <a:p>
            <a:endParaRPr lang="it-IT" sz="1200" dirty="0"/>
          </a:p>
        </p:txBody>
      </p:sp>
    </p:spTree>
    <p:extLst>
      <p:ext uri="{BB962C8B-B14F-4D97-AF65-F5344CB8AC3E}">
        <p14:creationId xmlns:p14="http://schemas.microsoft.com/office/powerpoint/2010/main" val="413082714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B2789-172C-4AB0-9051-F2FDCFF055B5}"/>
              </a:ext>
            </a:extLst>
          </p:cNvPr>
          <p:cNvSpPr>
            <a:spLocks noGrp="1"/>
          </p:cNvSpPr>
          <p:nvPr>
            <p:ph type="title"/>
          </p:nvPr>
        </p:nvSpPr>
        <p:spPr/>
        <p:txBody>
          <a:bodyPr/>
          <a:lstStyle/>
          <a:p>
            <a:r>
              <a:rPr lang="it-IT" dirty="0"/>
              <a:t>CARATTERI WILDCARD</a:t>
            </a:r>
          </a:p>
        </p:txBody>
      </p:sp>
      <p:sp>
        <p:nvSpPr>
          <p:cNvPr id="3" name="Segnaposto contenuto 2">
            <a:extLst>
              <a:ext uri="{FF2B5EF4-FFF2-40B4-BE49-F238E27FC236}">
                <a16:creationId xmlns:a16="http://schemas.microsoft.com/office/drawing/2014/main" id="{3661F30F-0D4E-44D4-A316-EA274ACF4DD8}"/>
              </a:ext>
            </a:extLst>
          </p:cNvPr>
          <p:cNvSpPr>
            <a:spLocks noGrp="1"/>
          </p:cNvSpPr>
          <p:nvPr>
            <p:ph sz="half" idx="2"/>
          </p:nvPr>
        </p:nvSpPr>
        <p:spPr/>
        <p:txBody>
          <a:bodyPr>
            <a:normAutofit/>
          </a:bodyPr>
          <a:lstStyle/>
          <a:p>
            <a:r>
              <a:rPr lang="it-IT" dirty="0"/>
              <a:t>Si possono anche selezionare i records che iniziano, contengono o finiscono con una data lettera o frase. </a:t>
            </a:r>
          </a:p>
          <a:p>
            <a:r>
              <a:rPr lang="it-IT" dirty="0"/>
              <a:t> </a:t>
            </a:r>
          </a:p>
          <a:p>
            <a:pPr marL="0" indent="0">
              <a:buNone/>
            </a:pPr>
            <a:r>
              <a:rPr lang="it-IT" dirty="0"/>
              <a:t>Per rappresentare il carattere jolly si usa </a:t>
            </a:r>
            <a:r>
              <a:rPr lang="it-IT" b="1" dirty="0">
                <a:highlight>
                  <a:srgbClr val="00FFFF"/>
                </a:highlight>
              </a:rPr>
              <a:t>%.</a:t>
            </a:r>
            <a:r>
              <a:rPr lang="it-IT" dirty="0"/>
              <a:t> </a:t>
            </a:r>
          </a:p>
          <a:p>
            <a:pPr marL="0" indent="0">
              <a:buNone/>
            </a:pPr>
            <a:endParaRPr lang="it-IT" dirty="0"/>
          </a:p>
          <a:p>
            <a:pPr marL="0" indent="0">
              <a:buNone/>
            </a:pPr>
            <a:r>
              <a:rPr lang="it-IT" dirty="0"/>
              <a:t>Nell’esempio a fianco si vogliono selezionare i record che contengono la parola «way». </a:t>
            </a:r>
          </a:p>
        </p:txBody>
      </p:sp>
      <p:sp>
        <p:nvSpPr>
          <p:cNvPr id="4" name="Segnaposto contenuto 3">
            <a:extLst>
              <a:ext uri="{FF2B5EF4-FFF2-40B4-BE49-F238E27FC236}">
                <a16:creationId xmlns:a16="http://schemas.microsoft.com/office/drawing/2014/main" id="{ACED3140-3D64-4468-B406-EE6600786D29}"/>
              </a:ext>
            </a:extLst>
          </p:cNvPr>
          <p:cNvSpPr>
            <a:spLocks noGrp="1"/>
          </p:cNvSpPr>
          <p:nvPr>
            <p:ph sz="quarter" idx="4"/>
          </p:nvPr>
        </p:nvSpPr>
        <p:spPr>
          <a:solidFill>
            <a:schemeClr val="tx1"/>
          </a:solidFill>
        </p:spPr>
        <p:txBody>
          <a:bodyPr>
            <a:normAutofit lnSpcReduction="10000"/>
          </a:bodyPr>
          <a:lstStyle/>
          <a:p>
            <a:r>
              <a:rPr lang="it-IT" sz="1800" b="0" dirty="0">
                <a:solidFill>
                  <a:srgbClr val="D4D4D4"/>
                </a:solidFill>
                <a:effectLst/>
                <a:latin typeface="Consolas" panose="020B0609020204030204" pitchFamily="49" charset="0"/>
              </a:rPr>
              <a:t>import </a:t>
            </a:r>
            <a:r>
              <a:rPr lang="it-IT" sz="1800" b="0" dirty="0" err="1">
                <a:solidFill>
                  <a:srgbClr val="D4D4D4"/>
                </a:solidFill>
                <a:effectLst/>
                <a:latin typeface="Consolas" panose="020B0609020204030204" pitchFamily="49" charset="0"/>
              </a:rPr>
              <a:t>mysql.connector</a:t>
            </a:r>
            <a:endParaRPr lang="it-IT" sz="1800" b="0" dirty="0">
              <a:solidFill>
                <a:srgbClr val="D4D4D4"/>
              </a:solidFill>
              <a:effectLst/>
              <a:latin typeface="Consolas" panose="020B0609020204030204" pitchFamily="49" charset="0"/>
            </a:endParaRP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mydb = </a:t>
            </a:r>
            <a:r>
              <a:rPr lang="it-IT" sz="1800" b="0" dirty="0" err="1">
                <a:solidFill>
                  <a:srgbClr val="D4D4D4"/>
                </a:solidFill>
                <a:effectLst/>
                <a:latin typeface="Consolas" panose="020B0609020204030204" pitchFamily="49" charset="0"/>
              </a:rPr>
              <a:t>mysql.connector.connect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host="localhost",</a:t>
            </a:r>
          </a:p>
          <a:p>
            <a:r>
              <a:rPr lang="it-IT" sz="1800" b="0" dirty="0">
                <a:solidFill>
                  <a:srgbClr val="D4D4D4"/>
                </a:solidFill>
                <a:effectLst/>
                <a:latin typeface="Consolas" panose="020B0609020204030204" pitchFamily="49" charset="0"/>
              </a:rPr>
              <a:t>  user="</a:t>
            </a:r>
            <a:r>
              <a:rPr lang="it-IT" sz="1800" b="0" dirty="0" err="1">
                <a:solidFill>
                  <a:srgbClr val="D4D4D4"/>
                </a:solidFill>
                <a:effectLst/>
                <a:latin typeface="Consolas" panose="020B0609020204030204" pitchFamily="49" charset="0"/>
              </a:rPr>
              <a:t>myusername</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password="</a:t>
            </a:r>
            <a:r>
              <a:rPr lang="it-IT" sz="1800" b="0" dirty="0" err="1">
                <a:solidFill>
                  <a:srgbClr val="D4D4D4"/>
                </a:solidFill>
                <a:effectLst/>
                <a:latin typeface="Consolas" panose="020B0609020204030204" pitchFamily="49" charset="0"/>
              </a:rPr>
              <a:t>mypassword</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database="mydatabase"</a:t>
            </a:r>
          </a:p>
          <a:p>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mydb.cursor</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 = "SELECT * FROM customers WHERE address </a:t>
            </a:r>
            <a:r>
              <a:rPr lang="it-IT" sz="1800" b="0" dirty="0">
                <a:solidFill>
                  <a:srgbClr val="D4D4D4"/>
                </a:solidFill>
                <a:effectLst/>
                <a:highlight>
                  <a:srgbClr val="D543B6"/>
                </a:highlight>
                <a:latin typeface="Consolas" panose="020B0609020204030204" pitchFamily="49" charset="0"/>
              </a:rPr>
              <a:t>Like '%way%'"</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mycursor.execute</a:t>
            </a:r>
            <a:r>
              <a:rPr lang="it-IT" sz="1800" b="0" dirty="0">
                <a:solidFill>
                  <a:srgbClr val="D4D4D4"/>
                </a:solidFill>
                <a:effectLst/>
                <a:latin typeface="Consolas" panose="020B0609020204030204" pitchFamily="49" charset="0"/>
              </a:rPr>
              <a:t>(</a:t>
            </a:r>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mycursor.fetchall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for x in </a:t>
            </a:r>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print(x)</a:t>
            </a:r>
          </a:p>
        </p:txBody>
      </p:sp>
      <p:sp>
        <p:nvSpPr>
          <p:cNvPr id="5" name="Segnaposto contenuto 2">
            <a:extLst>
              <a:ext uri="{FF2B5EF4-FFF2-40B4-BE49-F238E27FC236}">
                <a16:creationId xmlns:a16="http://schemas.microsoft.com/office/drawing/2014/main" id="{79655C20-1BA2-47F2-AFE7-0C9EFA619CB6}"/>
              </a:ext>
            </a:extLst>
          </p:cNvPr>
          <p:cNvSpPr txBox="1">
            <a:spLocks/>
          </p:cNvSpPr>
          <p:nvPr/>
        </p:nvSpPr>
        <p:spPr>
          <a:xfrm>
            <a:off x="5567881" y="1266088"/>
            <a:ext cx="6295508" cy="534087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endParaRPr lang="it-IT" sz="1800" dirty="0"/>
          </a:p>
        </p:txBody>
      </p:sp>
    </p:spTree>
    <p:extLst>
      <p:ext uri="{BB962C8B-B14F-4D97-AF65-F5344CB8AC3E}">
        <p14:creationId xmlns:p14="http://schemas.microsoft.com/office/powerpoint/2010/main" val="23738913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9E016D-7EA0-4062-B0CB-79C0CBEC2444}"/>
              </a:ext>
            </a:extLst>
          </p:cNvPr>
          <p:cNvSpPr>
            <a:spLocks noGrp="1"/>
          </p:cNvSpPr>
          <p:nvPr>
            <p:ph type="title"/>
          </p:nvPr>
        </p:nvSpPr>
        <p:spPr/>
        <p:txBody>
          <a:bodyPr>
            <a:normAutofit/>
          </a:bodyPr>
          <a:lstStyle/>
          <a:p>
            <a:r>
              <a:rPr lang="it-IT" dirty="0"/>
              <a:t>ESTRAZIONE DEI RECORD – </a:t>
            </a:r>
            <a:r>
              <a:rPr lang="it-IT" dirty="0" err="1"/>
              <a:t>fetchmany</a:t>
            </a:r>
            <a:r>
              <a:rPr lang="it-IT" dirty="0"/>
              <a:t>()</a:t>
            </a:r>
          </a:p>
        </p:txBody>
      </p:sp>
      <p:sp>
        <p:nvSpPr>
          <p:cNvPr id="7" name="Segnaposto contenuto 6">
            <a:extLst>
              <a:ext uri="{FF2B5EF4-FFF2-40B4-BE49-F238E27FC236}">
                <a16:creationId xmlns:a16="http://schemas.microsoft.com/office/drawing/2014/main" id="{1F4E3EC9-9B47-4FF0-8A94-AF4988D88B72}"/>
              </a:ext>
            </a:extLst>
          </p:cNvPr>
          <p:cNvSpPr>
            <a:spLocks noGrp="1"/>
          </p:cNvSpPr>
          <p:nvPr>
            <p:ph sz="half" idx="2"/>
          </p:nvPr>
        </p:nvSpPr>
        <p:spPr/>
        <p:txBody>
          <a:bodyPr anchor="ctr">
            <a:normAutofit/>
          </a:bodyPr>
          <a:lstStyle/>
          <a:p>
            <a:r>
              <a:rPr lang="it-IT" sz="1800" dirty="0"/>
              <a:t>Se si ha l’esigenza di </a:t>
            </a:r>
            <a:r>
              <a:rPr lang="it-IT" sz="1800" b="1" dirty="0">
                <a:highlight>
                  <a:srgbClr val="00FFFF"/>
                </a:highlight>
              </a:rPr>
              <a:t>estrarre uno specifico numero di record</a:t>
            </a:r>
            <a:r>
              <a:rPr lang="it-IT" sz="1800" dirty="0"/>
              <a:t>, anche senza l’utilizzo di una clausola che specifichi dei criteri di selezione, è possibile fare ricorso al metodo </a:t>
            </a:r>
            <a:r>
              <a:rPr lang="it-IT" sz="1800" b="1" dirty="0" err="1">
                <a:highlight>
                  <a:srgbClr val="E072C8"/>
                </a:highlight>
              </a:rPr>
              <a:t>fetchmany</a:t>
            </a:r>
            <a:r>
              <a:rPr lang="it-IT" sz="1800" b="1" dirty="0">
                <a:highlight>
                  <a:srgbClr val="E072C8"/>
                </a:highlight>
              </a:rPr>
              <a:t>() </a:t>
            </a:r>
            <a:r>
              <a:rPr lang="it-IT" sz="1800" dirty="0"/>
              <a:t>che accetta come argomento il cosiddetto </a:t>
            </a:r>
            <a:r>
              <a:rPr lang="it-IT" sz="1800" b="1" dirty="0">
                <a:highlight>
                  <a:srgbClr val="00FFFF"/>
                </a:highlight>
              </a:rPr>
              <a:t>parametro size</a:t>
            </a:r>
            <a:r>
              <a:rPr lang="it-IT" sz="1800" dirty="0"/>
              <a:t>, un valore numerico intero che rappresenta la quantità di record che devono essere  estratti. </a:t>
            </a:r>
          </a:p>
          <a:p>
            <a:endParaRPr lang="it-IT" sz="1800" dirty="0"/>
          </a:p>
          <a:p>
            <a:r>
              <a:rPr lang="it-IT" sz="1800" dirty="0"/>
              <a:t>Nell’esempio proposto i record estratti sono 2, contenuti in altrettante </a:t>
            </a:r>
            <a:r>
              <a:rPr lang="it-IT" sz="1800" dirty="0" err="1"/>
              <a:t>tuple</a:t>
            </a:r>
            <a:r>
              <a:rPr lang="it-IT" sz="1800" dirty="0"/>
              <a:t> i cui elementi vengono stampati a video tramite un ciclo. </a:t>
            </a:r>
            <a:br>
              <a:rPr lang="it-IT" sz="1800" dirty="0"/>
            </a:br>
            <a:r>
              <a:rPr lang="it-IT" sz="1800" b="1" dirty="0">
                <a:highlight>
                  <a:srgbClr val="00FFFF"/>
                </a:highlight>
              </a:rPr>
              <a:t>Nel caso non venga estratto alcun record, il metodo ritorna una lista vuota. </a:t>
            </a:r>
          </a:p>
          <a:p>
            <a:endParaRPr lang="it-IT" dirty="0"/>
          </a:p>
        </p:txBody>
      </p:sp>
      <p:sp>
        <p:nvSpPr>
          <p:cNvPr id="4" name="Segnaposto contenuto 3">
            <a:extLst>
              <a:ext uri="{FF2B5EF4-FFF2-40B4-BE49-F238E27FC236}">
                <a16:creationId xmlns:a16="http://schemas.microsoft.com/office/drawing/2014/main" id="{363AFDB8-4260-9BF6-C76C-97B9BCEE0EC4}"/>
              </a:ext>
            </a:extLst>
          </p:cNvPr>
          <p:cNvSpPr>
            <a:spLocks noGrp="1"/>
          </p:cNvSpPr>
          <p:nvPr>
            <p:ph sz="quarter" idx="4"/>
          </p:nvPr>
        </p:nvSpPr>
        <p:spPr/>
        <p:txBody>
          <a:bodyPr anchor="ctr"/>
          <a:lstStyle/>
          <a:p>
            <a:r>
              <a:rPr kumimoji="0" lang="it-IT" altLang="it-IT" sz="1600" b="0" i="0" u="none" strike="noStrike" cap="none" normalizeH="0" baseline="0" dirty="0">
                <a:ln>
                  <a:noFill/>
                </a:ln>
                <a:solidFill>
                  <a:srgbClr val="657B83"/>
                </a:solidFill>
                <a:effectLst/>
                <a:latin typeface="Consolas" panose="020B0609020204030204" pitchFamily="49" charset="0"/>
              </a:rPr>
              <a:t># Comando SQL per l'estrazione dei record </a:t>
            </a:r>
            <a:r>
              <a:rPr kumimoji="0" lang="it-IT" altLang="it-IT" sz="16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6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600" dirty="0">
              <a:solidFill>
                <a:srgbClr val="657B83"/>
              </a:solidFill>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600" b="0" i="0" u="none" strike="noStrike" cap="none" normalizeH="0" baseline="0" dirty="0">
                <a:ln>
                  <a:noFill/>
                </a:ln>
                <a:solidFill>
                  <a:srgbClr val="657B83"/>
                </a:solidFill>
                <a:effectLst/>
                <a:latin typeface="Consolas" panose="020B0609020204030204" pitchFamily="49" charset="0"/>
              </a:rPr>
              <a:t>risultati = </a:t>
            </a:r>
            <a:r>
              <a:rPr kumimoji="0" lang="it-IT" altLang="it-IT" sz="1600" b="0" i="0" u="none" strike="noStrike" cap="none" normalizeH="0" baseline="0" dirty="0" err="1">
                <a:ln>
                  <a:noFill/>
                </a:ln>
                <a:solidFill>
                  <a:srgbClr val="657B83"/>
                </a:solidFill>
                <a:effectLst/>
                <a:latin typeface="Consolas" panose="020B0609020204030204" pitchFamily="49" charset="0"/>
              </a:rPr>
              <a:t>cursore.</a:t>
            </a:r>
            <a:r>
              <a:rPr kumimoji="0" lang="it-IT" altLang="it-IT" sz="1600" b="0" i="0" u="none" strike="noStrike" cap="none" normalizeH="0" baseline="0" dirty="0" err="1">
                <a:ln>
                  <a:noFill/>
                </a:ln>
                <a:solidFill>
                  <a:srgbClr val="657B83"/>
                </a:solidFill>
                <a:effectLst/>
                <a:highlight>
                  <a:srgbClr val="00FFFF"/>
                </a:highlight>
                <a:latin typeface="Consolas" panose="020B0609020204030204" pitchFamily="49" charset="0"/>
              </a:rPr>
              <a:t>fetchmany</a:t>
            </a:r>
            <a:r>
              <a:rPr kumimoji="0" lang="it-IT" altLang="it-IT" sz="1600" b="0" i="0" u="none" strike="noStrike" cap="none" normalizeH="0" baseline="0" dirty="0">
                <a:ln>
                  <a:noFill/>
                </a:ln>
                <a:solidFill>
                  <a:srgbClr val="657B83"/>
                </a:solidFill>
                <a:effectLst/>
                <a:highlight>
                  <a:srgbClr val="00FFFF"/>
                </a:highlight>
                <a:latin typeface="Consolas" panose="020B0609020204030204" pitchFamily="49" charset="0"/>
              </a:rPr>
              <a:t>(2) </a:t>
            </a:r>
          </a:p>
          <a:p>
            <a:r>
              <a:rPr kumimoji="0" lang="it-IT" altLang="it-IT" sz="16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600" b="0" i="0" u="none" strike="noStrike" cap="none" normalizeH="0" baseline="0" dirty="0">
                <a:ln>
                  <a:noFill/>
                </a:ln>
                <a:solidFill>
                  <a:schemeClr val="tx1"/>
                </a:solidFill>
                <a:effectLst/>
              </a:rPr>
              <a:t> </a:t>
            </a:r>
            <a:endParaRPr kumimoji="0" lang="it-IT" altLang="it-IT" sz="16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17620192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68815B-718A-42F0-AABB-455ABD1508DE}"/>
              </a:ext>
            </a:extLst>
          </p:cNvPr>
          <p:cNvSpPr>
            <a:spLocks noGrp="1"/>
          </p:cNvSpPr>
          <p:nvPr>
            <p:ph type="title"/>
          </p:nvPr>
        </p:nvSpPr>
        <p:spPr/>
        <p:txBody>
          <a:bodyPr/>
          <a:lstStyle/>
          <a:p>
            <a:r>
              <a:rPr lang="it-IT" dirty="0"/>
              <a:t>ORDINARE I RISULTATI – Order By</a:t>
            </a:r>
          </a:p>
        </p:txBody>
      </p:sp>
      <p:sp>
        <p:nvSpPr>
          <p:cNvPr id="3" name="Segnaposto contenuto 2">
            <a:extLst>
              <a:ext uri="{FF2B5EF4-FFF2-40B4-BE49-F238E27FC236}">
                <a16:creationId xmlns:a16="http://schemas.microsoft.com/office/drawing/2014/main" id="{5732ABBA-E3E6-4035-B6C8-737DC2ED4CDE}"/>
              </a:ext>
            </a:extLst>
          </p:cNvPr>
          <p:cNvSpPr>
            <a:spLocks noGrp="1"/>
          </p:cNvSpPr>
          <p:nvPr>
            <p:ph sz="half" idx="2"/>
          </p:nvPr>
        </p:nvSpPr>
        <p:spPr>
          <a:xfrm>
            <a:off x="328611" y="1271016"/>
            <a:ext cx="11380457" cy="5248655"/>
          </a:xfrm>
        </p:spPr>
        <p:txBody>
          <a:bodyPr/>
          <a:lstStyle/>
          <a:p>
            <a:pPr marL="0" indent="0">
              <a:buNone/>
            </a:pPr>
            <a:r>
              <a:rPr lang="it-IT" sz="1600" dirty="0"/>
              <a:t>Si usa lo </a:t>
            </a:r>
            <a:r>
              <a:rPr lang="it-IT" sz="1600" dirty="0" err="1"/>
              <a:t>statement</a:t>
            </a:r>
            <a:r>
              <a:rPr lang="it-IT" sz="1600" b="1" dirty="0"/>
              <a:t> </a:t>
            </a:r>
            <a:r>
              <a:rPr lang="it-IT" sz="1600" b="1" dirty="0">
                <a:highlight>
                  <a:srgbClr val="00FFFF"/>
                </a:highlight>
              </a:rPr>
              <a:t>ORDER BY </a:t>
            </a:r>
            <a:r>
              <a:rPr lang="it-IT" sz="1600" dirty="0"/>
              <a:t>per ordinare il risultato di una query in modo ascendente o discendente ( se non specificato l’ordine ascendente è quello di default). </a:t>
            </a:r>
          </a:p>
          <a:p>
            <a:pPr marL="0" indent="0">
              <a:buNone/>
            </a:pPr>
            <a:endParaRPr lang="it-IT" sz="1600" dirty="0">
              <a:solidFill>
                <a:schemeClr val="tx1"/>
              </a:solidFill>
            </a:endParaRPr>
          </a:p>
          <a:p>
            <a:pPr marL="0" indent="0">
              <a:buNone/>
            </a:pPr>
            <a:r>
              <a:rPr lang="it-IT" sz="1600" b="1" dirty="0">
                <a:solidFill>
                  <a:schemeClr val="tx1"/>
                </a:solidFill>
              </a:rPr>
              <a:t>ORDINARE I RISULTATI ALFABETICAMENTE PER NOME. </a:t>
            </a:r>
          </a:p>
          <a:p>
            <a:pPr marL="0" indent="0">
              <a:buNone/>
            </a:pPr>
            <a:endParaRPr lang="it-IT" dirty="0"/>
          </a:p>
        </p:txBody>
      </p:sp>
      <p:sp>
        <p:nvSpPr>
          <p:cNvPr id="4" name="Segnaposto contenuto 3">
            <a:extLst>
              <a:ext uri="{FF2B5EF4-FFF2-40B4-BE49-F238E27FC236}">
                <a16:creationId xmlns:a16="http://schemas.microsoft.com/office/drawing/2014/main" id="{DF58E818-DCBA-4624-A609-77EDAB50C445}"/>
              </a:ext>
            </a:extLst>
          </p:cNvPr>
          <p:cNvSpPr>
            <a:spLocks noGrp="1"/>
          </p:cNvSpPr>
          <p:nvPr>
            <p:ph sz="quarter" idx="4"/>
          </p:nvPr>
        </p:nvSpPr>
        <p:spPr>
          <a:xfrm>
            <a:off x="6333861" y="1271016"/>
            <a:ext cx="5678996" cy="5263586"/>
          </a:xfrm>
        </p:spPr>
        <p:txBody>
          <a:bodyPr>
            <a:normAutofit/>
          </a:bodyPr>
          <a:lstStyle/>
          <a:p>
            <a:endParaRPr lang="it-IT" dirty="0">
              <a:solidFill>
                <a:schemeClr val="tx1"/>
              </a:solidFill>
            </a:endParaRPr>
          </a:p>
          <a:p>
            <a:endParaRPr lang="it-IT" dirty="0">
              <a:solidFill>
                <a:schemeClr val="tx1"/>
              </a:solidFill>
            </a:endParaRPr>
          </a:p>
          <a:p>
            <a:endParaRPr lang="it-IT" dirty="0">
              <a:solidFill>
                <a:schemeClr val="tx1"/>
              </a:solidFill>
            </a:endParaRPr>
          </a:p>
        </p:txBody>
      </p:sp>
      <p:sp>
        <p:nvSpPr>
          <p:cNvPr id="5" name="CasellaDiTesto 4">
            <a:extLst>
              <a:ext uri="{FF2B5EF4-FFF2-40B4-BE49-F238E27FC236}">
                <a16:creationId xmlns:a16="http://schemas.microsoft.com/office/drawing/2014/main" id="{7B017408-18F1-2B5C-2C79-89538CEB5414}"/>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a:t>
            </a:r>
            <a:r>
              <a:rPr lang="it-IT" sz="1200" b="0" dirty="0">
                <a:solidFill>
                  <a:srgbClr val="CE9178"/>
                </a:solidFill>
                <a:effectLst/>
                <a:highlight>
                  <a:srgbClr val="0000FF"/>
                </a:highlight>
                <a:latin typeface="Consolas" panose="020B0609020204030204" pitchFamily="49" charset="0"/>
              </a:rPr>
              <a:t> ORDER BY name</a:t>
            </a:r>
            <a:r>
              <a:rPr lang="it-IT" sz="1200" b="0" dirty="0">
                <a:solidFill>
                  <a:srgbClr val="CE9178"/>
                </a:solidFill>
                <a:effectLst/>
                <a:latin typeface="Consolas" panose="020B0609020204030204" pitchFamily="49" charset="0"/>
              </a:rPr>
              <a:t>"</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pic>
        <p:nvPicPr>
          <p:cNvPr id="7" name="Immagine 6">
            <a:extLst>
              <a:ext uri="{FF2B5EF4-FFF2-40B4-BE49-F238E27FC236}">
                <a16:creationId xmlns:a16="http://schemas.microsoft.com/office/drawing/2014/main" id="{7C7054F5-60A9-1255-2A53-F92DDE716961}"/>
              </a:ext>
            </a:extLst>
          </p:cNvPr>
          <p:cNvPicPr>
            <a:picLocks noChangeAspect="1"/>
          </p:cNvPicPr>
          <p:nvPr/>
        </p:nvPicPr>
        <p:blipFill>
          <a:blip r:embed="rId2"/>
          <a:stretch>
            <a:fillRect/>
          </a:stretch>
        </p:blipFill>
        <p:spPr>
          <a:xfrm>
            <a:off x="6586376" y="2638286"/>
            <a:ext cx="5048955" cy="3143689"/>
          </a:xfrm>
          <a:prstGeom prst="rect">
            <a:avLst/>
          </a:prstGeom>
        </p:spPr>
      </p:pic>
    </p:spTree>
    <p:extLst>
      <p:ext uri="{BB962C8B-B14F-4D97-AF65-F5344CB8AC3E}">
        <p14:creationId xmlns:p14="http://schemas.microsoft.com/office/powerpoint/2010/main" val="204620898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DE54D3-C3CC-440A-824D-631B32598B9C}"/>
              </a:ext>
            </a:extLst>
          </p:cNvPr>
          <p:cNvSpPr>
            <a:spLocks noGrp="1"/>
          </p:cNvSpPr>
          <p:nvPr>
            <p:ph type="title"/>
          </p:nvPr>
        </p:nvSpPr>
        <p:spPr/>
        <p:txBody>
          <a:bodyPr/>
          <a:lstStyle/>
          <a:p>
            <a:r>
              <a:rPr lang="it-IT" dirty="0"/>
              <a:t>ORDINARE I RISULTATI – ORDER BY …. DESC</a:t>
            </a:r>
          </a:p>
        </p:txBody>
      </p:sp>
      <p:sp>
        <p:nvSpPr>
          <p:cNvPr id="3" name="Segnaposto contenuto 2">
            <a:extLst>
              <a:ext uri="{FF2B5EF4-FFF2-40B4-BE49-F238E27FC236}">
                <a16:creationId xmlns:a16="http://schemas.microsoft.com/office/drawing/2014/main" id="{478E992F-A886-4649-AC2B-91ABD6F4DBC0}"/>
              </a:ext>
            </a:extLst>
          </p:cNvPr>
          <p:cNvSpPr>
            <a:spLocks noGrp="1"/>
          </p:cNvSpPr>
          <p:nvPr>
            <p:ph sz="half" idx="2"/>
          </p:nvPr>
        </p:nvSpPr>
        <p:spPr>
          <a:xfrm>
            <a:off x="328611" y="1271016"/>
            <a:ext cx="11549443" cy="5248655"/>
          </a:xfrm>
        </p:spPr>
        <p:txBody>
          <a:bodyPr>
            <a:normAutofit/>
          </a:bodyPr>
          <a:lstStyle/>
          <a:p>
            <a:r>
              <a:rPr lang="it-IT" sz="2000" dirty="0"/>
              <a:t>Per ordinare in ordine discendente si usa la parola chiave </a:t>
            </a:r>
            <a:r>
              <a:rPr lang="it-IT" sz="2000" b="1" dirty="0">
                <a:highlight>
                  <a:srgbClr val="00FFFF"/>
                </a:highlight>
              </a:rPr>
              <a:t>DESC</a:t>
            </a:r>
          </a:p>
          <a:p>
            <a:pPr>
              <a:lnSpc>
                <a:spcPct val="100000"/>
              </a:lnSpc>
            </a:pPr>
            <a:endParaRPr lang="it-IT" sz="2000" dirty="0"/>
          </a:p>
        </p:txBody>
      </p:sp>
      <p:sp>
        <p:nvSpPr>
          <p:cNvPr id="4" name="CasellaDiTesto 3">
            <a:extLst>
              <a:ext uri="{FF2B5EF4-FFF2-40B4-BE49-F238E27FC236}">
                <a16:creationId xmlns:a16="http://schemas.microsoft.com/office/drawing/2014/main" id="{0DC3F53F-C97D-489E-15A9-ACDBDCA2FFE5}"/>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 ORDER BY name DESC"</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sp>
        <p:nvSpPr>
          <p:cNvPr id="5" name="Rettangolo con angoli arrotondati 4">
            <a:extLst>
              <a:ext uri="{FF2B5EF4-FFF2-40B4-BE49-F238E27FC236}">
                <a16:creationId xmlns:a16="http://schemas.microsoft.com/office/drawing/2014/main" id="{12FF2BAF-F3D2-ED73-E00B-B3B88F3AC493}"/>
              </a:ext>
            </a:extLst>
          </p:cNvPr>
          <p:cNvSpPr/>
          <p:nvPr/>
        </p:nvSpPr>
        <p:spPr>
          <a:xfrm>
            <a:off x="3050930" y="4317024"/>
            <a:ext cx="1811215" cy="527538"/>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DB4DC12-1BFA-B0B0-D6DE-65C8A7679E79}"/>
              </a:ext>
            </a:extLst>
          </p:cNvPr>
          <p:cNvPicPr>
            <a:picLocks noChangeAspect="1"/>
          </p:cNvPicPr>
          <p:nvPr/>
        </p:nvPicPr>
        <p:blipFill>
          <a:blip r:embed="rId2"/>
          <a:stretch>
            <a:fillRect/>
          </a:stretch>
        </p:blipFill>
        <p:spPr>
          <a:xfrm>
            <a:off x="6588380" y="2781181"/>
            <a:ext cx="5172797" cy="2857899"/>
          </a:xfrm>
          <a:prstGeom prst="rect">
            <a:avLst/>
          </a:prstGeom>
        </p:spPr>
      </p:pic>
    </p:spTree>
    <p:extLst>
      <p:ext uri="{BB962C8B-B14F-4D97-AF65-F5344CB8AC3E}">
        <p14:creationId xmlns:p14="http://schemas.microsoft.com/office/powerpoint/2010/main" val="404092088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94DD8F-5538-4836-A1F1-5E7F3617862D}"/>
              </a:ext>
            </a:extLst>
          </p:cNvPr>
          <p:cNvSpPr>
            <a:spLocks noGrp="1"/>
          </p:cNvSpPr>
          <p:nvPr>
            <p:ph type="title"/>
          </p:nvPr>
        </p:nvSpPr>
        <p:spPr/>
        <p:txBody>
          <a:bodyPr/>
          <a:lstStyle/>
          <a:p>
            <a:r>
              <a:rPr lang="it-IT" dirty="0"/>
              <a:t>CANCELLARE RECORD – DELETE FROM</a:t>
            </a:r>
          </a:p>
        </p:txBody>
      </p:sp>
      <p:sp>
        <p:nvSpPr>
          <p:cNvPr id="4" name="Segnaposto contenuto 3">
            <a:extLst>
              <a:ext uri="{FF2B5EF4-FFF2-40B4-BE49-F238E27FC236}">
                <a16:creationId xmlns:a16="http://schemas.microsoft.com/office/drawing/2014/main" id="{CAD3129C-C990-41DD-83CA-276E53BD8BA3}"/>
              </a:ext>
            </a:extLst>
          </p:cNvPr>
          <p:cNvSpPr>
            <a:spLocks noGrp="1"/>
          </p:cNvSpPr>
          <p:nvPr>
            <p:ph sz="quarter" idx="4"/>
          </p:nvPr>
        </p:nvSpPr>
        <p:spPr>
          <a:xfrm>
            <a:off x="328611" y="1489540"/>
            <a:ext cx="5635883" cy="5078313"/>
          </a:xfrm>
        </p:spPr>
        <p:txBody>
          <a:bodyPr>
            <a:normAutofit fontScale="92500" lnSpcReduction="20000"/>
          </a:bodyPr>
          <a:lstStyle/>
          <a:p>
            <a:pPr marL="0" indent="0" algn="just">
              <a:buNone/>
            </a:pPr>
            <a:r>
              <a:rPr lang="it-IT" sz="1800" dirty="0"/>
              <a:t>Ricordarsi sempre che </a:t>
            </a:r>
            <a:r>
              <a:rPr lang="it-IT" sz="1800" b="1" dirty="0">
                <a:solidFill>
                  <a:schemeClr val="bg1"/>
                </a:solidFill>
                <a:highlight>
                  <a:srgbClr val="FF3300"/>
                </a:highlight>
              </a:rPr>
              <a:t>le operazioni di cancellazione su record, tabelle e database sono IRREVERSIBILI</a:t>
            </a:r>
            <a:r>
              <a:rPr lang="it-IT" sz="1800" dirty="0"/>
              <a:t>, quindi se non si hanno copie di backup aggiornate, i dati cancellati andranno perduti definitivamente. </a:t>
            </a:r>
          </a:p>
          <a:p>
            <a:pPr marL="0" indent="0" algn="just">
              <a:buNone/>
            </a:pPr>
            <a:endParaRPr lang="en-US" sz="1800" b="1" u="sng" dirty="0">
              <a:solidFill>
                <a:srgbClr val="50B4C8"/>
              </a:solidFill>
              <a:effectLst/>
              <a:latin typeface="+mj-lt"/>
            </a:endParaRPr>
          </a:p>
          <a:p>
            <a:pPr marL="0" indent="0" algn="just">
              <a:buNone/>
            </a:pPr>
            <a:r>
              <a:rPr lang="en-US" sz="1800" b="1" u="sng" dirty="0">
                <a:solidFill>
                  <a:srgbClr val="50B4C8"/>
                </a:solidFill>
                <a:effectLst/>
                <a:latin typeface="+mj-lt"/>
              </a:rPr>
              <a:t>CANCELLAZIONE DI RECORDS</a:t>
            </a:r>
          </a:p>
          <a:p>
            <a:pPr marL="0" indent="0" algn="just">
              <a:buNone/>
            </a:pPr>
            <a:endParaRPr lang="en-US" sz="1800" b="1" u="sng" dirty="0">
              <a:solidFill>
                <a:srgbClr val="50B4C8"/>
              </a:solidFill>
              <a:effectLst/>
              <a:latin typeface="+mj-lt"/>
            </a:endParaRPr>
          </a:p>
          <a:p>
            <a:pPr marL="0" indent="0" algn="just">
              <a:buNone/>
            </a:pPr>
            <a:r>
              <a:rPr lang="en-US" sz="1600" b="0" dirty="0">
                <a:solidFill>
                  <a:srgbClr val="000000"/>
                </a:solidFill>
                <a:effectLst/>
                <a:latin typeface="+mj-lt"/>
              </a:rPr>
              <a:t>Per effettuare la cancellazione di records, si usa il commando SQL </a:t>
            </a:r>
            <a:r>
              <a:rPr lang="en-US" sz="1600" b="1" dirty="0">
                <a:solidFill>
                  <a:srgbClr val="000000"/>
                </a:solidFill>
                <a:effectLst/>
                <a:highlight>
                  <a:srgbClr val="50B4C8"/>
                </a:highlight>
                <a:latin typeface="+mj-lt"/>
              </a:rPr>
              <a:t>DELETE FROM. </a:t>
            </a:r>
          </a:p>
          <a:p>
            <a:pPr marL="0" indent="0">
              <a:buNone/>
            </a:pPr>
            <a:endParaRPr lang="en-US" sz="1600" dirty="0">
              <a:solidFill>
                <a:srgbClr val="000000"/>
              </a:solidFill>
              <a:latin typeface="+mj-lt"/>
            </a:endParaRPr>
          </a:p>
          <a:p>
            <a:pPr marL="0" indent="0">
              <a:buNone/>
            </a:pPr>
            <a:r>
              <a:rPr lang="en-US" sz="1600" b="1" u="sng" dirty="0">
                <a:solidFill>
                  <a:srgbClr val="000000"/>
                </a:solidFill>
                <a:latin typeface="+mj-lt"/>
              </a:rPr>
              <a:t>SINTASSI</a:t>
            </a:r>
          </a:p>
          <a:p>
            <a:pPr marL="0" indent="0">
              <a:buNone/>
            </a:pPr>
            <a:endParaRPr lang="en-US" sz="1600" b="0" dirty="0">
              <a:solidFill>
                <a:srgbClr val="000000"/>
              </a:solidFill>
              <a:effectLst/>
              <a:latin typeface="+mj-lt"/>
            </a:endParaRPr>
          </a:p>
          <a:p>
            <a:pPr marL="0" indent="0" algn="ctr">
              <a:buNone/>
            </a:pPr>
            <a:r>
              <a:rPr lang="en-US" sz="1600" b="1" dirty="0">
                <a:solidFill>
                  <a:srgbClr val="D543B6"/>
                </a:solidFill>
                <a:latin typeface="+mj-lt"/>
              </a:rPr>
              <a:t>DELETE FROM</a:t>
            </a:r>
            <a:r>
              <a:rPr lang="en-US" sz="1600" dirty="0">
                <a:solidFill>
                  <a:srgbClr val="000000"/>
                </a:solidFill>
                <a:latin typeface="+mj-lt"/>
              </a:rPr>
              <a:t> </a:t>
            </a:r>
            <a:r>
              <a:rPr lang="en-US" sz="1600" i="1" dirty="0">
                <a:solidFill>
                  <a:srgbClr val="000000"/>
                </a:solidFill>
                <a:latin typeface="+mj-lt"/>
              </a:rPr>
              <a:t>table_name</a:t>
            </a:r>
            <a:r>
              <a:rPr lang="en-US" sz="1600" dirty="0">
                <a:solidFill>
                  <a:srgbClr val="000000"/>
                </a:solidFill>
                <a:latin typeface="+mj-lt"/>
              </a:rPr>
              <a:t> </a:t>
            </a:r>
            <a:r>
              <a:rPr lang="en-US" sz="1600" b="1" dirty="0">
                <a:solidFill>
                  <a:srgbClr val="D543B6"/>
                </a:solidFill>
                <a:latin typeface="+mj-lt"/>
              </a:rPr>
              <a:t>WHERE</a:t>
            </a:r>
            <a:r>
              <a:rPr lang="en-US" sz="1600" dirty="0">
                <a:solidFill>
                  <a:srgbClr val="000000"/>
                </a:solidFill>
                <a:latin typeface="+mj-lt"/>
              </a:rPr>
              <a:t> ......</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L’esempio mostra la </a:t>
            </a:r>
            <a:r>
              <a:rPr lang="en-US" sz="1600" b="1" dirty="0">
                <a:solidFill>
                  <a:srgbClr val="000000"/>
                </a:solidFill>
                <a:latin typeface="+mj-lt"/>
              </a:rPr>
              <a:t>cancellazione dalla tabella “nominativi” </a:t>
            </a:r>
            <a:r>
              <a:rPr lang="en-US" sz="1600" dirty="0">
                <a:solidFill>
                  <a:srgbClr val="000000"/>
                </a:solidFill>
                <a:latin typeface="+mj-lt"/>
              </a:rPr>
              <a:t>soltanto dei record in cui il valore del campo “parentela” corrisponde alla stringa “nipote”.</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 </a:t>
            </a:r>
            <a:r>
              <a:rPr lang="en-US" sz="1600" b="1" dirty="0">
                <a:solidFill>
                  <a:srgbClr val="000000"/>
                </a:solidFill>
                <a:highlight>
                  <a:srgbClr val="00FFFF"/>
                </a:highlight>
                <a:latin typeface="+mj-lt"/>
              </a:rPr>
              <a:t>modifiche vengono confermate tramite il metodo commit() privo di argomenti. </a:t>
            </a:r>
          </a:p>
          <a:p>
            <a:pPr marL="0" indent="0">
              <a:buNone/>
            </a:pPr>
            <a:endParaRPr lang="en-US" sz="1600" b="0" dirty="0">
              <a:solidFill>
                <a:srgbClr val="000000"/>
              </a:solidFill>
              <a:effectLst/>
              <a:latin typeface="+mj-lt"/>
            </a:endParaRPr>
          </a:p>
          <a:p>
            <a:pPr marL="0" indent="0">
              <a:buNone/>
            </a:pPr>
            <a:r>
              <a:rPr lang="en-US" sz="1900" b="1" u="sng" dirty="0">
                <a:solidFill>
                  <a:srgbClr val="000000"/>
                </a:solidFill>
                <a:latin typeface="+mj-lt"/>
              </a:rPr>
              <a:t>SE non viene inserita la clausula WHERE, tutti I record verranno cancellati. </a:t>
            </a:r>
            <a:endParaRPr lang="en-US" sz="1900" b="1" u="sng" dirty="0">
              <a:solidFill>
                <a:srgbClr val="000000"/>
              </a:solidFill>
              <a:effectLst/>
              <a:latin typeface="+mj-lt"/>
            </a:endParaRPr>
          </a:p>
        </p:txBody>
      </p:sp>
      <p:sp>
        <p:nvSpPr>
          <p:cNvPr id="5" name="CasellaDiTesto 4">
            <a:extLst>
              <a:ext uri="{FF2B5EF4-FFF2-40B4-BE49-F238E27FC236}">
                <a16:creationId xmlns:a16="http://schemas.microsoft.com/office/drawing/2014/main" id="{BA97FE89-035A-3E8B-21A7-76FE525B8661}"/>
              </a:ext>
            </a:extLst>
          </p:cNvPr>
          <p:cNvSpPr txBox="1"/>
          <p:nvPr/>
        </p:nvSpPr>
        <p:spPr>
          <a:xfrm>
            <a:off x="6227506" y="1489541"/>
            <a:ext cx="5536601"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Importazione del modulo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import mysql.connector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Connessione a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connessione = mysql.connector.connect(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Parametri per la connessione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host="localhost",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user="nome-utente",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password="password"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db="anagrafiche"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Generazione del cursore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 = connessione.cursor()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Comando SQL per la cancellazione dei record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istruzione = "</a:t>
            </a:r>
            <a:r>
              <a:rPr kumimoji="0" lang="it-IT" altLang="it-IT" sz="1200" b="0" i="0" u="none" strike="noStrike" cap="none" normalizeH="0" baseline="0" dirty="0">
                <a:ln>
                  <a:noFill/>
                </a:ln>
                <a:solidFill>
                  <a:srgbClr val="657B83"/>
                </a:solidFill>
                <a:effectLst/>
                <a:highlight>
                  <a:srgbClr val="FFFF00"/>
                </a:highlight>
                <a:latin typeface="Consolas" panose="020B0609020204030204" pitchFamily="49" charset="0"/>
              </a:rPr>
              <a:t>DELETE FROM nominativi WHERE </a:t>
            </a:r>
            <a:r>
              <a:rPr kumimoji="0" lang="it-IT" altLang="it-IT" sz="1200" b="0" i="0" u="none" strike="noStrike" cap="none" normalizeH="0" baseline="0" dirty="0">
                <a:ln>
                  <a:noFill/>
                </a:ln>
                <a:solidFill>
                  <a:srgbClr val="657B83"/>
                </a:solidFill>
                <a:effectLst/>
                <a:latin typeface="Consolas" panose="020B0609020204030204" pitchFamily="49" charset="0"/>
              </a:rPr>
              <a:t>parentela = %s" valori = ("nipote",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Esecuzione dell'istruzione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cursore.execute(istruzione, valori)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Applicazione delle modifiche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highlight>
                  <a:srgbClr val="00FF00"/>
                </a:highlight>
                <a:latin typeface="Consolas" panose="020B0609020204030204" pitchFamily="49" charset="0"/>
              </a:rPr>
              <a:t>connessione.commit()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Conteggio dei record coinvolti dalla ccancellazione</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print(cursore.rowcount)</a:t>
            </a:r>
            <a:r>
              <a:rPr kumimoji="0" lang="it-IT" altLang="it-IT" sz="1200" b="0" i="0" u="none" strike="noStrike" cap="none" normalizeH="0" baseline="0" dirty="0">
                <a:ln>
                  <a:noFill/>
                </a:ln>
                <a:solidFill>
                  <a:schemeClr val="tx1"/>
                </a:solidFill>
                <a:effectLst/>
              </a:rPr>
              <a:t>    #ritorna 2</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Elemento grafico 9" descr="Punto esclamativo con riempimento a tinta unita">
            <a:extLst>
              <a:ext uri="{FF2B5EF4-FFF2-40B4-BE49-F238E27FC236}">
                <a16:creationId xmlns:a16="http://schemas.microsoft.com/office/drawing/2014/main" id="{C001984B-5AD9-4A12-78C7-9FE2CCF5C3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045" y="5284176"/>
            <a:ext cx="914400" cy="914400"/>
          </a:xfrm>
          <a:prstGeom prst="rect">
            <a:avLst/>
          </a:prstGeom>
        </p:spPr>
      </p:pic>
      <p:pic>
        <p:nvPicPr>
          <p:cNvPr id="11" name="Elemento grafico 10" descr="Punto esclamativo con riempimento a tinta unita">
            <a:extLst>
              <a:ext uri="{FF2B5EF4-FFF2-40B4-BE49-F238E27FC236}">
                <a16:creationId xmlns:a16="http://schemas.microsoft.com/office/drawing/2014/main" id="{A0FC58DD-4871-7914-B071-AE583A83B0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0094" y="5213838"/>
            <a:ext cx="914400" cy="914400"/>
          </a:xfrm>
          <a:prstGeom prst="rect">
            <a:avLst/>
          </a:prstGeom>
        </p:spPr>
      </p:pic>
    </p:spTree>
    <p:extLst>
      <p:ext uri="{BB962C8B-B14F-4D97-AF65-F5344CB8AC3E}">
        <p14:creationId xmlns:p14="http://schemas.microsoft.com/office/powerpoint/2010/main" val="3644432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136CD6-9BE8-42DB-B32A-6EB7F23D4CE5}"/>
              </a:ext>
            </a:extLst>
          </p:cNvPr>
          <p:cNvSpPr>
            <a:spLocks noGrp="1"/>
          </p:cNvSpPr>
          <p:nvPr>
            <p:ph type="title"/>
          </p:nvPr>
        </p:nvSpPr>
        <p:spPr/>
        <p:txBody>
          <a:bodyPr/>
          <a:lstStyle/>
          <a:p>
            <a:r>
              <a:rPr lang="it-IT" dirty="0"/>
              <a:t>LE STRINGHE IN PYTHON</a:t>
            </a:r>
          </a:p>
        </p:txBody>
      </p:sp>
      <p:sp>
        <p:nvSpPr>
          <p:cNvPr id="4" name="Segnaposto contenuto 3">
            <a:extLst>
              <a:ext uri="{FF2B5EF4-FFF2-40B4-BE49-F238E27FC236}">
                <a16:creationId xmlns:a16="http://schemas.microsoft.com/office/drawing/2014/main" id="{78F970D6-02CB-178A-5415-ED2E3D478532}"/>
              </a:ext>
            </a:extLst>
          </p:cNvPr>
          <p:cNvSpPr>
            <a:spLocks noGrp="1"/>
          </p:cNvSpPr>
          <p:nvPr>
            <p:ph sz="half" idx="2"/>
          </p:nvPr>
        </p:nvSpPr>
        <p:spPr/>
        <p:txBody>
          <a:bodyPr anchor="ctr">
            <a:normAutofit/>
          </a:bodyPr>
          <a:lstStyle/>
          <a:p>
            <a:pPr marL="4572" lvl="1" indent="0">
              <a:buNone/>
            </a:pPr>
            <a:r>
              <a:rPr lang="it-IT" sz="1600" dirty="0"/>
              <a:t>In Python le stringhe sono racchiuse sia tra singoli apici che tra doppi apici. </a:t>
            </a:r>
            <a:br>
              <a:rPr lang="it-IT" sz="1600" dirty="0"/>
            </a:br>
            <a:endParaRPr lang="it-IT" sz="1600" dirty="0"/>
          </a:p>
          <a:p>
            <a:pPr marL="4572" lvl="1" indent="0" algn="ctr">
              <a:buNone/>
            </a:pPr>
            <a:r>
              <a:rPr lang="it-IT" sz="1600" dirty="0">
                <a:solidFill>
                  <a:srgbClr val="DC143C"/>
                </a:solidFill>
                <a:latin typeface="Courier New" panose="02070309020205020404" pitchFamily="49" charset="0"/>
                <a:cs typeface="Courier New" panose="02070309020205020404" pitchFamily="49" charset="0"/>
              </a:rPr>
              <a:t>'hello’ </a:t>
            </a:r>
            <a:r>
              <a:rPr lang="it-IT" sz="1600" dirty="0">
                <a:solidFill>
                  <a:schemeClr val="tx1"/>
                </a:solidFill>
                <a:latin typeface="+mj-lt"/>
                <a:cs typeface="Courier New" panose="02070309020205020404" pitchFamily="49" charset="0"/>
              </a:rPr>
              <a:t>è lo stesso di </a:t>
            </a:r>
            <a:r>
              <a:rPr lang="it-IT" sz="1600" dirty="0">
                <a:solidFill>
                  <a:srgbClr val="DC143C"/>
                </a:solidFill>
                <a:latin typeface="Courier New" panose="02070309020205020404" pitchFamily="49" charset="0"/>
                <a:cs typeface="Courier New" panose="02070309020205020404" pitchFamily="49" charset="0"/>
              </a:rPr>
              <a:t>"hello"</a:t>
            </a:r>
          </a:p>
          <a:p>
            <a:pPr marL="4572" lvl="1" indent="0">
              <a:buNone/>
            </a:pPr>
            <a:br>
              <a:rPr lang="it-IT" sz="1600" dirty="0">
                <a:solidFill>
                  <a:schemeClr val="tx1"/>
                </a:solidFill>
                <a:cs typeface="Courier New" panose="02070309020205020404" pitchFamily="49" charset="0"/>
              </a:rPr>
            </a:br>
            <a:r>
              <a:rPr lang="it-IT" sz="1600" dirty="0">
                <a:solidFill>
                  <a:schemeClr val="tx1"/>
                </a:solidFill>
                <a:cs typeface="Courier New" panose="02070309020205020404" pitchFamily="49" charset="0"/>
              </a:rPr>
              <a:t>Si può </a:t>
            </a:r>
            <a:r>
              <a:rPr lang="it-IT" sz="1600" b="1" dirty="0">
                <a:solidFill>
                  <a:schemeClr val="tx1"/>
                </a:solidFill>
                <a:cs typeface="Courier New" panose="02070309020205020404" pitchFamily="49" charset="0"/>
              </a:rPr>
              <a:t>visualizzare il contenuto di</a:t>
            </a:r>
            <a:r>
              <a:rPr lang="it-IT" sz="1600" dirty="0">
                <a:solidFill>
                  <a:schemeClr val="tx1"/>
                </a:solidFill>
                <a:cs typeface="Courier New" panose="02070309020205020404" pitchFamily="49" charset="0"/>
              </a:rPr>
              <a:t> una stringa con la </a:t>
            </a:r>
            <a:r>
              <a:rPr lang="it-IT" sz="1600" b="1" dirty="0">
                <a:solidFill>
                  <a:schemeClr val="tx1"/>
                </a:solidFill>
                <a:cs typeface="Courier New" panose="02070309020205020404" pitchFamily="49" charset="0"/>
              </a:rPr>
              <a:t>funzione </a:t>
            </a:r>
            <a:r>
              <a:rPr lang="it-IT" sz="1600" b="1" dirty="0" err="1">
                <a:solidFill>
                  <a:schemeClr val="tx1"/>
                </a:solidFill>
                <a:highlight>
                  <a:srgbClr val="00FFFF"/>
                </a:highlight>
                <a:cs typeface="Courier New" panose="02070309020205020404" pitchFamily="49" charset="0"/>
              </a:rPr>
              <a:t>print</a:t>
            </a:r>
            <a:r>
              <a:rPr lang="it-IT" sz="1600" b="1" dirty="0">
                <a:solidFill>
                  <a:schemeClr val="tx1"/>
                </a:solidFill>
                <a:highlight>
                  <a:srgbClr val="00FFFF"/>
                </a:highlight>
                <a:cs typeface="Courier New" panose="02070309020205020404" pitchFamily="49" charset="0"/>
              </a:rPr>
              <a:t>()</a:t>
            </a:r>
          </a:p>
          <a:p>
            <a:pPr marL="4572" lvl="1" indent="0">
              <a:buNone/>
            </a:pPr>
            <a:endParaRPr lang="it-IT" sz="1600" b="1" dirty="0">
              <a:solidFill>
                <a:schemeClr val="tx1"/>
              </a:solidFill>
              <a:highlight>
                <a:srgbClr val="00FFFF"/>
              </a:highlight>
              <a:cs typeface="Courier New" panose="02070309020205020404" pitchFamily="49" charset="0"/>
            </a:endParaRPr>
          </a:p>
          <a:p>
            <a:pPr marL="4572" lvl="1" indent="0">
              <a:buNone/>
            </a:pPr>
            <a:br>
              <a:rPr lang="it-IT" sz="1600" b="1" dirty="0">
                <a:solidFill>
                  <a:schemeClr val="tx1">
                    <a:lumMod val="75000"/>
                    <a:lumOff val="25000"/>
                  </a:schemeClr>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AD UNA VARIABILE</a:t>
            </a: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br>
              <a:rPr lang="it-IT" sz="1600" b="1" dirty="0">
                <a:solidFill>
                  <a:schemeClr val="tx1"/>
                </a:solidFill>
                <a:cs typeface="Courier New" panose="02070309020205020404" pitchFamily="49" charset="0"/>
              </a:rPr>
            </a:br>
            <a:br>
              <a:rPr lang="it-IT" sz="1600" b="1" dirty="0">
                <a:solidFill>
                  <a:schemeClr val="tx1"/>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MULTI LINEA AD UNA VARIABILE</a:t>
            </a:r>
            <a:br>
              <a:rPr lang="it-IT" sz="1600" b="1" dirty="0">
                <a:solidFill>
                  <a:schemeClr val="tx1"/>
                </a:solidFill>
                <a:cs typeface="Courier New" panose="02070309020205020404" pitchFamily="49" charset="0"/>
              </a:rPr>
            </a:br>
            <a:endParaRPr lang="it-IT" sz="1600" b="1" dirty="0">
              <a:solidFill>
                <a:schemeClr val="tx1"/>
              </a:solidFill>
              <a:cs typeface="Courier New" panose="02070309020205020404" pitchFamily="49" charset="0"/>
            </a:endParaRPr>
          </a:p>
          <a:p>
            <a:pPr marL="0" lvl="2" indent="0">
              <a:buNone/>
            </a:pPr>
            <a:r>
              <a:rPr lang="it-IT" sz="1400" dirty="0">
                <a:solidFill>
                  <a:schemeClr val="tx1"/>
                </a:solidFill>
                <a:cs typeface="Courier New" panose="02070309020205020404" pitchFamily="49" charset="0"/>
              </a:rPr>
              <a:t> </a:t>
            </a:r>
            <a:r>
              <a:rPr lang="it-IT" sz="1400" i="0" dirty="0">
                <a:solidFill>
                  <a:schemeClr val="tx1"/>
                </a:solidFill>
                <a:cs typeface="Courier New" panose="02070309020205020404" pitchFamily="49" charset="0"/>
              </a:rPr>
              <a:t>Si può assegnare una stringa multi linea ad una variabile usando </a:t>
            </a:r>
            <a:r>
              <a:rPr lang="it-IT" sz="1400" b="1" i="0" dirty="0">
                <a:solidFill>
                  <a:schemeClr val="tx1"/>
                </a:solidFill>
                <a:highlight>
                  <a:srgbClr val="FFFF00"/>
                </a:highlight>
                <a:cs typeface="Courier New" panose="02070309020205020404" pitchFamily="49" charset="0"/>
              </a:rPr>
              <a:t>tre doppi apici</a:t>
            </a:r>
            <a:r>
              <a:rPr lang="it-IT" sz="1400" i="0" dirty="0">
                <a:solidFill>
                  <a:schemeClr val="tx1"/>
                </a:solidFill>
                <a:cs typeface="Courier New" panose="02070309020205020404" pitchFamily="49" charset="0"/>
              </a:rPr>
              <a:t> o </a:t>
            </a:r>
            <a:r>
              <a:rPr lang="it-IT" sz="1400" b="1" i="0" dirty="0">
                <a:solidFill>
                  <a:schemeClr val="tx1"/>
                </a:solidFill>
                <a:highlight>
                  <a:srgbClr val="FFFF00"/>
                </a:highlight>
                <a:cs typeface="Courier New" panose="02070309020205020404" pitchFamily="49" charset="0"/>
              </a:rPr>
              <a:t>tre singoli apici</a:t>
            </a:r>
            <a:r>
              <a:rPr lang="it-IT" sz="1400" i="0" dirty="0">
                <a:solidFill>
                  <a:schemeClr val="tx1"/>
                </a:solidFill>
                <a:cs typeface="Courier New" panose="02070309020205020404" pitchFamily="49" charset="0"/>
              </a:rPr>
              <a:t>.</a:t>
            </a:r>
          </a:p>
          <a:p>
            <a:pPr marL="0" lvl="2" indent="0">
              <a:buNone/>
            </a:pPr>
            <a:endParaRPr lang="it-IT" sz="1400" i="0" dirty="0">
              <a:solidFill>
                <a:schemeClr val="tx1"/>
              </a:solidFill>
              <a:cs typeface="Courier New" panose="02070309020205020404" pitchFamily="49" charset="0"/>
            </a:endParaRPr>
          </a:p>
          <a:p>
            <a:pPr marL="0" lvl="2" indent="0">
              <a:buNone/>
            </a:pPr>
            <a:br>
              <a:rPr lang="it-IT" sz="1400" i="0" dirty="0">
                <a:solidFill>
                  <a:schemeClr val="tx1"/>
                </a:solidFill>
                <a:cs typeface="Courier New" panose="02070309020205020404" pitchFamily="49" charset="0"/>
              </a:rPr>
            </a:br>
            <a:r>
              <a:rPr lang="it-IT" sz="1400" i="0" dirty="0">
                <a:solidFill>
                  <a:schemeClr val="tx1"/>
                </a:solidFill>
                <a:cs typeface="Courier New" panose="02070309020205020404" pitchFamily="49" charset="0"/>
              </a:rPr>
              <a:t>Le interruzioni di linea sono inserite come nel codice. </a:t>
            </a:r>
            <a:endParaRPr lang="it-IT" sz="1400"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p:txBody>
      </p:sp>
      <p:pic>
        <p:nvPicPr>
          <p:cNvPr id="7" name="Segnaposto contenuto 6">
            <a:extLst>
              <a:ext uri="{FF2B5EF4-FFF2-40B4-BE49-F238E27FC236}">
                <a16:creationId xmlns:a16="http://schemas.microsoft.com/office/drawing/2014/main" id="{64D06CE3-C867-F206-6A38-ED3E5391403D}"/>
              </a:ext>
            </a:extLst>
          </p:cNvPr>
          <p:cNvPicPr>
            <a:picLocks noGrp="1" noChangeAspect="1"/>
          </p:cNvPicPr>
          <p:nvPr>
            <p:ph sz="quarter" idx="4"/>
          </p:nvPr>
        </p:nvPicPr>
        <p:blipFill>
          <a:blip r:embed="rId2"/>
          <a:stretch>
            <a:fillRect/>
          </a:stretch>
        </p:blipFill>
        <p:spPr>
          <a:xfrm>
            <a:off x="6968743" y="1514803"/>
            <a:ext cx="1390844" cy="495369"/>
          </a:xfrm>
        </p:spPr>
      </p:pic>
      <p:pic>
        <p:nvPicPr>
          <p:cNvPr id="9" name="Immagine 8">
            <a:extLst>
              <a:ext uri="{FF2B5EF4-FFF2-40B4-BE49-F238E27FC236}">
                <a16:creationId xmlns:a16="http://schemas.microsoft.com/office/drawing/2014/main" id="{8C5DEAAE-FD08-B3BD-6434-2289E3290801}"/>
              </a:ext>
            </a:extLst>
          </p:cNvPr>
          <p:cNvPicPr>
            <a:picLocks noChangeAspect="1"/>
          </p:cNvPicPr>
          <p:nvPr/>
        </p:nvPicPr>
        <p:blipFill>
          <a:blip r:embed="rId3"/>
          <a:stretch>
            <a:fillRect/>
          </a:stretch>
        </p:blipFill>
        <p:spPr>
          <a:xfrm>
            <a:off x="9815311" y="1533856"/>
            <a:ext cx="704948" cy="476316"/>
          </a:xfrm>
          <a:prstGeom prst="rect">
            <a:avLst/>
          </a:prstGeom>
        </p:spPr>
      </p:pic>
      <p:pic>
        <p:nvPicPr>
          <p:cNvPr id="11" name="Immagine 10">
            <a:extLst>
              <a:ext uri="{FF2B5EF4-FFF2-40B4-BE49-F238E27FC236}">
                <a16:creationId xmlns:a16="http://schemas.microsoft.com/office/drawing/2014/main" id="{55D8B671-D017-8B2C-7DAC-175CF52E64DC}"/>
              </a:ext>
            </a:extLst>
          </p:cNvPr>
          <p:cNvPicPr>
            <a:picLocks noChangeAspect="1"/>
          </p:cNvPicPr>
          <p:nvPr/>
        </p:nvPicPr>
        <p:blipFill>
          <a:blip r:embed="rId4"/>
          <a:stretch>
            <a:fillRect/>
          </a:stretch>
        </p:blipFill>
        <p:spPr>
          <a:xfrm>
            <a:off x="2477451" y="3651268"/>
            <a:ext cx="1381318" cy="457264"/>
          </a:xfrm>
          <a:prstGeom prst="rect">
            <a:avLst/>
          </a:prstGeom>
        </p:spPr>
      </p:pic>
      <p:pic>
        <p:nvPicPr>
          <p:cNvPr id="13" name="Immagine 12">
            <a:extLst>
              <a:ext uri="{FF2B5EF4-FFF2-40B4-BE49-F238E27FC236}">
                <a16:creationId xmlns:a16="http://schemas.microsoft.com/office/drawing/2014/main" id="{35EC6BBD-DBE7-3509-8FED-9E1D1A83AD75}"/>
              </a:ext>
            </a:extLst>
          </p:cNvPr>
          <p:cNvPicPr>
            <a:picLocks noChangeAspect="1"/>
          </p:cNvPicPr>
          <p:nvPr/>
        </p:nvPicPr>
        <p:blipFill>
          <a:blip r:embed="rId5"/>
          <a:stretch>
            <a:fillRect/>
          </a:stretch>
        </p:blipFill>
        <p:spPr>
          <a:xfrm>
            <a:off x="6623335" y="4652703"/>
            <a:ext cx="2432742" cy="803983"/>
          </a:xfrm>
          <a:prstGeom prst="rect">
            <a:avLst/>
          </a:prstGeom>
        </p:spPr>
      </p:pic>
      <p:pic>
        <p:nvPicPr>
          <p:cNvPr id="15" name="Immagine 14">
            <a:extLst>
              <a:ext uri="{FF2B5EF4-FFF2-40B4-BE49-F238E27FC236}">
                <a16:creationId xmlns:a16="http://schemas.microsoft.com/office/drawing/2014/main" id="{89FE1FBA-D9C9-1E27-86DD-CB897794F830}"/>
              </a:ext>
            </a:extLst>
          </p:cNvPr>
          <p:cNvPicPr>
            <a:picLocks noChangeAspect="1"/>
          </p:cNvPicPr>
          <p:nvPr/>
        </p:nvPicPr>
        <p:blipFill>
          <a:blip r:embed="rId6"/>
          <a:stretch>
            <a:fillRect/>
          </a:stretch>
        </p:blipFill>
        <p:spPr>
          <a:xfrm>
            <a:off x="9320722" y="4630361"/>
            <a:ext cx="2557334" cy="826325"/>
          </a:xfrm>
          <a:prstGeom prst="rect">
            <a:avLst/>
          </a:prstGeom>
        </p:spPr>
      </p:pic>
      <p:pic>
        <p:nvPicPr>
          <p:cNvPr id="17" name="Immagine 16">
            <a:extLst>
              <a:ext uri="{FF2B5EF4-FFF2-40B4-BE49-F238E27FC236}">
                <a16:creationId xmlns:a16="http://schemas.microsoft.com/office/drawing/2014/main" id="{E7DEF853-2D23-CAA1-1429-B7906D9937B5}"/>
              </a:ext>
            </a:extLst>
          </p:cNvPr>
          <p:cNvPicPr>
            <a:picLocks noChangeAspect="1"/>
          </p:cNvPicPr>
          <p:nvPr/>
        </p:nvPicPr>
        <p:blipFill>
          <a:blip r:embed="rId7"/>
          <a:stretch>
            <a:fillRect/>
          </a:stretch>
        </p:blipFill>
        <p:spPr>
          <a:xfrm>
            <a:off x="8006340" y="5711656"/>
            <a:ext cx="2348116" cy="702170"/>
          </a:xfrm>
          <a:prstGeom prst="rect">
            <a:avLst/>
          </a:prstGeom>
        </p:spPr>
      </p:pic>
      <p:sp>
        <p:nvSpPr>
          <p:cNvPr id="3" name="Rectangle 1">
            <a:extLst>
              <a:ext uri="{FF2B5EF4-FFF2-40B4-BE49-F238E27FC236}">
                <a16:creationId xmlns:a16="http://schemas.microsoft.com/office/drawing/2014/main" id="{0E315535-6AF3-ABDF-5756-9FF3C8CE29CC}"/>
              </a:ext>
            </a:extLst>
          </p:cNvPr>
          <p:cNvSpPr>
            <a:spLocks noChangeArrowheads="1"/>
          </p:cNvSpPr>
          <p:nvPr/>
        </p:nvSpPr>
        <p:spPr bwMode="auto">
          <a:xfrm>
            <a:off x="6869891" y="2507843"/>
            <a:ext cx="2272898"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A8759"/>
                </a:solidFill>
                <a:effectLst/>
                <a:latin typeface="JetBrains Mono"/>
              </a:rPr>
              <a:t>"ciao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sono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una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stringa"</a:t>
            </a:r>
            <a:br>
              <a:rPr kumimoji="0" lang="it-IT" altLang="it-IT" sz="1200" b="0" i="0" u="none" strike="noStrike" cap="none" normalizeH="0" baseline="0" dirty="0">
                <a:ln>
                  <a:noFill/>
                </a:ln>
                <a:solidFill>
                  <a:srgbClr val="6A8759"/>
                </a:solidFill>
                <a:effectLst/>
                <a:latin typeface="JetBrains Mono"/>
              </a:rPr>
            </a:br>
            <a:br>
              <a:rPr kumimoji="0" lang="it-IT" altLang="it-IT" sz="1200" b="0" i="0" u="none" strike="noStrike" cap="none" normalizeH="0" baseline="0" dirty="0">
                <a:ln>
                  <a:noFill/>
                </a:ln>
                <a:solidFill>
                  <a:srgbClr val="6A8759"/>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    </a:t>
            </a:r>
            <a:r>
              <a:rPr kumimoji="0" lang="it-IT" altLang="it-IT" sz="1200" b="0" i="0" u="none" strike="noStrike" cap="none" normalizeH="0" baseline="0" dirty="0">
                <a:ln>
                  <a:noFill/>
                </a:ln>
                <a:solidFill>
                  <a:srgbClr val="808080"/>
                </a:solidFill>
                <a:effectLst/>
                <a:latin typeface="JetBrains Mono"/>
              </a:rPr>
              <a:t># ciao sono una stringa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B83FC8F-4AE0-68ED-FBE7-64F2C7036BF2}"/>
              </a:ext>
            </a:extLst>
          </p:cNvPr>
          <p:cNvSpPr>
            <a:spLocks noChangeArrowheads="1"/>
          </p:cNvSpPr>
          <p:nvPr/>
        </p:nvSpPr>
        <p:spPr bwMode="auto">
          <a:xfrm>
            <a:off x="9658612" y="2507843"/>
            <a:ext cx="1881554" cy="178510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A9B7C6"/>
                </a:solidFill>
                <a:effectLst/>
                <a:latin typeface="JetBrains Mono"/>
              </a:rPr>
              <a:t>a = </a:t>
            </a:r>
            <a:r>
              <a:rPr kumimoji="0" lang="it-IT" altLang="it-IT" sz="1100" b="0" i="0" u="none" strike="noStrike" cap="none" normalizeH="0" baseline="0" dirty="0">
                <a:ln>
                  <a:noFill/>
                </a:ln>
                <a:solidFill>
                  <a:srgbClr val="6A8759"/>
                </a:solidFill>
                <a:effectLst/>
                <a:latin typeface="JetBrains Mono"/>
              </a:rPr>
              <a:t>"""ciao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sono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una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stringa"""</a:t>
            </a:r>
            <a:br>
              <a:rPr kumimoji="0" lang="it-IT" altLang="it-IT" sz="1100" b="0" i="0" u="none" strike="noStrike" cap="none" normalizeH="0" baseline="0" dirty="0">
                <a:ln>
                  <a:noFill/>
                </a:ln>
                <a:solidFill>
                  <a:srgbClr val="6A8759"/>
                </a:solidFill>
                <a:effectLst/>
                <a:latin typeface="JetBrains Mono"/>
              </a:rPr>
            </a:b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err="1">
                <a:ln>
                  <a:noFill/>
                </a:ln>
                <a:solidFill>
                  <a:srgbClr val="8888C6"/>
                </a:solidFill>
                <a:effectLst/>
                <a:latin typeface="JetBrains Mono"/>
              </a:rPr>
              <a:t>print</a:t>
            </a:r>
            <a:r>
              <a:rPr kumimoji="0" lang="it-IT" altLang="it-IT" sz="1100" b="0" i="0" u="none" strike="noStrike" cap="none" normalizeH="0" baseline="0" dirty="0">
                <a:ln>
                  <a:noFill/>
                </a:ln>
                <a:solidFill>
                  <a:srgbClr val="A9B7C6"/>
                </a:solidFill>
                <a:effectLst/>
                <a:latin typeface="JetBrains Mono"/>
              </a:rPr>
              <a:t>(a)</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808080"/>
                </a:solidFill>
                <a:effectLst/>
                <a:latin typeface="JetBrains Mono"/>
              </a:rPr>
              <a:t># ciao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sono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una</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stringa</a:t>
            </a: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sp>
        <p:nvSpPr>
          <p:cNvPr id="6" name="CasellaDiTesto 5">
            <a:extLst>
              <a:ext uri="{FF2B5EF4-FFF2-40B4-BE49-F238E27FC236}">
                <a16:creationId xmlns:a16="http://schemas.microsoft.com/office/drawing/2014/main" id="{2E08892C-EB2A-9466-9B6A-6A2D5ADD1887}"/>
              </a:ext>
            </a:extLst>
          </p:cNvPr>
          <p:cNvSpPr txBox="1"/>
          <p:nvPr/>
        </p:nvSpPr>
        <p:spPr>
          <a:xfrm>
            <a:off x="6796454" y="2123267"/>
            <a:ext cx="4743711" cy="369332"/>
          </a:xfrm>
          <a:prstGeom prst="rect">
            <a:avLst/>
          </a:prstGeom>
          <a:solidFill>
            <a:schemeClr val="bg2">
              <a:lumMod val="50000"/>
            </a:schemeClr>
          </a:solidFill>
        </p:spPr>
        <p:txBody>
          <a:bodyPr wrap="square" rtlCol="0">
            <a:spAutoFit/>
          </a:bodyPr>
          <a:lstStyle/>
          <a:p>
            <a:r>
              <a:rPr lang="it-IT" dirty="0">
                <a:solidFill>
                  <a:schemeClr val="bg1"/>
                </a:solidFill>
              </a:rPr>
              <a:t>Differenza tra """ e \</a:t>
            </a:r>
          </a:p>
        </p:txBody>
      </p:sp>
    </p:spTree>
    <p:extLst>
      <p:ext uri="{BB962C8B-B14F-4D97-AF65-F5344CB8AC3E}">
        <p14:creationId xmlns:p14="http://schemas.microsoft.com/office/powerpoint/2010/main" val="353571981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E49407-0AC7-3800-6723-B316A5A2B2A3}"/>
              </a:ext>
            </a:extLst>
          </p:cNvPr>
          <p:cNvSpPr>
            <a:spLocks noGrp="1"/>
          </p:cNvSpPr>
          <p:nvPr>
            <p:ph type="title"/>
          </p:nvPr>
        </p:nvSpPr>
        <p:spPr/>
        <p:txBody>
          <a:bodyPr/>
          <a:lstStyle/>
          <a:p>
            <a:r>
              <a:rPr lang="it-IT"/>
              <a:t>ESEMPIO DI LETTURA E INSERIMENTO</a:t>
            </a:r>
            <a:endParaRPr lang="it-IT" dirty="0"/>
          </a:p>
        </p:txBody>
      </p:sp>
      <p:sp>
        <p:nvSpPr>
          <p:cNvPr id="6" name="Rectangle 1">
            <a:extLst>
              <a:ext uri="{FF2B5EF4-FFF2-40B4-BE49-F238E27FC236}">
                <a16:creationId xmlns:a16="http://schemas.microsoft.com/office/drawing/2014/main" id="{F17DE812-9379-FEB6-8E1F-148BE7C12D94}"/>
              </a:ext>
            </a:extLst>
          </p:cNvPr>
          <p:cNvSpPr>
            <a:spLocks noGrp="1" noChangeArrowheads="1"/>
          </p:cNvSpPr>
          <p:nvPr>
            <p:ph idx="1"/>
          </p:nvPr>
        </p:nvSpPr>
        <p:spPr bwMode="auto">
          <a:xfrm>
            <a:off x="328612" y="1305037"/>
            <a:ext cx="6029215" cy="526297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mysql.connector</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8888C6"/>
                </a:solidFill>
                <a:effectLst/>
                <a:latin typeface="JetBrains Mono"/>
              </a:rPr>
              <a:t>input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'vuoi inserire o leggere? (I/R):'</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try</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connessione = mysql.connector.connect(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AA4926"/>
                </a:solidFill>
                <a:effectLst/>
                <a:latin typeface="JetBrains Mono"/>
              </a:rPr>
              <a:t>host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"localhost"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user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"root"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password</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db</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"test"</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08080"/>
                </a:solidFill>
                <a:effectLst/>
                <a:latin typeface="JetBrains Mono"/>
              </a:rPr>
              <a:t># Stampa dell'handle di connessione print(connessione)</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808080"/>
                </a:solidFill>
                <a:effectLst/>
                <a:latin typeface="JetBrains Mono"/>
              </a:rPr>
              <a:t>    </a:t>
            </a:r>
            <a:r>
              <a:rPr kumimoji="0" lang="it-IT" altLang="it-IT" sz="1200" b="0" i="0" u="none" strike="noStrike" cap="none" normalizeH="0" baseline="0">
                <a:ln>
                  <a:noFill/>
                </a:ln>
                <a:solidFill>
                  <a:srgbClr val="CC7832"/>
                </a:solidFill>
                <a:effectLst/>
                <a:latin typeface="JetBrains Mono"/>
              </a:rPr>
              <a:t>if </a:t>
            </a: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6A8759"/>
                </a:solidFill>
                <a:effectLst/>
                <a:latin typeface="JetBrains Mono"/>
              </a:rPr>
              <a:t>"I"</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query = </a:t>
            </a:r>
            <a:r>
              <a:rPr kumimoji="0" lang="it-IT" altLang="it-IT" sz="1200" b="0" i="0" u="none" strike="noStrike" cap="none" normalizeH="0" baseline="0">
                <a:ln>
                  <a:noFill/>
                </a:ln>
                <a:solidFill>
                  <a:srgbClr val="6A8759"/>
                </a:solidFill>
                <a:effectLst/>
                <a:latin typeface="JetBrains Mono"/>
              </a:rPr>
              <a:t>"INSERT into servizi (nome, descrizione) values (%s, %s)"</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 = connessione.cursor(</a:t>
            </a:r>
            <a:r>
              <a:rPr kumimoji="0" lang="it-IT" altLang="it-IT" sz="1200" b="0" i="0" u="none" strike="noStrike" cap="none" normalizeH="0" baseline="0">
                <a:ln>
                  <a:noFill/>
                </a:ln>
                <a:solidFill>
                  <a:srgbClr val="AA4926"/>
                </a:solidFill>
                <a:effectLst/>
                <a:latin typeface="JetBrains Mono"/>
              </a:rPr>
              <a:t>dictionary</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True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mycursor.execute(query</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'sviluppo python'</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'sviluppo in linguaggio python'</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connessione.commit()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'record inserito'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mycursor.lastrowid)</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elif </a:t>
            </a: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6A8759"/>
                </a:solidFill>
                <a:effectLst/>
                <a:latin typeface="JetBrains Mono"/>
              </a:rPr>
              <a:t>"R"</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query = </a:t>
            </a:r>
            <a:r>
              <a:rPr kumimoji="0" lang="it-IT" altLang="it-IT" sz="1200" b="0" i="0" u="none" strike="noStrike" cap="none" normalizeH="0" baseline="0">
                <a:ln>
                  <a:noFill/>
                </a:ln>
                <a:solidFill>
                  <a:srgbClr val="6A8759"/>
                </a:solidFill>
                <a:effectLst/>
                <a:latin typeface="JetBrains Mono"/>
              </a:rPr>
              <a:t>"SELECT * FROM servizi"</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 = connessione.cursor(</a:t>
            </a:r>
            <a:r>
              <a:rPr kumimoji="0" lang="it-IT" altLang="it-IT" sz="1200" b="0" i="0" u="none" strike="noStrike" cap="none" normalizeH="0" baseline="0">
                <a:ln>
                  <a:noFill/>
                </a:ln>
                <a:solidFill>
                  <a:srgbClr val="AA4926"/>
                </a:solidFill>
                <a:effectLst/>
                <a:latin typeface="JetBrains Mono"/>
              </a:rPr>
              <a:t>dictionary</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True</a:t>
            </a: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08080"/>
                </a:solidFill>
                <a:effectLst/>
                <a:latin typeface="JetBrains Mono"/>
              </a:rPr>
              <a:t>#   ritorna un dictionary e non una tuple</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808080"/>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mycursor.execute(query)</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for </a:t>
            </a:r>
            <a:r>
              <a:rPr kumimoji="0" lang="it-IT" altLang="it-IT" sz="1200" b="0" i="0" u="none" strike="noStrike" cap="none" normalizeH="0" baseline="0">
                <a:ln>
                  <a:noFill/>
                </a:ln>
                <a:solidFill>
                  <a:srgbClr val="A9B7C6"/>
                </a:solidFill>
                <a:effectLst/>
                <a:latin typeface="JetBrains Mono"/>
              </a:rPr>
              <a:t>row </a:t>
            </a:r>
            <a:r>
              <a:rPr kumimoji="0" lang="it-IT" altLang="it-IT" sz="1200" b="0" i="0" u="none" strike="noStrike" cap="none" normalizeH="0" baseline="0">
                <a:ln>
                  <a:noFill/>
                </a:ln>
                <a:solidFill>
                  <a:srgbClr val="CC7832"/>
                </a:solidFill>
                <a:effectLst/>
                <a:latin typeface="JetBrains Mono"/>
              </a:rPr>
              <a:t>in </a:t>
            </a:r>
            <a:r>
              <a:rPr kumimoji="0" lang="it-IT" altLang="it-IT" sz="1200" b="0" i="0" u="none" strike="noStrike" cap="none" normalizeH="0" baseline="0">
                <a:ln>
                  <a:noFill/>
                </a:ln>
                <a:solidFill>
                  <a:srgbClr val="A9B7C6"/>
                </a:solidFill>
                <a:effectLst/>
                <a:latin typeface="JetBrains Mono"/>
              </a:rPr>
              <a:t>mycursor.fetchall():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(row[</a:t>
            </a:r>
            <a:r>
              <a:rPr kumimoji="0" lang="it-IT" altLang="it-IT" sz="1200" b="0" i="0" u="none" strike="noStrike" cap="none" normalizeH="0" baseline="0">
                <a:ln>
                  <a:noFill/>
                </a:ln>
                <a:solidFill>
                  <a:srgbClr val="6A8759"/>
                </a:solidFill>
                <a:effectLst/>
                <a:latin typeface="JetBrains Mono"/>
              </a:rPr>
              <a:t>'nome'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else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'operazione non prevista!'</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except </a:t>
            </a:r>
            <a:r>
              <a:rPr kumimoji="0" lang="it-IT" altLang="it-IT" sz="1200" b="0" i="0" u="none" strike="noStrike" cap="none" normalizeH="0" baseline="0">
                <a:ln>
                  <a:noFill/>
                </a:ln>
                <a:solidFill>
                  <a:srgbClr val="8888C6"/>
                </a:solidFill>
                <a:effectLst/>
                <a:latin typeface="JetBrains Mono"/>
              </a:rPr>
              <a:t>Exception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ex:</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(ex.</a:t>
            </a:r>
            <a:r>
              <a:rPr kumimoji="0" lang="it-IT" altLang="it-IT" sz="1200" b="0" i="0" u="none" strike="noStrike" cap="none" normalizeH="0" baseline="0">
                <a:ln>
                  <a:noFill/>
                </a:ln>
                <a:solidFill>
                  <a:srgbClr val="B200B2"/>
                </a:solidFill>
                <a:effectLst/>
                <a:latin typeface="JetBrains Mono"/>
              </a:rPr>
              <a:t>__str__</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finally</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'operazione conclusa con successo'</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6388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B70773-94F8-4266-93EF-71C3A52674BA}"/>
              </a:ext>
            </a:extLst>
          </p:cNvPr>
          <p:cNvSpPr>
            <a:spLocks noGrp="1"/>
          </p:cNvSpPr>
          <p:nvPr>
            <p:ph type="title"/>
          </p:nvPr>
        </p:nvSpPr>
        <p:spPr/>
        <p:txBody>
          <a:bodyPr/>
          <a:lstStyle/>
          <a:p>
            <a:r>
              <a:rPr lang="it-IT" dirty="0"/>
              <a:t>LE STRINGHE IN PYTHON – Stringhe sono Arrays</a:t>
            </a:r>
          </a:p>
        </p:txBody>
      </p:sp>
      <p:sp>
        <p:nvSpPr>
          <p:cNvPr id="3" name="Segnaposto contenuto 2">
            <a:extLst>
              <a:ext uri="{FF2B5EF4-FFF2-40B4-BE49-F238E27FC236}">
                <a16:creationId xmlns:a16="http://schemas.microsoft.com/office/drawing/2014/main" id="{7860FB2D-EFDB-44F1-ABBB-588B63C6DE01}"/>
              </a:ext>
            </a:extLst>
          </p:cNvPr>
          <p:cNvSpPr>
            <a:spLocks noGrp="1"/>
          </p:cNvSpPr>
          <p:nvPr>
            <p:ph idx="1"/>
          </p:nvPr>
        </p:nvSpPr>
        <p:spPr/>
        <p:txBody>
          <a:bodyPr anchor="ctr">
            <a:normAutofit/>
          </a:bodyPr>
          <a:lstStyle/>
          <a:p>
            <a:r>
              <a:rPr lang="it-IT" sz="1800" dirty="0"/>
              <a:t>Come in molti altri linguaggi di programmazione, </a:t>
            </a:r>
            <a:r>
              <a:rPr lang="it-IT" sz="1800" b="1" dirty="0">
                <a:highlight>
                  <a:srgbClr val="00FFFF"/>
                </a:highlight>
              </a:rPr>
              <a:t>le stringhe in Python sono arrays di bytes</a:t>
            </a:r>
            <a:r>
              <a:rPr lang="it-IT" sz="1800" dirty="0"/>
              <a:t> che rappresentano </a:t>
            </a:r>
            <a:r>
              <a:rPr lang="it-IT" sz="1800" b="1" dirty="0">
                <a:highlight>
                  <a:srgbClr val="00FFFF"/>
                </a:highlight>
              </a:rPr>
              <a:t>caratteri </a:t>
            </a:r>
            <a:r>
              <a:rPr lang="it-IT" sz="1800" b="1" dirty="0" err="1">
                <a:highlight>
                  <a:srgbClr val="00FFFF"/>
                </a:highlight>
              </a:rPr>
              <a:t>unicode</a:t>
            </a:r>
            <a:r>
              <a:rPr lang="it-IT" sz="1800" dirty="0"/>
              <a:t>. </a:t>
            </a:r>
          </a:p>
          <a:p>
            <a:endParaRPr lang="it-IT" sz="1800" dirty="0"/>
          </a:p>
          <a:p>
            <a:r>
              <a:rPr lang="it-IT" sz="1800" dirty="0"/>
              <a:t>Python però non ha il data </a:t>
            </a:r>
            <a:r>
              <a:rPr lang="it-IT" sz="1800" dirty="0" err="1"/>
              <a:t>type</a:t>
            </a:r>
            <a:r>
              <a:rPr lang="it-IT" sz="1800" dirty="0"/>
              <a:t> </a:t>
            </a:r>
            <a:r>
              <a:rPr lang="it-IT" sz="1800" dirty="0" err="1"/>
              <a:t>character</a:t>
            </a:r>
            <a:r>
              <a:rPr lang="it-IT" sz="1800" dirty="0"/>
              <a:t>, un singolo carattere è semplicemente una stringa con lunghezza pari a 1. </a:t>
            </a:r>
          </a:p>
          <a:p>
            <a:endParaRPr lang="it-IT" sz="1800" dirty="0"/>
          </a:p>
          <a:p>
            <a:r>
              <a:rPr lang="it-IT" sz="1800" dirty="0"/>
              <a:t>Le </a:t>
            </a:r>
            <a:r>
              <a:rPr lang="it-IT" sz="1800" b="1" dirty="0">
                <a:highlight>
                  <a:srgbClr val="00FFFF"/>
                </a:highlight>
              </a:rPr>
              <a:t>parentesi quadre </a:t>
            </a:r>
            <a:r>
              <a:rPr lang="it-IT" sz="1800" dirty="0"/>
              <a:t>possono essere usate per </a:t>
            </a:r>
            <a:r>
              <a:rPr lang="it-IT" sz="1800" b="1" dirty="0">
                <a:highlight>
                  <a:srgbClr val="00FFFF"/>
                </a:highlight>
              </a:rPr>
              <a:t>accedere gli elementi della stringa</a:t>
            </a:r>
            <a:r>
              <a:rPr lang="it-IT" sz="1800" dirty="0"/>
              <a:t>. </a:t>
            </a:r>
          </a:p>
          <a:p>
            <a:endParaRPr lang="it-IT" sz="1800" dirty="0"/>
          </a:p>
          <a:p>
            <a:r>
              <a:rPr lang="it-IT" sz="1800" dirty="0"/>
              <a:t>Per recuperare il carattere in posizione 1 (</a:t>
            </a:r>
            <a:r>
              <a:rPr lang="it-IT" sz="1800" b="1" dirty="0">
                <a:solidFill>
                  <a:srgbClr val="FF0000"/>
                </a:solidFill>
              </a:rPr>
              <a:t>ricordarsi bene che il primo elemento ha posizione [0]</a:t>
            </a:r>
            <a:r>
              <a:rPr lang="it-IT" sz="1800" dirty="0"/>
              <a:t>): </a:t>
            </a:r>
          </a:p>
          <a:p>
            <a:endParaRPr lang="it-IT" sz="2000" dirty="0"/>
          </a:p>
          <a:p>
            <a:br>
              <a:rPr lang="it-IT" sz="2000" dirty="0"/>
            </a:br>
            <a:r>
              <a:rPr lang="it-IT" sz="2000" dirty="0"/>
              <a:t>				</a:t>
            </a:r>
            <a:br>
              <a:rPr lang="it-IT" sz="2000" dirty="0"/>
            </a:br>
            <a:endParaRPr lang="it-IT" sz="2000" dirty="0"/>
          </a:p>
        </p:txBody>
      </p:sp>
      <p:pic>
        <p:nvPicPr>
          <p:cNvPr id="6" name="Immagine 5">
            <a:extLst>
              <a:ext uri="{FF2B5EF4-FFF2-40B4-BE49-F238E27FC236}">
                <a16:creationId xmlns:a16="http://schemas.microsoft.com/office/drawing/2014/main" id="{8A0C3E7C-F602-CEEB-F2EC-ABC928D60DA9}"/>
              </a:ext>
            </a:extLst>
          </p:cNvPr>
          <p:cNvPicPr>
            <a:picLocks noChangeAspect="1"/>
          </p:cNvPicPr>
          <p:nvPr/>
        </p:nvPicPr>
        <p:blipFill>
          <a:blip r:embed="rId2"/>
          <a:stretch>
            <a:fillRect/>
          </a:stretch>
        </p:blipFill>
        <p:spPr>
          <a:xfrm>
            <a:off x="565169" y="4758853"/>
            <a:ext cx="1800476" cy="495369"/>
          </a:xfrm>
          <a:prstGeom prst="rect">
            <a:avLst/>
          </a:prstGeom>
        </p:spPr>
      </p:pic>
      <p:pic>
        <p:nvPicPr>
          <p:cNvPr id="8" name="Immagine 7">
            <a:extLst>
              <a:ext uri="{FF2B5EF4-FFF2-40B4-BE49-F238E27FC236}">
                <a16:creationId xmlns:a16="http://schemas.microsoft.com/office/drawing/2014/main" id="{780F3B75-1013-F43C-27B3-FE2E1FDEB06A}"/>
              </a:ext>
            </a:extLst>
          </p:cNvPr>
          <p:cNvPicPr>
            <a:picLocks noChangeAspect="1"/>
          </p:cNvPicPr>
          <p:nvPr/>
        </p:nvPicPr>
        <p:blipFill>
          <a:blip r:embed="rId3"/>
          <a:stretch>
            <a:fillRect/>
          </a:stretch>
        </p:blipFill>
        <p:spPr>
          <a:xfrm>
            <a:off x="2672772" y="4863642"/>
            <a:ext cx="838317" cy="285790"/>
          </a:xfrm>
          <a:prstGeom prst="rect">
            <a:avLst/>
          </a:prstGeom>
        </p:spPr>
      </p:pic>
    </p:spTree>
    <p:extLst>
      <p:ext uri="{BB962C8B-B14F-4D97-AF65-F5344CB8AC3E}">
        <p14:creationId xmlns:p14="http://schemas.microsoft.com/office/powerpoint/2010/main" val="1060055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2971BB-9663-4C0C-8B7F-3EA7672C2F32}"/>
              </a:ext>
            </a:extLst>
          </p:cNvPr>
          <p:cNvSpPr>
            <a:spLocks noGrp="1"/>
          </p:cNvSpPr>
          <p:nvPr>
            <p:ph type="title"/>
          </p:nvPr>
        </p:nvSpPr>
        <p:spPr/>
        <p:txBody>
          <a:bodyPr/>
          <a:lstStyle/>
          <a:p>
            <a:r>
              <a:rPr lang="it-IT" dirty="0"/>
              <a:t>LE STRINGHE IN PYTHON – </a:t>
            </a:r>
            <a:r>
              <a:rPr lang="it-IT" dirty="0" err="1"/>
              <a:t>len</a:t>
            </a:r>
            <a:r>
              <a:rPr lang="it-IT" dirty="0"/>
              <a:t>() , in, </a:t>
            </a:r>
            <a:r>
              <a:rPr lang="it-IT" dirty="0" err="1"/>
              <a:t>not</a:t>
            </a:r>
            <a:r>
              <a:rPr lang="it-IT" dirty="0"/>
              <a:t> in</a:t>
            </a:r>
          </a:p>
        </p:txBody>
      </p:sp>
      <p:sp>
        <p:nvSpPr>
          <p:cNvPr id="3" name="Segnaposto contenuto 2">
            <a:extLst>
              <a:ext uri="{FF2B5EF4-FFF2-40B4-BE49-F238E27FC236}">
                <a16:creationId xmlns:a16="http://schemas.microsoft.com/office/drawing/2014/main" id="{86EAB723-7148-4BDD-9D28-5A0E8235236A}"/>
              </a:ext>
            </a:extLst>
          </p:cNvPr>
          <p:cNvSpPr>
            <a:spLocks noGrp="1"/>
          </p:cNvSpPr>
          <p:nvPr>
            <p:ph sz="half" idx="2"/>
          </p:nvPr>
        </p:nvSpPr>
        <p:spPr>
          <a:xfrm>
            <a:off x="328612" y="2866292"/>
            <a:ext cx="5491896" cy="3653379"/>
          </a:xfrm>
          <a:ln>
            <a:solidFill>
              <a:srgbClr val="50B4C8"/>
            </a:solidFill>
          </a:ln>
        </p:spPr>
        <p:txBody>
          <a:bodyPr>
            <a:normAutofit/>
          </a:bodyPr>
          <a:lstStyle/>
          <a:p>
            <a:pPr marL="0" indent="0" algn="l">
              <a:buNone/>
            </a:pPr>
            <a:r>
              <a:rPr lang="en-US" sz="2200" b="1" i="0" u="sng" dirty="0">
                <a:solidFill>
                  <a:schemeClr val="tx1">
                    <a:lumMod val="75000"/>
                    <a:lumOff val="25000"/>
                  </a:schemeClr>
                </a:solidFill>
                <a:effectLst/>
              </a:rPr>
              <a:t>ESAMINARE UNA STRINGA –	if IN</a:t>
            </a:r>
          </a:p>
          <a:p>
            <a:pPr algn="l"/>
            <a:endParaRPr lang="en-US" sz="2200" b="1" i="0" u="sng" dirty="0">
              <a:solidFill>
                <a:srgbClr val="000000"/>
              </a:solidFill>
              <a:effectLst/>
            </a:endParaRPr>
          </a:p>
          <a:p>
            <a:pPr marL="0" indent="0">
              <a:buNone/>
            </a:pPr>
            <a:r>
              <a:rPr lang="it-IT" sz="1600" dirty="0"/>
              <a:t>Per controllare </a:t>
            </a:r>
            <a:r>
              <a:rPr lang="it-IT" sz="1600" b="1" dirty="0">
                <a:highlight>
                  <a:srgbClr val="FFFF00"/>
                </a:highlight>
              </a:rPr>
              <a:t>se una certa frase o carattere è presente in una stringa</a:t>
            </a:r>
            <a:r>
              <a:rPr lang="it-IT" sz="1600" dirty="0"/>
              <a:t>, si usa la keyword </a:t>
            </a:r>
            <a:r>
              <a:rPr lang="it-IT" sz="1600" b="1" dirty="0">
                <a:highlight>
                  <a:srgbClr val="00FFFF"/>
                </a:highlight>
              </a:rPr>
              <a:t>in.</a:t>
            </a:r>
          </a:p>
          <a:p>
            <a:pPr marL="0" indent="0">
              <a:buNone/>
            </a:pPr>
            <a:r>
              <a:rPr lang="it-IT" sz="1600" dirty="0"/>
              <a:t>Per controllare se «free» è presente nel testo: </a:t>
            </a: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p:txBody>
      </p:sp>
      <p:sp>
        <p:nvSpPr>
          <p:cNvPr id="6" name="Segnaposto contenuto 5">
            <a:extLst>
              <a:ext uri="{FF2B5EF4-FFF2-40B4-BE49-F238E27FC236}">
                <a16:creationId xmlns:a16="http://schemas.microsoft.com/office/drawing/2014/main" id="{356579F7-6D8C-F3AA-5CD8-75D67FF3DB6D}"/>
              </a:ext>
            </a:extLst>
          </p:cNvPr>
          <p:cNvSpPr>
            <a:spLocks noGrp="1"/>
          </p:cNvSpPr>
          <p:nvPr>
            <p:ph sz="quarter" idx="4"/>
          </p:nvPr>
        </p:nvSpPr>
        <p:spPr>
          <a:xfrm>
            <a:off x="6096000" y="2881223"/>
            <a:ext cx="5767387" cy="3653379"/>
          </a:xfrm>
        </p:spPr>
        <p:txBody>
          <a:bodyPr>
            <a:normAutofit/>
          </a:bodyPr>
          <a:lstStyle/>
          <a:p>
            <a:r>
              <a:rPr lang="en-US" sz="2200" b="1" i="0" u="sng" dirty="0">
                <a:solidFill>
                  <a:schemeClr val="tx1">
                    <a:lumMod val="75000"/>
                    <a:lumOff val="25000"/>
                  </a:schemeClr>
                </a:solidFill>
                <a:effectLst/>
              </a:rPr>
              <a:t>ESAMINARE UNA STRINGA – NOT IN</a:t>
            </a:r>
          </a:p>
          <a:p>
            <a:endParaRPr lang="it-IT" dirty="0"/>
          </a:p>
          <a:p>
            <a:r>
              <a:rPr lang="it-IT" sz="1600" dirty="0"/>
              <a:t>Per controllare </a:t>
            </a:r>
            <a:r>
              <a:rPr lang="it-IT" sz="1600" b="1" dirty="0">
                <a:highlight>
                  <a:srgbClr val="FFFF00"/>
                </a:highlight>
              </a:rPr>
              <a:t>se una certa frase o carattere </a:t>
            </a:r>
            <a:r>
              <a:rPr lang="it-IT" sz="1600" b="1" u="sng" dirty="0">
                <a:highlight>
                  <a:srgbClr val="FFFF00"/>
                </a:highlight>
              </a:rPr>
              <a:t>NON</a:t>
            </a:r>
            <a:r>
              <a:rPr lang="it-IT" sz="1600" b="1" dirty="0">
                <a:highlight>
                  <a:srgbClr val="FFFF00"/>
                </a:highlight>
              </a:rPr>
              <a:t> è presente in una stringa</a:t>
            </a:r>
            <a:r>
              <a:rPr lang="it-IT" sz="1600" dirty="0"/>
              <a:t>, si usa la keyword </a:t>
            </a:r>
            <a:r>
              <a:rPr lang="it-IT" sz="1600" b="1" dirty="0" err="1">
                <a:highlight>
                  <a:srgbClr val="00FFFF"/>
                </a:highlight>
              </a:rPr>
              <a:t>not</a:t>
            </a:r>
            <a:r>
              <a:rPr lang="it-IT" sz="1600" b="1" dirty="0">
                <a:highlight>
                  <a:srgbClr val="00FFFF"/>
                </a:highlight>
              </a:rPr>
              <a:t> in.</a:t>
            </a:r>
          </a:p>
          <a:p>
            <a:r>
              <a:rPr lang="it-IT" sz="1600" dirty="0"/>
              <a:t>Per controllare se «</a:t>
            </a:r>
            <a:r>
              <a:rPr lang="it-IT" sz="1600" dirty="0" err="1"/>
              <a:t>expensive</a:t>
            </a:r>
            <a:r>
              <a:rPr lang="it-IT" sz="1600" dirty="0"/>
              <a:t>» NON è presente nel testo: </a:t>
            </a:r>
          </a:p>
          <a:p>
            <a:endParaRPr lang="it-IT" dirty="0"/>
          </a:p>
          <a:p>
            <a:endParaRPr lang="it-IT" dirty="0"/>
          </a:p>
          <a:p>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a:p>
            <a:endParaRPr lang="it-IT" dirty="0"/>
          </a:p>
        </p:txBody>
      </p:sp>
      <p:sp>
        <p:nvSpPr>
          <p:cNvPr id="8" name="Segnaposto testo 7">
            <a:extLst>
              <a:ext uri="{FF2B5EF4-FFF2-40B4-BE49-F238E27FC236}">
                <a16:creationId xmlns:a16="http://schemas.microsoft.com/office/drawing/2014/main" id="{D113D7ED-1272-CD66-AF19-5440DB46AAE4}"/>
              </a:ext>
            </a:extLst>
          </p:cNvPr>
          <p:cNvSpPr>
            <a:spLocks noGrp="1"/>
          </p:cNvSpPr>
          <p:nvPr>
            <p:ph type="body" idx="1"/>
          </p:nvPr>
        </p:nvSpPr>
        <p:spPr>
          <a:xfrm>
            <a:off x="328612" y="1266087"/>
            <a:ext cx="11534776" cy="1494697"/>
          </a:xfrm>
        </p:spPr>
        <p:txBody>
          <a:bodyPr anchor="t">
            <a:normAutofit/>
          </a:bodyPr>
          <a:lstStyle/>
          <a:p>
            <a:r>
              <a:rPr lang="it-IT" b="1" u="sng" dirty="0">
                <a:solidFill>
                  <a:schemeClr val="tx1">
                    <a:lumMod val="75000"/>
                    <a:lumOff val="25000"/>
                  </a:schemeClr>
                </a:solidFill>
              </a:rPr>
              <a:t>Lunghezza di una stringa</a:t>
            </a:r>
          </a:p>
          <a:p>
            <a:r>
              <a:rPr lang="it-IT" sz="1800" cap="none" dirty="0"/>
              <a:t>Per conoscere la lunghezza di una stringa si usa la funzione </a:t>
            </a:r>
            <a:r>
              <a:rPr lang="it-IT" sz="1800" cap="none" dirty="0" err="1"/>
              <a:t>len</a:t>
            </a:r>
            <a:r>
              <a:rPr lang="it-IT" sz="1800" cap="none" dirty="0"/>
              <a:t>() che ritorna la lunghezza della stringa. </a:t>
            </a:r>
          </a:p>
        </p:txBody>
      </p:sp>
      <p:pic>
        <p:nvPicPr>
          <p:cNvPr id="10" name="Immagine 9">
            <a:extLst>
              <a:ext uri="{FF2B5EF4-FFF2-40B4-BE49-F238E27FC236}">
                <a16:creationId xmlns:a16="http://schemas.microsoft.com/office/drawing/2014/main" id="{E6CD33B7-82A0-5377-A2BC-E83A54130C7E}"/>
              </a:ext>
            </a:extLst>
          </p:cNvPr>
          <p:cNvPicPr>
            <a:picLocks noChangeAspect="1"/>
          </p:cNvPicPr>
          <p:nvPr/>
        </p:nvPicPr>
        <p:blipFill>
          <a:blip r:embed="rId2"/>
          <a:stretch>
            <a:fillRect/>
          </a:stretch>
        </p:blipFill>
        <p:spPr>
          <a:xfrm>
            <a:off x="4226626" y="2123239"/>
            <a:ext cx="1971950" cy="495369"/>
          </a:xfrm>
          <a:prstGeom prst="rect">
            <a:avLst/>
          </a:prstGeom>
        </p:spPr>
      </p:pic>
      <p:pic>
        <p:nvPicPr>
          <p:cNvPr id="12" name="Immagine 11">
            <a:extLst>
              <a:ext uri="{FF2B5EF4-FFF2-40B4-BE49-F238E27FC236}">
                <a16:creationId xmlns:a16="http://schemas.microsoft.com/office/drawing/2014/main" id="{09129ACE-D3AB-4213-AF5D-8FDDD20937A3}"/>
              </a:ext>
            </a:extLst>
          </p:cNvPr>
          <p:cNvPicPr>
            <a:picLocks noChangeAspect="1"/>
          </p:cNvPicPr>
          <p:nvPr/>
        </p:nvPicPr>
        <p:blipFill>
          <a:blip r:embed="rId3"/>
          <a:stretch>
            <a:fillRect/>
          </a:stretch>
        </p:blipFill>
        <p:spPr>
          <a:xfrm>
            <a:off x="6471137" y="2213738"/>
            <a:ext cx="1514686" cy="314369"/>
          </a:xfrm>
          <a:prstGeom prst="rect">
            <a:avLst/>
          </a:prstGeom>
        </p:spPr>
      </p:pic>
      <p:pic>
        <p:nvPicPr>
          <p:cNvPr id="14" name="Immagine 13">
            <a:extLst>
              <a:ext uri="{FF2B5EF4-FFF2-40B4-BE49-F238E27FC236}">
                <a16:creationId xmlns:a16="http://schemas.microsoft.com/office/drawing/2014/main" id="{2A249B21-C6C2-AC2F-12FA-B6B35CFB064D}"/>
              </a:ext>
            </a:extLst>
          </p:cNvPr>
          <p:cNvPicPr>
            <a:picLocks noChangeAspect="1"/>
          </p:cNvPicPr>
          <p:nvPr/>
        </p:nvPicPr>
        <p:blipFill rotWithShape="1">
          <a:blip r:embed="rId4"/>
          <a:srcRect l="1363" t="-169"/>
          <a:stretch/>
        </p:blipFill>
        <p:spPr>
          <a:xfrm>
            <a:off x="378892" y="4387362"/>
            <a:ext cx="3448531" cy="458039"/>
          </a:xfrm>
          <a:prstGeom prst="rect">
            <a:avLst/>
          </a:prstGeom>
        </p:spPr>
      </p:pic>
      <p:pic>
        <p:nvPicPr>
          <p:cNvPr id="16" name="Immagine 15">
            <a:extLst>
              <a:ext uri="{FF2B5EF4-FFF2-40B4-BE49-F238E27FC236}">
                <a16:creationId xmlns:a16="http://schemas.microsoft.com/office/drawing/2014/main" id="{8C10FBB2-D8C7-D7A5-0450-BB956BD66080}"/>
              </a:ext>
            </a:extLst>
          </p:cNvPr>
          <p:cNvPicPr>
            <a:picLocks noChangeAspect="1"/>
          </p:cNvPicPr>
          <p:nvPr/>
        </p:nvPicPr>
        <p:blipFill>
          <a:blip r:embed="rId5"/>
          <a:stretch>
            <a:fillRect/>
          </a:stretch>
        </p:blipFill>
        <p:spPr>
          <a:xfrm>
            <a:off x="4427582" y="4464349"/>
            <a:ext cx="1155533" cy="269906"/>
          </a:xfrm>
          <a:prstGeom prst="rect">
            <a:avLst/>
          </a:prstGeom>
        </p:spPr>
      </p:pic>
      <p:pic>
        <p:nvPicPr>
          <p:cNvPr id="18" name="Immagine 17">
            <a:extLst>
              <a:ext uri="{FF2B5EF4-FFF2-40B4-BE49-F238E27FC236}">
                <a16:creationId xmlns:a16="http://schemas.microsoft.com/office/drawing/2014/main" id="{D781C425-DA52-4497-2748-264AEE3176CF}"/>
              </a:ext>
            </a:extLst>
          </p:cNvPr>
          <p:cNvPicPr>
            <a:picLocks noChangeAspect="1"/>
          </p:cNvPicPr>
          <p:nvPr/>
        </p:nvPicPr>
        <p:blipFill>
          <a:blip r:embed="rId6"/>
          <a:stretch>
            <a:fillRect/>
          </a:stretch>
        </p:blipFill>
        <p:spPr>
          <a:xfrm>
            <a:off x="355075" y="5591913"/>
            <a:ext cx="3448531" cy="743054"/>
          </a:xfrm>
          <a:prstGeom prst="rect">
            <a:avLst/>
          </a:prstGeom>
        </p:spPr>
      </p:pic>
      <p:pic>
        <p:nvPicPr>
          <p:cNvPr id="20" name="Immagine 19">
            <a:extLst>
              <a:ext uri="{FF2B5EF4-FFF2-40B4-BE49-F238E27FC236}">
                <a16:creationId xmlns:a16="http://schemas.microsoft.com/office/drawing/2014/main" id="{0CBD352A-3B18-CAE9-B09F-A19896F32194}"/>
              </a:ext>
            </a:extLst>
          </p:cNvPr>
          <p:cNvPicPr>
            <a:picLocks noChangeAspect="1"/>
          </p:cNvPicPr>
          <p:nvPr/>
        </p:nvPicPr>
        <p:blipFill>
          <a:blip r:embed="rId7"/>
          <a:stretch>
            <a:fillRect/>
          </a:stretch>
        </p:blipFill>
        <p:spPr>
          <a:xfrm>
            <a:off x="3941513" y="5812944"/>
            <a:ext cx="1641602" cy="246241"/>
          </a:xfrm>
          <a:prstGeom prst="rect">
            <a:avLst/>
          </a:prstGeom>
        </p:spPr>
      </p:pic>
      <p:pic>
        <p:nvPicPr>
          <p:cNvPr id="22" name="Immagine 21">
            <a:extLst>
              <a:ext uri="{FF2B5EF4-FFF2-40B4-BE49-F238E27FC236}">
                <a16:creationId xmlns:a16="http://schemas.microsoft.com/office/drawing/2014/main" id="{1FD1B216-BC25-F483-91A7-02CD58C1331F}"/>
              </a:ext>
            </a:extLst>
          </p:cNvPr>
          <p:cNvPicPr>
            <a:picLocks noChangeAspect="1"/>
          </p:cNvPicPr>
          <p:nvPr/>
        </p:nvPicPr>
        <p:blipFill>
          <a:blip r:embed="rId8"/>
          <a:stretch>
            <a:fillRect/>
          </a:stretch>
        </p:blipFill>
        <p:spPr>
          <a:xfrm>
            <a:off x="6332848" y="4395087"/>
            <a:ext cx="4610743" cy="523948"/>
          </a:xfrm>
          <a:prstGeom prst="rect">
            <a:avLst/>
          </a:prstGeom>
        </p:spPr>
      </p:pic>
      <p:pic>
        <p:nvPicPr>
          <p:cNvPr id="23" name="Immagine 22">
            <a:extLst>
              <a:ext uri="{FF2B5EF4-FFF2-40B4-BE49-F238E27FC236}">
                <a16:creationId xmlns:a16="http://schemas.microsoft.com/office/drawing/2014/main" id="{8B9A2B6E-8CA6-A632-A3D9-155970EF945C}"/>
              </a:ext>
            </a:extLst>
          </p:cNvPr>
          <p:cNvPicPr>
            <a:picLocks noChangeAspect="1"/>
          </p:cNvPicPr>
          <p:nvPr/>
        </p:nvPicPr>
        <p:blipFill>
          <a:blip r:embed="rId5"/>
          <a:stretch>
            <a:fillRect/>
          </a:stretch>
        </p:blipFill>
        <p:spPr>
          <a:xfrm>
            <a:off x="9934625" y="4535794"/>
            <a:ext cx="1247314" cy="291344"/>
          </a:xfrm>
          <a:prstGeom prst="rect">
            <a:avLst/>
          </a:prstGeom>
        </p:spPr>
      </p:pic>
      <p:pic>
        <p:nvPicPr>
          <p:cNvPr id="25" name="Immagine 24">
            <a:extLst>
              <a:ext uri="{FF2B5EF4-FFF2-40B4-BE49-F238E27FC236}">
                <a16:creationId xmlns:a16="http://schemas.microsoft.com/office/drawing/2014/main" id="{E62BCF69-748E-6389-360F-D43F4098AA06}"/>
              </a:ext>
            </a:extLst>
          </p:cNvPr>
          <p:cNvPicPr>
            <a:picLocks noChangeAspect="1"/>
          </p:cNvPicPr>
          <p:nvPr/>
        </p:nvPicPr>
        <p:blipFill>
          <a:blip r:embed="rId9"/>
          <a:stretch>
            <a:fillRect/>
          </a:stretch>
        </p:blipFill>
        <p:spPr>
          <a:xfrm>
            <a:off x="6233907" y="5504051"/>
            <a:ext cx="3503831" cy="784573"/>
          </a:xfrm>
          <a:prstGeom prst="rect">
            <a:avLst/>
          </a:prstGeom>
        </p:spPr>
      </p:pic>
      <p:pic>
        <p:nvPicPr>
          <p:cNvPr id="27" name="Immagine 26">
            <a:extLst>
              <a:ext uri="{FF2B5EF4-FFF2-40B4-BE49-F238E27FC236}">
                <a16:creationId xmlns:a16="http://schemas.microsoft.com/office/drawing/2014/main" id="{A7C1520D-538F-73D2-AC24-7E516DA24E74}"/>
              </a:ext>
            </a:extLst>
          </p:cNvPr>
          <p:cNvPicPr>
            <a:picLocks noChangeAspect="1"/>
          </p:cNvPicPr>
          <p:nvPr/>
        </p:nvPicPr>
        <p:blipFill>
          <a:blip r:embed="rId10"/>
          <a:stretch>
            <a:fillRect/>
          </a:stretch>
        </p:blipFill>
        <p:spPr>
          <a:xfrm>
            <a:off x="9728755" y="5750665"/>
            <a:ext cx="2382169" cy="291344"/>
          </a:xfrm>
          <a:prstGeom prst="rect">
            <a:avLst/>
          </a:prstGeom>
        </p:spPr>
      </p:pic>
      <p:sp>
        <p:nvSpPr>
          <p:cNvPr id="17" name="CasellaDiTesto 16">
            <a:extLst>
              <a:ext uri="{FF2B5EF4-FFF2-40B4-BE49-F238E27FC236}">
                <a16:creationId xmlns:a16="http://schemas.microsoft.com/office/drawing/2014/main" id="{BC13E29E-0E0B-BC35-F0D2-B956EE4F48C4}"/>
              </a:ext>
            </a:extLst>
          </p:cNvPr>
          <p:cNvSpPr txBox="1"/>
          <p:nvPr/>
        </p:nvSpPr>
        <p:spPr>
          <a:xfrm>
            <a:off x="355075" y="6443458"/>
            <a:ext cx="6101860" cy="461665"/>
          </a:xfrm>
          <a:prstGeom prst="rect">
            <a:avLst/>
          </a:prstGeom>
          <a:noFill/>
        </p:spPr>
        <p:txBody>
          <a:bodyPr wrap="square">
            <a:spAutoFit/>
          </a:bodyPr>
          <a:lstStyle/>
          <a:p>
            <a:r>
              <a:rPr lang="it-IT" sz="1200" dirty="0"/>
              <a:t>&gt;&gt;&gt; </a:t>
            </a:r>
            <a:r>
              <a:rPr lang="it-IT" sz="1200" dirty="0" err="1"/>
              <a:t>print</a:t>
            </a:r>
            <a:r>
              <a:rPr lang="it-IT" sz="1200" dirty="0"/>
              <a:t>("anna" in "</a:t>
            </a:r>
            <a:r>
              <a:rPr lang="it-IT" sz="1200" dirty="0" err="1"/>
              <a:t>arianna</a:t>
            </a:r>
            <a:r>
              <a:rPr lang="it-IT" sz="1200" dirty="0"/>
              <a:t>")</a:t>
            </a:r>
          </a:p>
          <a:p>
            <a:r>
              <a:rPr lang="it-IT" sz="1200" dirty="0"/>
              <a:t>&gt;&gt;&gt; True</a:t>
            </a:r>
          </a:p>
        </p:txBody>
      </p:sp>
    </p:spTree>
    <p:extLst>
      <p:ext uri="{BB962C8B-B14F-4D97-AF65-F5344CB8AC3E}">
        <p14:creationId xmlns:p14="http://schemas.microsoft.com/office/powerpoint/2010/main" val="1128547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normAutofit/>
          </a:bodyPr>
          <a:lstStyle/>
          <a:p>
            <a:pPr fontAlgn="base"/>
            <a:r>
              <a:rPr lang="it-IT" dirty="0"/>
              <a:t>LE STRINGHE IN PYTHON – tagliare una stringa (slice)</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sz="half" idx="2"/>
          </p:nvPr>
        </p:nvSpPr>
        <p:spPr/>
        <p:txBody>
          <a:bodyPr anchor="ctr"/>
          <a:lstStyle/>
          <a:p>
            <a:pPr marL="457200" indent="-457200">
              <a:buFont typeface="+mj-lt"/>
              <a:buAutoNum type="arabicPeriod"/>
            </a:pPr>
            <a:r>
              <a:rPr lang="it-IT" sz="2000" b="1" dirty="0">
                <a:solidFill>
                  <a:schemeClr val="tx1">
                    <a:lumMod val="75000"/>
                    <a:lumOff val="25000"/>
                  </a:schemeClr>
                </a:solidFill>
              </a:rPr>
              <a:t>TAGLIARE UNA STRINGA (SLICE) </a:t>
            </a:r>
            <a:br>
              <a:rPr lang="it-IT" sz="2000" dirty="0">
                <a:solidFill>
                  <a:schemeClr val="tx1">
                    <a:lumMod val="75000"/>
                    <a:lumOff val="25000"/>
                  </a:schemeClr>
                </a:solidFill>
              </a:rPr>
            </a:br>
            <a:r>
              <a:rPr lang="it-IT" sz="1600" dirty="0"/>
              <a:t>Per ritornare una gamma di caratteri si usa la sintassi per tagliare una stringa. </a:t>
            </a:r>
            <a:br>
              <a:rPr lang="it-IT" sz="1600" dirty="0"/>
            </a:br>
            <a:r>
              <a:rPr lang="it-IT" sz="1600" dirty="0"/>
              <a:t>Vanno specificati </a:t>
            </a:r>
            <a:r>
              <a:rPr lang="it-IT" sz="1600" b="1" dirty="0">
                <a:highlight>
                  <a:srgbClr val="00FFFF"/>
                </a:highlight>
              </a:rPr>
              <a:t>l’inizio e la fine della stringa </a:t>
            </a:r>
            <a:r>
              <a:rPr lang="it-IT" sz="1600" dirty="0"/>
              <a:t>che si desidera ritornare, separati da due punti.</a:t>
            </a:r>
            <a:br>
              <a:rPr lang="it-IT" sz="1600" dirty="0"/>
            </a:br>
            <a:r>
              <a:rPr lang="it-IT" sz="1600" b="1" dirty="0">
                <a:solidFill>
                  <a:srgbClr val="FF0000"/>
                </a:solidFill>
              </a:rPr>
              <a:t>Il primo carattere ha posizione 0 </a:t>
            </a:r>
            <a:br>
              <a:rPr lang="it-IT" sz="1600" b="1" dirty="0">
                <a:solidFill>
                  <a:srgbClr val="FF0000"/>
                </a:solidFill>
              </a:rPr>
            </a:br>
            <a:endParaRPr lang="it-IT" sz="1600" b="1" dirty="0">
              <a:solidFill>
                <a:srgbClr val="FF0000"/>
              </a:solidFill>
            </a:endParaRPr>
          </a:p>
          <a:p>
            <a:pPr marL="457200" indent="-457200">
              <a:buFont typeface="+mj-lt"/>
              <a:buAutoNum type="arabicPeriod"/>
            </a:pPr>
            <a:r>
              <a:rPr lang="it-IT" sz="2000" b="1" dirty="0">
                <a:solidFill>
                  <a:schemeClr val="tx1">
                    <a:lumMod val="75000"/>
                    <a:lumOff val="25000"/>
                  </a:schemeClr>
                </a:solidFill>
              </a:rPr>
              <a:t>TAGLIARE DALL’INIZIO</a:t>
            </a:r>
            <a:br>
              <a:rPr lang="it-IT" sz="2000" dirty="0">
                <a:solidFill>
                  <a:schemeClr val="tx1"/>
                </a:solidFill>
              </a:rPr>
            </a:br>
            <a:r>
              <a:rPr lang="it-IT" sz="1600" dirty="0">
                <a:solidFill>
                  <a:schemeClr val="tx1"/>
                </a:solidFill>
              </a:rPr>
              <a:t>Omettendo l’indice del carattere iniziale, la gamma di caratteri recuperati partirà dal primo carattere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TAGLIARE FINO ALLA FINE</a:t>
            </a:r>
            <a:br>
              <a:rPr lang="it-IT" sz="2000" dirty="0">
                <a:solidFill>
                  <a:schemeClr val="tx1"/>
                </a:solidFill>
              </a:rPr>
            </a:br>
            <a:r>
              <a:rPr lang="it-IT" sz="1600" dirty="0">
                <a:solidFill>
                  <a:schemeClr val="tx1"/>
                </a:solidFill>
              </a:rPr>
              <a:t>Omettendo l’indice finale, la gamma di caratteri recuperati arriverà fino alla fine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INDICE NEGATIVO</a:t>
            </a:r>
            <a:br>
              <a:rPr lang="it-IT" sz="2000" b="1" dirty="0">
                <a:solidFill>
                  <a:schemeClr val="tx1"/>
                </a:solidFill>
              </a:rPr>
            </a:br>
            <a:r>
              <a:rPr lang="it-IT" sz="1600" dirty="0">
                <a:solidFill>
                  <a:schemeClr val="tx1"/>
                </a:solidFill>
              </a:rPr>
              <a:t>Si usa un indice negativo per iniziare a tagliare la stringa dalla sua fine. </a:t>
            </a:r>
          </a:p>
          <a:p>
            <a:pPr marL="457200" indent="-457200">
              <a:buFont typeface="+mj-lt"/>
              <a:buAutoNum type="arabicPeriod"/>
            </a:pPr>
            <a:endParaRPr lang="it-IT" sz="2000" dirty="0"/>
          </a:p>
        </p:txBody>
      </p:sp>
      <p:sp>
        <p:nvSpPr>
          <p:cNvPr id="4" name="Segnaposto contenuto 3">
            <a:extLst>
              <a:ext uri="{FF2B5EF4-FFF2-40B4-BE49-F238E27FC236}">
                <a16:creationId xmlns:a16="http://schemas.microsoft.com/office/drawing/2014/main" id="{8879594E-BE3E-4057-99D6-A7DE382D02CB}"/>
              </a:ext>
            </a:extLst>
          </p:cNvPr>
          <p:cNvSpPr>
            <a:spLocks noGrp="1"/>
          </p:cNvSpPr>
          <p:nvPr>
            <p:ph sz="quarter" idx="4"/>
          </p:nvPr>
        </p:nvSpPr>
        <p:spPr>
          <a:xfrm>
            <a:off x="6184392" y="1271016"/>
            <a:ext cx="5678996" cy="5467213"/>
          </a:xfrm>
        </p:spPr>
        <p:txBody>
          <a:bodyPr anchor="ctr">
            <a:normAutofit fontScale="85000" lnSpcReduction="20000"/>
          </a:bodyPr>
          <a:lstStyle/>
          <a:p>
            <a:pPr marL="457200" indent="-457200">
              <a:buFont typeface="+mj-lt"/>
              <a:buAutoNum type="arabicPeriod"/>
            </a:pPr>
            <a:r>
              <a:rPr lang="it-IT" sz="1900" dirty="0"/>
              <a:t>Per ritornare i caratteri </a:t>
            </a:r>
            <a:r>
              <a:rPr lang="it-IT" sz="1900" b="1" dirty="0"/>
              <a:t>dalla posizione 2 alla posizione 5 </a:t>
            </a:r>
            <a:r>
              <a:rPr lang="it-IT" sz="1900" dirty="0"/>
              <a:t>(</a:t>
            </a:r>
            <a:r>
              <a:rPr lang="it-IT" sz="1900" b="1" dirty="0">
                <a:solidFill>
                  <a:srgbClr val="FF0000"/>
                </a:solidFill>
              </a:rPr>
              <a:t>non compreso</a:t>
            </a:r>
            <a:r>
              <a:rPr lang="it-IT" sz="1900" dirty="0"/>
              <a:t>)</a:t>
            </a:r>
            <a:br>
              <a:rPr lang="it-IT" sz="1900" dirty="0"/>
            </a:br>
            <a:br>
              <a:rPr lang="it-IT" sz="1900" dirty="0"/>
            </a:br>
            <a:br>
              <a:rPr lang="it-IT" dirty="0"/>
            </a:br>
            <a:r>
              <a:rPr lang="it-IT" sz="1200" b="1" dirty="0">
                <a:highlight>
                  <a:srgbClr val="00FFFF"/>
                </a:highlight>
              </a:rPr>
              <a:t>2 </a:t>
            </a:r>
            <a:r>
              <a:rPr lang="it-IT" sz="1200" dirty="0"/>
              <a:t>= posizione del </a:t>
            </a:r>
            <a:r>
              <a:rPr lang="it-IT" sz="1200" b="1" dirty="0"/>
              <a:t>primo carattere </a:t>
            </a:r>
            <a:r>
              <a:rPr lang="it-IT" sz="1200" dirty="0"/>
              <a:t>che si desidera recuperare</a:t>
            </a:r>
            <a:br>
              <a:rPr lang="it-IT" sz="1200" dirty="0"/>
            </a:br>
            <a:r>
              <a:rPr lang="it-IT" sz="1200" dirty="0">
                <a:highlight>
                  <a:srgbClr val="FFFF00"/>
                </a:highlight>
              </a:rPr>
              <a:t>5</a:t>
            </a:r>
            <a:r>
              <a:rPr lang="it-IT" sz="1200" dirty="0"/>
              <a:t>= posizione dell’ultimo carattere (non compreso: l’ultimo carattere ritornato è quello in posizione 4)</a:t>
            </a:r>
            <a:br>
              <a:rPr lang="it-IT" sz="1200" dirty="0"/>
            </a:br>
            <a:endParaRPr lang="it-IT" sz="1200" dirty="0"/>
          </a:p>
          <a:p>
            <a:pPr marL="457200" indent="-457200">
              <a:buFont typeface="+mj-lt"/>
              <a:buAutoNum type="arabicPeriod"/>
            </a:pPr>
            <a:r>
              <a:rPr lang="it-IT" sz="1900" dirty="0"/>
              <a:t>Per ritornare i caratteri </a:t>
            </a:r>
            <a:r>
              <a:rPr lang="it-IT" sz="1900" b="1" dirty="0"/>
              <a:t>dall’inizio della stringa alla posizione 5</a:t>
            </a:r>
            <a:r>
              <a:rPr lang="it-IT" sz="1900" dirty="0"/>
              <a:t> (</a:t>
            </a:r>
            <a:r>
              <a:rPr lang="it-IT" sz="1900" b="1" dirty="0">
                <a:solidFill>
                  <a:srgbClr val="FF0000"/>
                </a:solidFill>
              </a:rPr>
              <a:t>non compresa</a:t>
            </a:r>
            <a:r>
              <a:rPr lang="it-IT" sz="1900" dirty="0"/>
              <a:t>)</a:t>
            </a:r>
            <a:br>
              <a:rPr lang="it-IT" sz="1900" dirty="0"/>
            </a:br>
            <a:br>
              <a:rPr lang="it-IT" dirty="0"/>
            </a:br>
            <a:br>
              <a:rPr lang="it-IT" dirty="0"/>
            </a:br>
            <a:endParaRPr lang="it-IT" dirty="0"/>
          </a:p>
          <a:p>
            <a:pPr marL="457200" indent="-457200">
              <a:buFont typeface="+mj-lt"/>
              <a:buAutoNum type="arabicPeriod"/>
            </a:pPr>
            <a:r>
              <a:rPr lang="it-IT" sz="1900" dirty="0"/>
              <a:t>Recuperare i caratteri </a:t>
            </a:r>
            <a:r>
              <a:rPr lang="it-IT" sz="1900" b="1" dirty="0"/>
              <a:t>dalla posizione 2 fino alla fine </a:t>
            </a:r>
            <a:r>
              <a:rPr lang="it-IT" sz="1900" dirty="0"/>
              <a:t>della stringa</a:t>
            </a:r>
            <a:br>
              <a:rPr lang="it-IT" sz="1900" dirty="0"/>
            </a:br>
            <a:br>
              <a:rPr lang="it-IT" dirty="0"/>
            </a:br>
            <a:br>
              <a:rPr lang="it-IT" dirty="0"/>
            </a:br>
            <a:endParaRPr lang="it-IT" dirty="0"/>
          </a:p>
          <a:p>
            <a:pPr marL="457200" indent="-457200">
              <a:buFont typeface="+mj-lt"/>
              <a:buAutoNum type="arabicPeriod"/>
            </a:pPr>
            <a:endParaRPr lang="it-IT" dirty="0"/>
          </a:p>
          <a:p>
            <a:pPr marL="457200" indent="-457200">
              <a:buFont typeface="+mj-lt"/>
              <a:buAutoNum type="arabicPeriod"/>
            </a:pPr>
            <a:r>
              <a:rPr lang="it-IT" sz="1900" dirty="0"/>
              <a:t>Recuperare i caratteri </a:t>
            </a:r>
            <a:r>
              <a:rPr lang="it-IT" sz="1900" b="1" dirty="0"/>
              <a:t>dalla «o» di «World!» </a:t>
            </a:r>
            <a:br>
              <a:rPr lang="it-IT" sz="1900" dirty="0"/>
            </a:br>
            <a:r>
              <a:rPr lang="it-IT" sz="1900" b="1" dirty="0">
                <a:highlight>
                  <a:srgbClr val="FFFF00"/>
                </a:highlight>
              </a:rPr>
              <a:t>(posizione -5) </a:t>
            </a:r>
            <a:r>
              <a:rPr lang="it-IT" sz="1900" dirty="0"/>
              <a:t>a </a:t>
            </a:r>
            <a:r>
              <a:rPr lang="it-IT" sz="1900" b="1" dirty="0"/>
              <a:t>«d» ( non incluso) in «World!»</a:t>
            </a:r>
            <a:br>
              <a:rPr lang="it-IT" sz="1900" dirty="0"/>
            </a:br>
            <a:endParaRPr lang="it-IT" sz="1900" dirty="0"/>
          </a:p>
          <a:p>
            <a:pPr marL="0" indent="0">
              <a:buNone/>
            </a:pPr>
            <a:endParaRPr lang="it-IT" dirty="0"/>
          </a:p>
          <a:p>
            <a:pPr marL="0" indent="0">
              <a:buNone/>
            </a:pPr>
            <a:br>
              <a:rPr lang="it-IT" dirty="0"/>
            </a:br>
            <a:endParaRPr lang="it-IT" dirty="0"/>
          </a:p>
          <a:p>
            <a:pPr marL="457200" indent="-457200">
              <a:buFont typeface="+mj-lt"/>
              <a:buAutoNum type="arabicPeriod"/>
            </a:pPr>
            <a:endParaRPr lang="it-IT" dirty="0"/>
          </a:p>
        </p:txBody>
      </p:sp>
      <p:pic>
        <p:nvPicPr>
          <p:cNvPr id="6" name="Immagine 5">
            <a:extLst>
              <a:ext uri="{FF2B5EF4-FFF2-40B4-BE49-F238E27FC236}">
                <a16:creationId xmlns:a16="http://schemas.microsoft.com/office/drawing/2014/main" id="{0CE9C52D-1F6B-3870-E77C-9E4DC9E7431C}"/>
              </a:ext>
            </a:extLst>
          </p:cNvPr>
          <p:cNvPicPr>
            <a:picLocks noChangeAspect="1"/>
          </p:cNvPicPr>
          <p:nvPr/>
        </p:nvPicPr>
        <p:blipFill>
          <a:blip r:embed="rId2"/>
          <a:stretch>
            <a:fillRect/>
          </a:stretch>
        </p:blipFill>
        <p:spPr>
          <a:xfrm>
            <a:off x="6994124" y="1745903"/>
            <a:ext cx="2114845" cy="419158"/>
          </a:xfrm>
          <a:prstGeom prst="rect">
            <a:avLst/>
          </a:prstGeom>
        </p:spPr>
      </p:pic>
      <p:pic>
        <p:nvPicPr>
          <p:cNvPr id="8" name="Immagine 7">
            <a:extLst>
              <a:ext uri="{FF2B5EF4-FFF2-40B4-BE49-F238E27FC236}">
                <a16:creationId xmlns:a16="http://schemas.microsoft.com/office/drawing/2014/main" id="{69AB6C87-3AD1-9006-4B91-BF36A1C17DAD}"/>
              </a:ext>
            </a:extLst>
          </p:cNvPr>
          <p:cNvPicPr>
            <a:picLocks noChangeAspect="1"/>
          </p:cNvPicPr>
          <p:nvPr/>
        </p:nvPicPr>
        <p:blipFill>
          <a:blip r:embed="rId3"/>
          <a:stretch>
            <a:fillRect/>
          </a:stretch>
        </p:blipFill>
        <p:spPr>
          <a:xfrm>
            <a:off x="9807273" y="1739264"/>
            <a:ext cx="590632" cy="285790"/>
          </a:xfrm>
          <a:prstGeom prst="rect">
            <a:avLst/>
          </a:prstGeom>
        </p:spPr>
      </p:pic>
      <p:pic>
        <p:nvPicPr>
          <p:cNvPr id="10" name="Immagine 9">
            <a:extLst>
              <a:ext uri="{FF2B5EF4-FFF2-40B4-BE49-F238E27FC236}">
                <a16:creationId xmlns:a16="http://schemas.microsoft.com/office/drawing/2014/main" id="{88E171C9-7F34-A200-7CB2-4DA497A0805C}"/>
              </a:ext>
            </a:extLst>
          </p:cNvPr>
          <p:cNvPicPr>
            <a:picLocks noChangeAspect="1"/>
          </p:cNvPicPr>
          <p:nvPr/>
        </p:nvPicPr>
        <p:blipFill>
          <a:blip r:embed="rId4"/>
          <a:stretch>
            <a:fillRect/>
          </a:stretch>
        </p:blipFill>
        <p:spPr>
          <a:xfrm>
            <a:off x="6994124" y="3043787"/>
            <a:ext cx="2000529" cy="523948"/>
          </a:xfrm>
          <a:prstGeom prst="rect">
            <a:avLst/>
          </a:prstGeom>
        </p:spPr>
      </p:pic>
      <p:pic>
        <p:nvPicPr>
          <p:cNvPr id="12" name="Immagine 11">
            <a:extLst>
              <a:ext uri="{FF2B5EF4-FFF2-40B4-BE49-F238E27FC236}">
                <a16:creationId xmlns:a16="http://schemas.microsoft.com/office/drawing/2014/main" id="{F40394B7-91F2-B4FB-0B06-688B7BA629A9}"/>
              </a:ext>
            </a:extLst>
          </p:cNvPr>
          <p:cNvPicPr>
            <a:picLocks noChangeAspect="1"/>
          </p:cNvPicPr>
          <p:nvPr/>
        </p:nvPicPr>
        <p:blipFill>
          <a:blip r:embed="rId5"/>
          <a:stretch>
            <a:fillRect/>
          </a:stretch>
        </p:blipFill>
        <p:spPr>
          <a:xfrm>
            <a:off x="9807273" y="3235048"/>
            <a:ext cx="971686" cy="323895"/>
          </a:xfrm>
          <a:prstGeom prst="rect">
            <a:avLst/>
          </a:prstGeom>
        </p:spPr>
      </p:pic>
      <p:pic>
        <p:nvPicPr>
          <p:cNvPr id="14" name="Immagine 13">
            <a:extLst>
              <a:ext uri="{FF2B5EF4-FFF2-40B4-BE49-F238E27FC236}">
                <a16:creationId xmlns:a16="http://schemas.microsoft.com/office/drawing/2014/main" id="{A42A9966-A3DD-F7D3-7388-657FCDABF52E}"/>
              </a:ext>
            </a:extLst>
          </p:cNvPr>
          <p:cNvPicPr>
            <a:picLocks noChangeAspect="1"/>
          </p:cNvPicPr>
          <p:nvPr/>
        </p:nvPicPr>
        <p:blipFill>
          <a:blip r:embed="rId6"/>
          <a:stretch>
            <a:fillRect/>
          </a:stretch>
        </p:blipFill>
        <p:spPr>
          <a:xfrm>
            <a:off x="6994124" y="4313867"/>
            <a:ext cx="1981477" cy="533474"/>
          </a:xfrm>
          <a:prstGeom prst="rect">
            <a:avLst/>
          </a:prstGeom>
        </p:spPr>
      </p:pic>
      <p:pic>
        <p:nvPicPr>
          <p:cNvPr id="16" name="Immagine 15">
            <a:extLst>
              <a:ext uri="{FF2B5EF4-FFF2-40B4-BE49-F238E27FC236}">
                <a16:creationId xmlns:a16="http://schemas.microsoft.com/office/drawing/2014/main" id="{ED432E8C-A630-CFBD-523B-E2A86364EBDE}"/>
              </a:ext>
            </a:extLst>
          </p:cNvPr>
          <p:cNvPicPr>
            <a:picLocks noChangeAspect="1"/>
          </p:cNvPicPr>
          <p:nvPr/>
        </p:nvPicPr>
        <p:blipFill>
          <a:blip r:embed="rId7"/>
          <a:stretch>
            <a:fillRect/>
          </a:stretch>
        </p:blipFill>
        <p:spPr>
          <a:xfrm>
            <a:off x="9807273" y="4445042"/>
            <a:ext cx="1362265" cy="323895"/>
          </a:xfrm>
          <a:prstGeom prst="rect">
            <a:avLst/>
          </a:prstGeom>
        </p:spPr>
      </p:pic>
      <p:pic>
        <p:nvPicPr>
          <p:cNvPr id="18" name="Immagine 17">
            <a:extLst>
              <a:ext uri="{FF2B5EF4-FFF2-40B4-BE49-F238E27FC236}">
                <a16:creationId xmlns:a16="http://schemas.microsoft.com/office/drawing/2014/main" id="{9CC2BE2B-322E-9887-48E6-9C4B30E362AF}"/>
              </a:ext>
            </a:extLst>
          </p:cNvPr>
          <p:cNvPicPr>
            <a:picLocks noChangeAspect="1"/>
          </p:cNvPicPr>
          <p:nvPr/>
        </p:nvPicPr>
        <p:blipFill>
          <a:blip r:embed="rId8"/>
          <a:stretch>
            <a:fillRect/>
          </a:stretch>
        </p:blipFill>
        <p:spPr>
          <a:xfrm>
            <a:off x="6994124" y="5664172"/>
            <a:ext cx="1952898" cy="533474"/>
          </a:xfrm>
          <a:prstGeom prst="rect">
            <a:avLst/>
          </a:prstGeom>
        </p:spPr>
      </p:pic>
      <p:pic>
        <p:nvPicPr>
          <p:cNvPr id="20" name="Immagine 19">
            <a:extLst>
              <a:ext uri="{FF2B5EF4-FFF2-40B4-BE49-F238E27FC236}">
                <a16:creationId xmlns:a16="http://schemas.microsoft.com/office/drawing/2014/main" id="{E50989D5-6190-60F1-A6E5-944DE53FA883}"/>
              </a:ext>
            </a:extLst>
          </p:cNvPr>
          <p:cNvPicPr>
            <a:picLocks noChangeAspect="1"/>
          </p:cNvPicPr>
          <p:nvPr/>
        </p:nvPicPr>
        <p:blipFill>
          <a:blip r:embed="rId9"/>
          <a:stretch>
            <a:fillRect/>
          </a:stretch>
        </p:blipFill>
        <p:spPr>
          <a:xfrm>
            <a:off x="9807273" y="5768961"/>
            <a:ext cx="990738" cy="323895"/>
          </a:xfrm>
          <a:prstGeom prst="rect">
            <a:avLst/>
          </a:prstGeom>
        </p:spPr>
      </p:pic>
    </p:spTree>
    <p:extLst>
      <p:ext uri="{BB962C8B-B14F-4D97-AF65-F5344CB8AC3E}">
        <p14:creationId xmlns:p14="http://schemas.microsoft.com/office/powerpoint/2010/main" val="19685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0B786A-4A7A-4781-8929-968A2D24FE4E}"/>
              </a:ext>
            </a:extLst>
          </p:cNvPr>
          <p:cNvSpPr>
            <a:spLocks noGrp="1"/>
          </p:cNvSpPr>
          <p:nvPr>
            <p:ph type="title"/>
          </p:nvPr>
        </p:nvSpPr>
        <p:spPr/>
        <p:txBody>
          <a:bodyPr/>
          <a:lstStyle/>
          <a:p>
            <a:r>
              <a:rPr lang="it-IT" dirty="0"/>
              <a:t>PERCHE’ PYTHON</a:t>
            </a:r>
          </a:p>
        </p:txBody>
      </p:sp>
      <p:sp>
        <p:nvSpPr>
          <p:cNvPr id="3" name="Segnaposto contenuto 2">
            <a:extLst>
              <a:ext uri="{FF2B5EF4-FFF2-40B4-BE49-F238E27FC236}">
                <a16:creationId xmlns:a16="http://schemas.microsoft.com/office/drawing/2014/main" id="{46672C56-9220-4AFB-B040-4520FE3923B8}"/>
              </a:ext>
            </a:extLst>
          </p:cNvPr>
          <p:cNvSpPr>
            <a:spLocks noGrp="1"/>
          </p:cNvSpPr>
          <p:nvPr>
            <p:ph idx="1"/>
          </p:nvPr>
        </p:nvSpPr>
        <p:spPr/>
        <p:txBody>
          <a:bodyPr>
            <a:normAutofit/>
          </a:bodyPr>
          <a:lstStyle/>
          <a:p>
            <a:pPr>
              <a:buFont typeface="Arial" panose="020B0604020202020204" pitchFamily="34" charset="0"/>
              <a:buChar char="•"/>
            </a:pPr>
            <a:r>
              <a:rPr lang="it-IT" sz="2000" dirty="0"/>
              <a:t> Python lavora su </a:t>
            </a:r>
            <a:r>
              <a:rPr lang="it-IT" sz="2000" b="1" dirty="0"/>
              <a:t>diverse piattaforme </a:t>
            </a:r>
            <a:r>
              <a:rPr lang="it-IT" sz="2000" dirty="0"/>
              <a:t>(Windows, Mac, Linux, </a:t>
            </a:r>
            <a:r>
              <a:rPr lang="it-IT" sz="2000" dirty="0" err="1"/>
              <a:t>Raspberry</a:t>
            </a:r>
            <a:r>
              <a:rPr lang="it-IT" sz="2000" dirty="0"/>
              <a:t> Pi, </a:t>
            </a:r>
            <a:r>
              <a:rPr lang="it-IT" sz="2000" dirty="0" err="1"/>
              <a:t>etc</a:t>
            </a:r>
            <a:r>
              <a:rPr lang="it-IT" sz="2000" dirty="0"/>
              <a:t>)</a:t>
            </a:r>
          </a:p>
          <a:p>
            <a:pPr>
              <a:buFont typeface="Arial" panose="020B0604020202020204" pitchFamily="34" charset="0"/>
              <a:buChar char="•"/>
            </a:pPr>
            <a:r>
              <a:rPr lang="it-IT" sz="2000" dirty="0"/>
              <a:t> Ha una </a:t>
            </a:r>
            <a:r>
              <a:rPr lang="it-IT" sz="2000" b="1" dirty="0">
                <a:highlight>
                  <a:srgbClr val="FFFF00"/>
                </a:highlight>
              </a:rPr>
              <a:t>sintassi semplice </a:t>
            </a:r>
            <a:r>
              <a:rPr lang="it-IT" sz="2000" dirty="0"/>
              <a:t>che permette di scrivere programmi usando </a:t>
            </a:r>
            <a:r>
              <a:rPr lang="it-IT" sz="2000" b="1" dirty="0">
                <a:highlight>
                  <a:srgbClr val="FFFF00"/>
                </a:highlight>
              </a:rPr>
              <a:t>meno righe di codice </a:t>
            </a:r>
            <a:r>
              <a:rPr lang="it-IT" sz="2000" dirty="0"/>
              <a:t>rispetto ad altri linguaggi di programmazione. </a:t>
            </a:r>
          </a:p>
          <a:p>
            <a:pPr>
              <a:buFont typeface="Arial" panose="020B0604020202020204" pitchFamily="34" charset="0"/>
              <a:buChar char="•"/>
            </a:pPr>
            <a:r>
              <a:rPr lang="it-IT" sz="2000" dirty="0"/>
              <a:t> Python è un </a:t>
            </a:r>
            <a:r>
              <a:rPr lang="it-IT" sz="2000" b="1" dirty="0">
                <a:highlight>
                  <a:srgbClr val="FFFF00"/>
                </a:highlight>
              </a:rPr>
              <a:t>linguaggio interpretato</a:t>
            </a:r>
            <a:r>
              <a:rPr lang="it-IT" sz="2000" dirty="0"/>
              <a:t>. Il codice può essere eseguito man mano che viene scritto e la prototipazione è molto veloce. </a:t>
            </a:r>
          </a:p>
          <a:p>
            <a:pPr>
              <a:buFont typeface="Arial" panose="020B0604020202020204" pitchFamily="34" charset="0"/>
              <a:buChar char="•"/>
            </a:pPr>
            <a:r>
              <a:rPr lang="it-IT" sz="2000" dirty="0"/>
              <a:t> Può essere usato per la </a:t>
            </a:r>
            <a:r>
              <a:rPr lang="it-IT" sz="2000" b="1" dirty="0">
                <a:highlight>
                  <a:srgbClr val="FFFF00"/>
                </a:highlight>
              </a:rPr>
              <a:t>programmazione procedurale</a:t>
            </a:r>
            <a:r>
              <a:rPr lang="it-IT" sz="2000" dirty="0"/>
              <a:t>, per la </a:t>
            </a:r>
            <a:r>
              <a:rPr lang="it-IT" sz="2000" b="1" dirty="0">
                <a:highlight>
                  <a:srgbClr val="FFFF00"/>
                </a:highlight>
              </a:rPr>
              <a:t>programmazione </a:t>
            </a:r>
            <a:r>
              <a:rPr lang="it-IT" sz="2000" b="1" dirty="0" err="1">
                <a:highlight>
                  <a:srgbClr val="FFFF00"/>
                </a:highlight>
              </a:rPr>
              <a:t>object-oriented</a:t>
            </a:r>
            <a:r>
              <a:rPr lang="it-IT" sz="2000" b="1" dirty="0">
                <a:highlight>
                  <a:srgbClr val="FFFF00"/>
                </a:highlight>
              </a:rPr>
              <a:t> </a:t>
            </a:r>
            <a:r>
              <a:rPr lang="it-IT" sz="2000" dirty="0"/>
              <a:t>o in modo </a:t>
            </a:r>
            <a:r>
              <a:rPr lang="it-IT" sz="2000" b="1" dirty="0">
                <a:highlight>
                  <a:srgbClr val="FFFF00"/>
                </a:highlight>
              </a:rPr>
              <a:t>funzionale</a:t>
            </a:r>
            <a:r>
              <a:rPr lang="it-IT" sz="2000" b="1" dirty="0"/>
              <a:t> (</a:t>
            </a:r>
            <a:r>
              <a:rPr lang="it-IT" sz="1600" b="0" i="0" dirty="0">
                <a:solidFill>
                  <a:srgbClr val="0A014F"/>
                </a:solidFill>
                <a:effectLst/>
                <a:latin typeface="Work Sans" panose="020B0604020202020204" pitchFamily="2" charset="0"/>
              </a:rPr>
              <a:t>stile di programmazione software basato sulla valutazione di funzioni matematiche</a:t>
            </a:r>
            <a:r>
              <a:rPr lang="it-IT" sz="2000" b="1" dirty="0"/>
              <a:t>)</a:t>
            </a:r>
            <a:r>
              <a:rPr lang="it-IT" sz="2000" dirty="0"/>
              <a:t>. </a:t>
            </a:r>
          </a:p>
          <a:p>
            <a:pPr>
              <a:buFont typeface="Arial" panose="020B0604020202020204" pitchFamily="34" charset="0"/>
              <a:buChar char="•"/>
            </a:pPr>
            <a:endParaRPr lang="it-IT" sz="2000" dirty="0"/>
          </a:p>
          <a:p>
            <a:pPr marL="0" indent="0">
              <a:buNone/>
            </a:pPr>
            <a:r>
              <a:rPr lang="it-IT" b="1" dirty="0"/>
              <a:t>LA SINTASSI DI PYTHON RISPETTO AGLI ALTRI LINGUAGGI</a:t>
            </a:r>
          </a:p>
          <a:p>
            <a:pPr marL="0" indent="0">
              <a:buNone/>
            </a:pPr>
            <a:endParaRPr lang="it-IT" b="1" dirty="0"/>
          </a:p>
          <a:p>
            <a:pPr>
              <a:buFont typeface="Arial" panose="020B0604020202020204" pitchFamily="34" charset="0"/>
              <a:buChar char="•"/>
            </a:pPr>
            <a:r>
              <a:rPr lang="it-IT" sz="2000" b="1" dirty="0"/>
              <a:t> </a:t>
            </a:r>
            <a:r>
              <a:rPr lang="it-IT" sz="2000" dirty="0"/>
              <a:t>Python  è stato progettato per la </a:t>
            </a:r>
            <a:r>
              <a:rPr lang="it-IT" sz="2000" b="1" dirty="0"/>
              <a:t>leggibilità</a:t>
            </a:r>
            <a:r>
              <a:rPr lang="it-IT" sz="2000" dirty="0"/>
              <a:t> ed ha delle somiglianze con la lingua inglese, con influenze dalla matematica</a:t>
            </a:r>
          </a:p>
          <a:p>
            <a:pPr>
              <a:buFont typeface="Arial" panose="020B0604020202020204" pitchFamily="34" charset="0"/>
              <a:buChar char="•"/>
            </a:pPr>
            <a:r>
              <a:rPr lang="it-IT" sz="2000" b="1" dirty="0"/>
              <a:t> </a:t>
            </a:r>
            <a:r>
              <a:rPr lang="it-IT" sz="2000" dirty="0"/>
              <a:t>Per completare un’istruzione usa </a:t>
            </a:r>
            <a:r>
              <a:rPr lang="it-IT" sz="2000" b="1" dirty="0">
                <a:highlight>
                  <a:srgbClr val="FFFF00"/>
                </a:highlight>
              </a:rPr>
              <a:t>una nuova riga</a:t>
            </a:r>
            <a:r>
              <a:rPr lang="it-IT" sz="2000" dirty="0"/>
              <a:t>; non usa parentesi o il punto e virgola; </a:t>
            </a:r>
          </a:p>
          <a:p>
            <a:pPr>
              <a:buFont typeface="Arial" panose="020B0604020202020204" pitchFamily="34" charset="0"/>
              <a:buChar char="•"/>
            </a:pPr>
            <a:r>
              <a:rPr lang="it-IT" sz="2000" b="1" dirty="0"/>
              <a:t> </a:t>
            </a:r>
            <a:r>
              <a:rPr lang="it-IT" sz="2000" dirty="0"/>
              <a:t>Python si affida all’</a:t>
            </a:r>
            <a:r>
              <a:rPr lang="it-IT" sz="2000" b="1" dirty="0">
                <a:highlight>
                  <a:srgbClr val="FFFF00"/>
                </a:highlight>
              </a:rPr>
              <a:t>indentazione</a:t>
            </a:r>
            <a:r>
              <a:rPr lang="it-IT" sz="2000" dirty="0"/>
              <a:t>, usando gli spazi bianchi </a:t>
            </a:r>
            <a:r>
              <a:rPr lang="it-IT" sz="2000" b="1" dirty="0">
                <a:highlight>
                  <a:srgbClr val="FFFF00"/>
                </a:highlight>
              </a:rPr>
              <a:t>per definire lo scope di un’istruzione</a:t>
            </a:r>
            <a:r>
              <a:rPr lang="it-IT" sz="2000" dirty="0"/>
              <a:t>, come ad esempio lo scope di un ciclo, di una funzione o di una classe. Altri linguaggi usano spesso le parentesi graffe. </a:t>
            </a:r>
            <a:endParaRPr lang="it-IT" sz="2000" b="1" dirty="0"/>
          </a:p>
        </p:txBody>
      </p:sp>
    </p:spTree>
    <p:extLst>
      <p:ext uri="{BB962C8B-B14F-4D97-AF65-F5344CB8AC3E}">
        <p14:creationId xmlns:p14="http://schemas.microsoft.com/office/powerpoint/2010/main" val="77426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lstStyle/>
          <a:p>
            <a:r>
              <a:rPr lang="it-IT" dirty="0"/>
              <a:t>LE STRINGHE IN PYTHON – step negativo</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idx="1"/>
          </p:nvPr>
        </p:nvSpPr>
        <p:spPr/>
        <p:txBody>
          <a:bodyPr/>
          <a:lstStyle/>
          <a:p>
            <a:r>
              <a:rPr lang="it-IT" dirty="0"/>
              <a:t>UTILIZZANDO UNO STEP NEGATIVO SI HA UN RISULTATO SOLAMENTE SE L'INIZIO è MAGGIORE DELLA FINE</a:t>
            </a:r>
          </a:p>
          <a:p>
            <a:r>
              <a:rPr lang="it-IT" dirty="0"/>
              <a:t>ad esempio</a:t>
            </a:r>
          </a:p>
          <a:p>
            <a:br>
              <a:rPr lang="it-IT" dirty="0"/>
            </a:br>
            <a:endParaRPr lang="it-IT" dirty="0"/>
          </a:p>
          <a:p>
            <a:endParaRPr lang="it-IT" dirty="0"/>
          </a:p>
        </p:txBody>
      </p:sp>
      <p:sp>
        <p:nvSpPr>
          <p:cNvPr id="5" name="Rectangle 1">
            <a:extLst>
              <a:ext uri="{FF2B5EF4-FFF2-40B4-BE49-F238E27FC236}">
                <a16:creationId xmlns:a16="http://schemas.microsoft.com/office/drawing/2014/main" id="{39EC2A26-CA02-F389-20F7-B465B91BFE2D}"/>
              </a:ext>
            </a:extLst>
          </p:cNvPr>
          <p:cNvSpPr>
            <a:spLocks noChangeArrowheads="1"/>
          </p:cNvSpPr>
          <p:nvPr/>
        </p:nvSpPr>
        <p:spPr bwMode="auto">
          <a:xfrm>
            <a:off x="425328" y="3061368"/>
            <a:ext cx="6295820" cy="236988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oai</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(vuoto non da risultato)</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0</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3</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cia</a:t>
            </a:r>
            <a:br>
              <a:rPr kumimoji="0" lang="it-IT" altLang="it-IT" sz="1600" b="0" i="0" u="none" strike="noStrike" cap="none" normalizeH="0" baseline="0" dirty="0">
                <a:ln>
                  <a:noFill/>
                </a:ln>
                <a:solidFill>
                  <a:srgbClr val="808080"/>
                </a:solidFill>
                <a:effectLst/>
                <a:latin typeface="JetBrains Mono"/>
              </a:rPr>
            </a:b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oai</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(vuoto non da risultato)</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4</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1</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a:t>
            </a:r>
            <a:r>
              <a:rPr kumimoji="0" lang="it-IT" altLang="it-IT" sz="1600" b="0" i="0" u="none" strike="noStrike" cap="none" normalizeH="0" baseline="0" dirty="0" err="1">
                <a:ln>
                  <a:noFill/>
                </a:ln>
                <a:solidFill>
                  <a:srgbClr val="808080"/>
                </a:solidFill>
                <a:effectLst/>
                <a:latin typeface="JetBrains Mono"/>
              </a:rPr>
              <a:t>cia</a:t>
            </a:r>
            <a:br>
              <a:rPr kumimoji="0" lang="it-IT" altLang="it-IT" sz="1600" b="0" i="0" u="none" strike="noStrike" cap="none" normalizeH="0" baseline="0" dirty="0">
                <a:ln>
                  <a:noFill/>
                </a:ln>
                <a:solidFill>
                  <a:srgbClr val="808080"/>
                </a:solidFill>
                <a:effectLst/>
                <a:latin typeface="JetBrains Mono"/>
              </a:rPr>
            </a:b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00010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94EF1-3E2B-4DCD-8111-662843142AF9}"/>
              </a:ext>
            </a:extLst>
          </p:cNvPr>
          <p:cNvSpPr>
            <a:spLocks noGrp="1"/>
          </p:cNvSpPr>
          <p:nvPr>
            <p:ph type="title"/>
          </p:nvPr>
        </p:nvSpPr>
        <p:spPr/>
        <p:txBody>
          <a:bodyPr>
            <a:normAutofit/>
          </a:bodyPr>
          <a:lstStyle/>
          <a:p>
            <a:r>
              <a:rPr lang="it-IT" dirty="0"/>
              <a:t>LE STRINGHE IN PYTHON – Modificare le stringhe</a:t>
            </a:r>
          </a:p>
        </p:txBody>
      </p:sp>
      <p:sp>
        <p:nvSpPr>
          <p:cNvPr id="9" name="Segnaposto contenuto 8">
            <a:extLst>
              <a:ext uri="{FF2B5EF4-FFF2-40B4-BE49-F238E27FC236}">
                <a16:creationId xmlns:a16="http://schemas.microsoft.com/office/drawing/2014/main" id="{417F709B-D41C-F344-B7E0-ADEC90A665B5}"/>
              </a:ext>
            </a:extLst>
          </p:cNvPr>
          <p:cNvSpPr>
            <a:spLocks noGrp="1"/>
          </p:cNvSpPr>
          <p:nvPr>
            <p:ph idx="1"/>
          </p:nvPr>
        </p:nvSpPr>
        <p:spPr>
          <a:xfrm>
            <a:off x="328612" y="1266088"/>
            <a:ext cx="5447934" cy="5372104"/>
          </a:xfrm>
        </p:spPr>
        <p:txBody>
          <a:bodyPr anchor="ctr">
            <a:normAutofit fontScale="92500" lnSpcReduction="20000"/>
          </a:bodyPr>
          <a:lstStyle/>
          <a:p>
            <a:pPr>
              <a:buFont typeface="Courier New" panose="02070309020205020404" pitchFamily="49" charset="0"/>
              <a:buChar char="o"/>
            </a:pPr>
            <a:r>
              <a:rPr lang="it-IT" sz="1800" dirty="0">
                <a:solidFill>
                  <a:srgbClr val="50B4C8"/>
                </a:solidFill>
              </a:rPr>
              <a:t>  </a:t>
            </a:r>
            <a:r>
              <a:rPr lang="it-IT" sz="1800" b="1" u="sng" dirty="0">
                <a:solidFill>
                  <a:srgbClr val="50B4C8"/>
                </a:solidFill>
              </a:rPr>
              <a:t>UPPER CASE </a:t>
            </a:r>
            <a:r>
              <a:rPr lang="it-IT" sz="1800" dirty="0"/>
              <a:t>: per ritornare la stringa in </a:t>
            </a:r>
            <a:r>
              <a:rPr lang="it-IT" sz="1800" b="1" dirty="0"/>
              <a:t>caratteri maiuscoli </a:t>
            </a:r>
            <a:r>
              <a:rPr lang="it-IT" sz="1800" dirty="0"/>
              <a:t>si usa il metodo </a:t>
            </a:r>
            <a:r>
              <a:rPr lang="it-IT" sz="1800" b="1" dirty="0" err="1">
                <a:highlight>
                  <a:srgbClr val="FFFF00"/>
                </a:highlight>
              </a:rPr>
              <a:t>upper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LOWER CASE</a:t>
            </a:r>
            <a:r>
              <a:rPr lang="it-IT" sz="1800" b="1" dirty="0"/>
              <a:t>: </a:t>
            </a:r>
            <a:r>
              <a:rPr lang="it-IT" sz="1800" dirty="0"/>
              <a:t>per ritornare la stringa in </a:t>
            </a:r>
            <a:r>
              <a:rPr lang="it-IT" sz="1800" b="1" dirty="0"/>
              <a:t>caratteri minusco</a:t>
            </a:r>
            <a:r>
              <a:rPr lang="it-IT" sz="1800" dirty="0"/>
              <a:t>li si usa il metodo </a:t>
            </a:r>
            <a:r>
              <a:rPr lang="it-IT" sz="1800" b="1" dirty="0" err="1">
                <a:highlight>
                  <a:srgbClr val="FFFF00"/>
                </a:highlight>
              </a:rPr>
              <a:t>lower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RIMUOVERE GLI SPAZI BIANCHI</a:t>
            </a:r>
            <a:r>
              <a:rPr lang="it-IT" sz="1800" b="1" dirty="0"/>
              <a:t>: </a:t>
            </a:r>
            <a:r>
              <a:rPr lang="it-IT" sz="1800" dirty="0"/>
              <a:t>per rimuovere lo spazio prima e/o dopo un testo si usa il metodo </a:t>
            </a:r>
            <a:r>
              <a:rPr lang="it-IT" sz="1800" b="1" dirty="0">
                <a:highlight>
                  <a:srgbClr val="FFFF00"/>
                </a:highlight>
              </a:rPr>
              <a:t>strip()</a:t>
            </a:r>
            <a:r>
              <a:rPr lang="it-IT" sz="1800" dirty="0"/>
              <a:t> che </a:t>
            </a:r>
            <a:r>
              <a:rPr lang="it-IT" sz="1800" b="1" dirty="0"/>
              <a:t>rimuove ogni spazio bianco all’inizio o alla fine della stringa</a:t>
            </a:r>
            <a:r>
              <a:rPr lang="it-IT" sz="1800" dirty="0"/>
              <a:t>.</a:t>
            </a:r>
          </a:p>
          <a:p>
            <a:pPr>
              <a:buFont typeface="Courier New" panose="02070309020205020404" pitchFamily="49" charset="0"/>
              <a:buChar char="o"/>
            </a:pPr>
            <a:endParaRPr lang="it-IT" sz="1800" b="1" dirty="0"/>
          </a:p>
          <a:p>
            <a:pPr>
              <a:buFont typeface="Courier New" panose="02070309020205020404" pitchFamily="49" charset="0"/>
              <a:buChar char="o"/>
            </a:pPr>
            <a:endParaRPr lang="it-IT" sz="1800" b="1" dirty="0"/>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SOSTITUIRE UNA STRINGA</a:t>
            </a:r>
            <a:r>
              <a:rPr lang="it-IT" sz="1800" b="1" dirty="0"/>
              <a:t> : </a:t>
            </a:r>
            <a:r>
              <a:rPr lang="it-IT" sz="1800" dirty="0"/>
              <a:t>il metodo </a:t>
            </a:r>
            <a:r>
              <a:rPr lang="it-IT" sz="1800" b="1" dirty="0" err="1">
                <a:highlight>
                  <a:srgbClr val="FFFF00"/>
                </a:highlight>
              </a:rPr>
              <a:t>replace</a:t>
            </a:r>
            <a:r>
              <a:rPr lang="it-IT" sz="1800" b="1" dirty="0">
                <a:highlight>
                  <a:srgbClr val="FFFF00"/>
                </a:highlight>
              </a:rPr>
              <a:t>() </a:t>
            </a:r>
            <a:r>
              <a:rPr lang="it-IT" sz="1800" dirty="0"/>
              <a:t>sostituisce una stringa con un’altra stringa</a:t>
            </a:r>
            <a:br>
              <a:rPr lang="it-IT" sz="1800" b="1" dirty="0">
                <a:highlight>
                  <a:srgbClr val="FFFF00"/>
                </a:highlight>
              </a:rPr>
            </a:br>
            <a:endParaRPr lang="it-IT" sz="1800" b="1" dirty="0">
              <a:highlight>
                <a:srgbClr val="FFFF00"/>
              </a:highlight>
            </a:endParaRPr>
          </a:p>
          <a:p>
            <a:pPr marL="0" indent="0">
              <a:buNone/>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DIVIDERE UNA STRINGA IN SOTTOSTRINGHE</a:t>
            </a:r>
            <a:r>
              <a:rPr lang="it-IT" sz="1800" b="1" dirty="0">
                <a:solidFill>
                  <a:srgbClr val="50B4C8"/>
                </a:solidFill>
              </a:rPr>
              <a:t>: </a:t>
            </a:r>
            <a:r>
              <a:rPr lang="it-IT" sz="1800" dirty="0"/>
              <a:t>il metodo split() ritorna una lista dove il testo che si trova tra i separatori specificati, diventa un elemento della lista. La stringa viene quindi divisa in sottostringhe se vengono trovate istanze del separatore (la virgola nell’esempio sotto). </a:t>
            </a:r>
          </a:p>
        </p:txBody>
      </p:sp>
      <p:pic>
        <p:nvPicPr>
          <p:cNvPr id="11" name="Immagine 10">
            <a:extLst>
              <a:ext uri="{FF2B5EF4-FFF2-40B4-BE49-F238E27FC236}">
                <a16:creationId xmlns:a16="http://schemas.microsoft.com/office/drawing/2014/main" id="{1949729D-8331-3689-4E33-0A9A29C860E8}"/>
              </a:ext>
            </a:extLst>
          </p:cNvPr>
          <p:cNvPicPr>
            <a:picLocks noChangeAspect="1"/>
          </p:cNvPicPr>
          <p:nvPr/>
        </p:nvPicPr>
        <p:blipFill>
          <a:blip r:embed="rId2"/>
          <a:stretch>
            <a:fillRect/>
          </a:stretch>
        </p:blipFill>
        <p:spPr>
          <a:xfrm>
            <a:off x="6469591" y="1590478"/>
            <a:ext cx="1733792" cy="381053"/>
          </a:xfrm>
          <a:prstGeom prst="rect">
            <a:avLst/>
          </a:prstGeom>
        </p:spPr>
      </p:pic>
      <p:pic>
        <p:nvPicPr>
          <p:cNvPr id="13" name="Immagine 12">
            <a:extLst>
              <a:ext uri="{FF2B5EF4-FFF2-40B4-BE49-F238E27FC236}">
                <a16:creationId xmlns:a16="http://schemas.microsoft.com/office/drawing/2014/main" id="{99537CEE-BF1A-A6BA-5522-84FCB7CE6498}"/>
              </a:ext>
            </a:extLst>
          </p:cNvPr>
          <p:cNvPicPr>
            <a:picLocks noChangeAspect="1"/>
          </p:cNvPicPr>
          <p:nvPr/>
        </p:nvPicPr>
        <p:blipFill>
          <a:blip r:embed="rId3"/>
          <a:stretch>
            <a:fillRect/>
          </a:stretch>
        </p:blipFill>
        <p:spPr>
          <a:xfrm>
            <a:off x="9278741" y="1666453"/>
            <a:ext cx="1171739" cy="266737"/>
          </a:xfrm>
          <a:prstGeom prst="rect">
            <a:avLst/>
          </a:prstGeom>
        </p:spPr>
      </p:pic>
      <p:pic>
        <p:nvPicPr>
          <p:cNvPr id="15" name="Immagine 14">
            <a:extLst>
              <a:ext uri="{FF2B5EF4-FFF2-40B4-BE49-F238E27FC236}">
                <a16:creationId xmlns:a16="http://schemas.microsoft.com/office/drawing/2014/main" id="{3B647EF3-998A-3401-4DB8-F244808BC2EE}"/>
              </a:ext>
            </a:extLst>
          </p:cNvPr>
          <p:cNvPicPr>
            <a:picLocks noChangeAspect="1"/>
          </p:cNvPicPr>
          <p:nvPr/>
        </p:nvPicPr>
        <p:blipFill>
          <a:blip r:embed="rId4"/>
          <a:stretch>
            <a:fillRect/>
          </a:stretch>
        </p:blipFill>
        <p:spPr>
          <a:xfrm>
            <a:off x="6469591" y="2404843"/>
            <a:ext cx="1609950" cy="352474"/>
          </a:xfrm>
          <a:prstGeom prst="rect">
            <a:avLst/>
          </a:prstGeom>
        </p:spPr>
      </p:pic>
      <p:pic>
        <p:nvPicPr>
          <p:cNvPr id="17" name="Immagine 16">
            <a:extLst>
              <a:ext uri="{FF2B5EF4-FFF2-40B4-BE49-F238E27FC236}">
                <a16:creationId xmlns:a16="http://schemas.microsoft.com/office/drawing/2014/main" id="{C03112F2-A5CF-E013-D326-CD5EDAC3EBA4}"/>
              </a:ext>
            </a:extLst>
          </p:cNvPr>
          <p:cNvPicPr>
            <a:picLocks noChangeAspect="1"/>
          </p:cNvPicPr>
          <p:nvPr/>
        </p:nvPicPr>
        <p:blipFill>
          <a:blip r:embed="rId5"/>
          <a:stretch>
            <a:fillRect/>
          </a:stretch>
        </p:blipFill>
        <p:spPr>
          <a:xfrm>
            <a:off x="9336634" y="2565937"/>
            <a:ext cx="1200318" cy="247685"/>
          </a:xfrm>
          <a:prstGeom prst="rect">
            <a:avLst/>
          </a:prstGeom>
        </p:spPr>
      </p:pic>
      <p:pic>
        <p:nvPicPr>
          <p:cNvPr id="19" name="Immagine 18">
            <a:extLst>
              <a:ext uri="{FF2B5EF4-FFF2-40B4-BE49-F238E27FC236}">
                <a16:creationId xmlns:a16="http://schemas.microsoft.com/office/drawing/2014/main" id="{E51638F5-49D4-4056-B2BC-31FADB397E12}"/>
              </a:ext>
            </a:extLst>
          </p:cNvPr>
          <p:cNvPicPr>
            <a:picLocks noChangeAspect="1"/>
          </p:cNvPicPr>
          <p:nvPr/>
        </p:nvPicPr>
        <p:blipFill rotWithShape="1">
          <a:blip r:embed="rId6"/>
          <a:srcRect b="29685"/>
          <a:stretch/>
        </p:blipFill>
        <p:spPr>
          <a:xfrm>
            <a:off x="7069320" y="3301695"/>
            <a:ext cx="3743847" cy="522476"/>
          </a:xfrm>
          <a:prstGeom prst="rect">
            <a:avLst/>
          </a:prstGeom>
        </p:spPr>
      </p:pic>
      <p:pic>
        <p:nvPicPr>
          <p:cNvPr id="21" name="Immagine 20">
            <a:extLst>
              <a:ext uri="{FF2B5EF4-FFF2-40B4-BE49-F238E27FC236}">
                <a16:creationId xmlns:a16="http://schemas.microsoft.com/office/drawing/2014/main" id="{4A62E430-9437-9CC4-D994-516985504DE6}"/>
              </a:ext>
            </a:extLst>
          </p:cNvPr>
          <p:cNvPicPr>
            <a:picLocks noChangeAspect="1"/>
          </p:cNvPicPr>
          <p:nvPr/>
        </p:nvPicPr>
        <p:blipFill>
          <a:blip r:embed="rId7"/>
          <a:stretch>
            <a:fillRect/>
          </a:stretch>
        </p:blipFill>
        <p:spPr>
          <a:xfrm>
            <a:off x="6469591" y="4167159"/>
            <a:ext cx="2305372" cy="447737"/>
          </a:xfrm>
          <a:prstGeom prst="rect">
            <a:avLst/>
          </a:prstGeom>
        </p:spPr>
      </p:pic>
      <p:pic>
        <p:nvPicPr>
          <p:cNvPr id="23" name="Immagine 22">
            <a:extLst>
              <a:ext uri="{FF2B5EF4-FFF2-40B4-BE49-F238E27FC236}">
                <a16:creationId xmlns:a16="http://schemas.microsoft.com/office/drawing/2014/main" id="{265865C9-A2D0-9B19-5CFD-31DA0E7FE75C}"/>
              </a:ext>
            </a:extLst>
          </p:cNvPr>
          <p:cNvPicPr>
            <a:picLocks noChangeAspect="1"/>
          </p:cNvPicPr>
          <p:nvPr/>
        </p:nvPicPr>
        <p:blipFill>
          <a:blip r:embed="rId8"/>
          <a:stretch>
            <a:fillRect/>
          </a:stretch>
        </p:blipFill>
        <p:spPr>
          <a:xfrm>
            <a:off x="9336634" y="4243370"/>
            <a:ext cx="1352739" cy="295316"/>
          </a:xfrm>
          <a:prstGeom prst="rect">
            <a:avLst/>
          </a:prstGeom>
        </p:spPr>
      </p:pic>
      <p:pic>
        <p:nvPicPr>
          <p:cNvPr id="25" name="Immagine 24">
            <a:extLst>
              <a:ext uri="{FF2B5EF4-FFF2-40B4-BE49-F238E27FC236}">
                <a16:creationId xmlns:a16="http://schemas.microsoft.com/office/drawing/2014/main" id="{17A8ECC6-7A48-B00B-D04D-21B1E37E481F}"/>
              </a:ext>
            </a:extLst>
          </p:cNvPr>
          <p:cNvPicPr>
            <a:picLocks noChangeAspect="1"/>
          </p:cNvPicPr>
          <p:nvPr/>
        </p:nvPicPr>
        <p:blipFill>
          <a:blip r:embed="rId9"/>
          <a:stretch>
            <a:fillRect/>
          </a:stretch>
        </p:blipFill>
        <p:spPr>
          <a:xfrm>
            <a:off x="6469591" y="5267522"/>
            <a:ext cx="1619476" cy="581106"/>
          </a:xfrm>
          <a:prstGeom prst="rect">
            <a:avLst/>
          </a:prstGeom>
        </p:spPr>
      </p:pic>
      <p:pic>
        <p:nvPicPr>
          <p:cNvPr id="27" name="Immagine 26">
            <a:extLst>
              <a:ext uri="{FF2B5EF4-FFF2-40B4-BE49-F238E27FC236}">
                <a16:creationId xmlns:a16="http://schemas.microsoft.com/office/drawing/2014/main" id="{A4D56E15-2AAC-29B9-CCBA-30F7E972A743}"/>
              </a:ext>
            </a:extLst>
          </p:cNvPr>
          <p:cNvPicPr>
            <a:picLocks noChangeAspect="1"/>
          </p:cNvPicPr>
          <p:nvPr/>
        </p:nvPicPr>
        <p:blipFill rotWithShape="1">
          <a:blip r:embed="rId10"/>
          <a:srcRect r="2298" b="84843"/>
          <a:stretch/>
        </p:blipFill>
        <p:spPr>
          <a:xfrm>
            <a:off x="9317614" y="5319819"/>
            <a:ext cx="1619476" cy="295316"/>
          </a:xfrm>
          <a:prstGeom prst="rect">
            <a:avLst/>
          </a:prstGeom>
        </p:spPr>
      </p:pic>
    </p:spTree>
    <p:extLst>
      <p:ext uri="{BB962C8B-B14F-4D97-AF65-F5344CB8AC3E}">
        <p14:creationId xmlns:p14="http://schemas.microsoft.com/office/powerpoint/2010/main" val="635302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LE STRINGHE IN PYTHON – Concatenazione</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idx="1"/>
          </p:nvPr>
        </p:nvSpPr>
        <p:spPr/>
        <p:txBody>
          <a:bodyPr anchor="ctr">
            <a:normAutofit/>
          </a:bodyPr>
          <a:lstStyle/>
          <a:p>
            <a:pPr marL="0" indent="0">
              <a:buNone/>
            </a:pPr>
            <a:r>
              <a:rPr lang="it-IT" sz="2000" u="sng" dirty="0"/>
              <a:t>CONCATENARE STRINGHE</a:t>
            </a:r>
          </a:p>
          <a:p>
            <a:pPr marL="4572" lvl="1" indent="0">
              <a:buNone/>
            </a:pPr>
            <a:r>
              <a:rPr lang="it-IT" sz="1600" dirty="0"/>
              <a:t>Per concatenare o combinare due stringhe si usa </a:t>
            </a:r>
            <a:r>
              <a:rPr lang="it-IT" sz="1600" b="1" dirty="0">
                <a:highlight>
                  <a:srgbClr val="FFFF00"/>
                </a:highlight>
              </a:rPr>
              <a:t>l’operatore +</a:t>
            </a:r>
            <a:r>
              <a:rPr lang="it-IT" sz="1600" dirty="0"/>
              <a:t>.</a:t>
            </a:r>
          </a:p>
          <a:p>
            <a:pPr marL="4572" lvl="1" indent="0">
              <a:buNone/>
            </a:pPr>
            <a:endParaRPr lang="it-IT" sz="1600" dirty="0"/>
          </a:p>
          <a:p>
            <a:pPr marL="4572" lvl="1" indent="0">
              <a:buNone/>
            </a:pPr>
            <a:r>
              <a:rPr lang="it-IT" sz="1600" dirty="0"/>
              <a:t>ESEMPI </a:t>
            </a:r>
          </a:p>
          <a:p>
            <a:pPr lvl="1">
              <a:buFont typeface="Arial" panose="020B0604020202020204" pitchFamily="34" charset="0"/>
              <a:buChar char="•"/>
            </a:pPr>
            <a:r>
              <a:rPr lang="it-IT" sz="1600" dirty="0"/>
              <a:t>Per unire la variabile </a:t>
            </a:r>
            <a:r>
              <a:rPr lang="it-IT" sz="1600" b="1" dirty="0">
                <a:solidFill>
                  <a:srgbClr val="FF0000"/>
                </a:solidFill>
              </a:rPr>
              <a:t>a</a:t>
            </a:r>
            <a:r>
              <a:rPr lang="it-IT" sz="1600" dirty="0"/>
              <a:t> con la variabile </a:t>
            </a:r>
            <a:r>
              <a:rPr lang="it-IT" sz="1600" b="1" dirty="0">
                <a:solidFill>
                  <a:srgbClr val="FF0000"/>
                </a:solidFill>
              </a:rPr>
              <a:t>b</a:t>
            </a:r>
            <a:r>
              <a:rPr lang="it-IT" sz="1600" dirty="0"/>
              <a:t> nella variabile c:</a:t>
            </a:r>
            <a:br>
              <a:rPr lang="it-IT" sz="1600" dirty="0"/>
            </a:br>
            <a:br>
              <a:rPr lang="it-IT" sz="1600" dirty="0"/>
            </a:br>
            <a:br>
              <a:rPr lang="it-IT" sz="1600" dirty="0"/>
            </a:br>
            <a:br>
              <a:rPr lang="it-IT" sz="1600" dirty="0"/>
            </a:br>
            <a:br>
              <a:rPr lang="it-IT" sz="1600" dirty="0"/>
            </a:br>
            <a:br>
              <a:rPr lang="it-IT" sz="1600" dirty="0"/>
            </a:br>
            <a:br>
              <a:rPr lang="it-IT" sz="1600" dirty="0"/>
            </a:br>
            <a:endParaRPr lang="it-IT" sz="1600" dirty="0"/>
          </a:p>
          <a:p>
            <a:pPr lvl="1">
              <a:buFont typeface="Arial" panose="020B0604020202020204" pitchFamily="34" charset="0"/>
              <a:buChar char="•"/>
            </a:pPr>
            <a:r>
              <a:rPr lang="it-IT" sz="1600" dirty="0"/>
              <a:t>Per </a:t>
            </a:r>
            <a:r>
              <a:rPr lang="it-IT" sz="1600" b="1" dirty="0"/>
              <a:t>aggiungere uno spazio </a:t>
            </a:r>
            <a:r>
              <a:rPr lang="it-IT" sz="1600" dirty="0"/>
              <a:t>tra a e b, aggiungere </a:t>
            </a:r>
            <a:r>
              <a:rPr lang="it-IT" sz="1400" b="0" i="0" dirty="0">
                <a:solidFill>
                  <a:srgbClr val="DC143C"/>
                </a:solidFill>
                <a:effectLst/>
                <a:latin typeface="Consolas" panose="020B0609020204030204" pitchFamily="49" charset="0"/>
              </a:rPr>
              <a:t>" " </a:t>
            </a:r>
            <a:r>
              <a:rPr lang="it-IT" sz="1400" b="0" i="0" dirty="0">
                <a:effectLst/>
                <a:latin typeface="Consolas" panose="020B0609020204030204" pitchFamily="49" charset="0"/>
              </a:rPr>
              <a:t>:</a:t>
            </a:r>
          </a:p>
          <a:p>
            <a:pPr marL="4572" lvl="1" indent="0">
              <a:buNone/>
            </a:pPr>
            <a:r>
              <a:rPr lang="it-IT" sz="1400" b="0" i="0" dirty="0">
                <a:solidFill>
                  <a:srgbClr val="DC143C"/>
                </a:solidFill>
                <a:effectLst/>
                <a:latin typeface="Consolas" panose="020B0609020204030204" pitchFamily="49" charset="0"/>
              </a:rPr>
              <a:t> </a:t>
            </a:r>
            <a:r>
              <a:rPr lang="it-IT" sz="1600" dirty="0"/>
              <a:t> 	</a:t>
            </a:r>
            <a:br>
              <a:rPr lang="it-IT" sz="1600" dirty="0"/>
            </a:br>
            <a:endParaRPr lang="it-IT" sz="1600" dirty="0"/>
          </a:p>
          <a:p>
            <a:pPr marL="4572" lvl="1" indent="0">
              <a:buNone/>
            </a:pPr>
            <a:endParaRPr lang="it-IT" sz="1600" dirty="0"/>
          </a:p>
        </p:txBody>
      </p:sp>
      <p:pic>
        <p:nvPicPr>
          <p:cNvPr id="6" name="Immagine 5">
            <a:extLst>
              <a:ext uri="{FF2B5EF4-FFF2-40B4-BE49-F238E27FC236}">
                <a16:creationId xmlns:a16="http://schemas.microsoft.com/office/drawing/2014/main" id="{9EAFCBAB-E15D-5EC0-34B0-435AFCB716D3}"/>
              </a:ext>
            </a:extLst>
          </p:cNvPr>
          <p:cNvPicPr>
            <a:picLocks noChangeAspect="1"/>
          </p:cNvPicPr>
          <p:nvPr/>
        </p:nvPicPr>
        <p:blipFill>
          <a:blip r:embed="rId2"/>
          <a:stretch>
            <a:fillRect/>
          </a:stretch>
        </p:blipFill>
        <p:spPr>
          <a:xfrm>
            <a:off x="6533327" y="2535485"/>
            <a:ext cx="1162212" cy="952633"/>
          </a:xfrm>
          <a:prstGeom prst="rect">
            <a:avLst/>
          </a:prstGeom>
        </p:spPr>
      </p:pic>
      <p:pic>
        <p:nvPicPr>
          <p:cNvPr id="9" name="Immagine 8">
            <a:extLst>
              <a:ext uri="{FF2B5EF4-FFF2-40B4-BE49-F238E27FC236}">
                <a16:creationId xmlns:a16="http://schemas.microsoft.com/office/drawing/2014/main" id="{0018A768-E637-6F23-4BEE-9D2345B0FB87}"/>
              </a:ext>
            </a:extLst>
          </p:cNvPr>
          <p:cNvPicPr>
            <a:picLocks noChangeAspect="1"/>
          </p:cNvPicPr>
          <p:nvPr/>
        </p:nvPicPr>
        <p:blipFill>
          <a:blip r:embed="rId3"/>
          <a:stretch>
            <a:fillRect/>
          </a:stretch>
        </p:blipFill>
        <p:spPr>
          <a:xfrm>
            <a:off x="6499985" y="4622916"/>
            <a:ext cx="1600423" cy="914528"/>
          </a:xfrm>
          <a:prstGeom prst="rect">
            <a:avLst/>
          </a:prstGeom>
        </p:spPr>
      </p:pic>
      <p:pic>
        <p:nvPicPr>
          <p:cNvPr id="11" name="Immagine 10">
            <a:extLst>
              <a:ext uri="{FF2B5EF4-FFF2-40B4-BE49-F238E27FC236}">
                <a16:creationId xmlns:a16="http://schemas.microsoft.com/office/drawing/2014/main" id="{0608B66D-9BA6-DECE-646D-293938545777}"/>
              </a:ext>
            </a:extLst>
          </p:cNvPr>
          <p:cNvPicPr>
            <a:picLocks noChangeAspect="1"/>
          </p:cNvPicPr>
          <p:nvPr/>
        </p:nvPicPr>
        <p:blipFill>
          <a:blip r:embed="rId4"/>
          <a:stretch>
            <a:fillRect/>
          </a:stretch>
        </p:blipFill>
        <p:spPr>
          <a:xfrm>
            <a:off x="8043251" y="2868906"/>
            <a:ext cx="1228896" cy="285790"/>
          </a:xfrm>
          <a:prstGeom prst="rect">
            <a:avLst/>
          </a:prstGeom>
        </p:spPr>
      </p:pic>
      <p:pic>
        <p:nvPicPr>
          <p:cNvPr id="13" name="Immagine 12">
            <a:extLst>
              <a:ext uri="{FF2B5EF4-FFF2-40B4-BE49-F238E27FC236}">
                <a16:creationId xmlns:a16="http://schemas.microsoft.com/office/drawing/2014/main" id="{CB96EDF7-24EA-81F0-6C27-37BC6B1F86F9}"/>
              </a:ext>
            </a:extLst>
          </p:cNvPr>
          <p:cNvPicPr>
            <a:picLocks noChangeAspect="1"/>
          </p:cNvPicPr>
          <p:nvPr/>
        </p:nvPicPr>
        <p:blipFill>
          <a:blip r:embed="rId5"/>
          <a:stretch>
            <a:fillRect/>
          </a:stretch>
        </p:blipFill>
        <p:spPr>
          <a:xfrm>
            <a:off x="8100408" y="4899179"/>
            <a:ext cx="1171739" cy="362001"/>
          </a:xfrm>
          <a:prstGeom prst="rect">
            <a:avLst/>
          </a:prstGeom>
        </p:spPr>
      </p:pic>
    </p:spTree>
    <p:extLst>
      <p:ext uri="{BB962C8B-B14F-4D97-AF65-F5344CB8AC3E}">
        <p14:creationId xmlns:p14="http://schemas.microsoft.com/office/powerpoint/2010/main" val="2674609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 Formattazione stringhe</a:t>
            </a:r>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chor="t">
            <a:normAutofit/>
          </a:bodyPr>
          <a:lstStyle/>
          <a:p>
            <a:r>
              <a:rPr lang="it-IT" sz="1600" dirty="0"/>
              <a:t>Il metodo format accetta un </a:t>
            </a:r>
            <a:r>
              <a:rPr lang="it-IT" sz="1600" b="1" u="sng" dirty="0"/>
              <a:t>numero illimitato di argomenti</a:t>
            </a:r>
            <a:r>
              <a:rPr lang="it-IT" sz="1600" dirty="0"/>
              <a:t> e li posiziona nei </a:t>
            </a:r>
            <a:r>
              <a:rPr lang="it-IT" sz="1600" b="1" u="sng" dirty="0"/>
              <a:t>rispettivi segnaposto</a:t>
            </a:r>
          </a:p>
          <a:p>
            <a:endParaRPr lang="it-IT" sz="1600" dirty="0"/>
          </a:p>
          <a:p>
            <a:endParaRPr lang="it-IT" dirty="0">
              <a:solidFill>
                <a:schemeClr val="bg1"/>
              </a:solidFill>
            </a:endParaRPr>
          </a:p>
          <a:p>
            <a:endParaRPr lang="it-IT" dirty="0">
              <a:solidFill>
                <a:schemeClr val="bg1"/>
              </a:solidFill>
            </a:endParaRPr>
          </a:p>
          <a:p>
            <a:endParaRPr lang="it-IT" dirty="0">
              <a:solidFill>
                <a:schemeClr val="bg1"/>
              </a:solidFill>
            </a:endParaRPr>
          </a:p>
          <a:p>
            <a:pPr marL="0" indent="0">
              <a:buNone/>
            </a:pPr>
            <a:br>
              <a:rPr lang="it-IT" sz="1600" dirty="0"/>
            </a:br>
            <a:br>
              <a:rPr lang="it-IT" sz="1600" dirty="0"/>
            </a:br>
            <a:r>
              <a:rPr lang="it-IT" sz="1600" dirty="0"/>
              <a:t>Si possono usare </a:t>
            </a:r>
            <a:r>
              <a:rPr lang="it-IT" sz="1600" b="1" dirty="0">
                <a:highlight>
                  <a:srgbClr val="FFFF00"/>
                </a:highlight>
              </a:rPr>
              <a:t>gli indici {0}, {1}….</a:t>
            </a:r>
            <a:r>
              <a:rPr lang="it-IT" sz="1600" dirty="0"/>
              <a:t>per assicurarsi che gli argomenti siano posizionati </a:t>
            </a:r>
            <a:r>
              <a:rPr lang="it-IT" sz="1600" b="1" dirty="0"/>
              <a:t>nel corretto segnaposto</a:t>
            </a:r>
            <a:r>
              <a:rPr lang="it-IT" sz="1600" dirty="0"/>
              <a:t>. </a:t>
            </a:r>
          </a:p>
          <a:p>
            <a:endParaRPr lang="it-IT" dirty="0">
              <a:solidFill>
                <a:schemeClr val="bg1"/>
              </a:solidFill>
            </a:endParaRPr>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sz="half" idx="2"/>
          </p:nvPr>
        </p:nvSpPr>
        <p:spPr/>
        <p:txBody>
          <a:bodyPr/>
          <a:lstStyle/>
          <a:p>
            <a:pPr marL="0" indent="0">
              <a:buNone/>
            </a:pPr>
            <a:r>
              <a:rPr lang="it-IT" sz="2000" b="1" u="sng" dirty="0"/>
              <a:t>FORMATTARE STRINGHE</a:t>
            </a:r>
          </a:p>
          <a:p>
            <a:endParaRPr lang="it-IT" dirty="0"/>
          </a:p>
          <a:p>
            <a:r>
              <a:rPr lang="it-IT" sz="1600" b="1" dirty="0">
                <a:solidFill>
                  <a:srgbClr val="FF0000"/>
                </a:solidFill>
              </a:rPr>
              <a:t>Non</a:t>
            </a:r>
            <a:r>
              <a:rPr lang="it-IT" sz="1600" dirty="0"/>
              <a:t> si possono </a:t>
            </a:r>
            <a:r>
              <a:rPr lang="it-IT" sz="1600" b="1" dirty="0">
                <a:solidFill>
                  <a:srgbClr val="FF0000"/>
                </a:solidFill>
              </a:rPr>
              <a:t>combinare stringhe e numeri in questo modo</a:t>
            </a:r>
            <a:r>
              <a:rPr lang="it-IT" sz="1600" dirty="0"/>
              <a:t>:</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combinare stringhe e numeri si usa il </a:t>
            </a:r>
            <a:r>
              <a:rPr lang="it-IT" sz="1600" b="1" dirty="0">
                <a:highlight>
                  <a:srgbClr val="FFFF00"/>
                </a:highlight>
              </a:rPr>
              <a:t>metodo format() </a:t>
            </a:r>
            <a:r>
              <a:rPr lang="it-IT" sz="1600" dirty="0"/>
              <a:t>che prende gli elementi passati, li </a:t>
            </a:r>
            <a:r>
              <a:rPr lang="it-IT" sz="1600" b="1" dirty="0"/>
              <a:t>formatta</a:t>
            </a:r>
            <a:r>
              <a:rPr lang="it-IT" sz="1600" dirty="0"/>
              <a:t> e li inserisce all’interno della stringa in corrispondenza del </a:t>
            </a:r>
            <a:r>
              <a:rPr lang="it-IT" sz="1600" b="1" dirty="0">
                <a:highlight>
                  <a:srgbClr val="FFFF00"/>
                </a:highlight>
              </a:rPr>
              <a:t>segnaposto { }</a:t>
            </a:r>
            <a:r>
              <a:rPr lang="it-IT" sz="1600" dirty="0"/>
              <a:t>: </a:t>
            </a:r>
          </a:p>
          <a:p>
            <a:endParaRPr lang="it-IT" sz="1600" dirty="0"/>
          </a:p>
          <a:p>
            <a:endParaRPr lang="it-IT" sz="1600" dirty="0"/>
          </a:p>
          <a:p>
            <a:endParaRPr lang="it-IT" sz="1600" dirty="0"/>
          </a:p>
          <a:p>
            <a:endParaRPr lang="it-IT" sz="1600" dirty="0"/>
          </a:p>
        </p:txBody>
      </p:sp>
      <p:sp>
        <p:nvSpPr>
          <p:cNvPr id="18" name="Rettangolo 17">
            <a:extLst>
              <a:ext uri="{FF2B5EF4-FFF2-40B4-BE49-F238E27FC236}">
                <a16:creationId xmlns:a16="http://schemas.microsoft.com/office/drawing/2014/main" id="{4DD8CBAA-6837-4097-0AAC-ACDE25184C93}"/>
              </a:ext>
            </a:extLst>
          </p:cNvPr>
          <p:cNvSpPr/>
          <p:nvPr/>
        </p:nvSpPr>
        <p:spPr>
          <a:xfrm>
            <a:off x="363298" y="1767749"/>
            <a:ext cx="5644310" cy="19231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7CC3771D-4B23-23B8-DA17-128711F8B54F}"/>
              </a:ext>
            </a:extLst>
          </p:cNvPr>
          <p:cNvPicPr>
            <a:picLocks noChangeAspect="1"/>
          </p:cNvPicPr>
          <p:nvPr/>
        </p:nvPicPr>
        <p:blipFill>
          <a:blip r:embed="rId2"/>
          <a:stretch>
            <a:fillRect/>
          </a:stretch>
        </p:blipFill>
        <p:spPr>
          <a:xfrm>
            <a:off x="1661240" y="2253129"/>
            <a:ext cx="3048425" cy="543001"/>
          </a:xfrm>
          <a:prstGeom prst="rect">
            <a:avLst/>
          </a:prstGeom>
        </p:spPr>
      </p:pic>
      <p:pic>
        <p:nvPicPr>
          <p:cNvPr id="20" name="Immagine 19">
            <a:extLst>
              <a:ext uri="{FF2B5EF4-FFF2-40B4-BE49-F238E27FC236}">
                <a16:creationId xmlns:a16="http://schemas.microsoft.com/office/drawing/2014/main" id="{034135AF-C0F4-6F87-3264-C0FA4C82C0F4}"/>
              </a:ext>
            </a:extLst>
          </p:cNvPr>
          <p:cNvPicPr>
            <a:picLocks noChangeAspect="1"/>
          </p:cNvPicPr>
          <p:nvPr/>
        </p:nvPicPr>
        <p:blipFill>
          <a:blip r:embed="rId3"/>
          <a:stretch>
            <a:fillRect/>
          </a:stretch>
        </p:blipFill>
        <p:spPr>
          <a:xfrm>
            <a:off x="1491482" y="2912740"/>
            <a:ext cx="3387940" cy="661551"/>
          </a:xfrm>
          <a:prstGeom prst="rect">
            <a:avLst/>
          </a:prstGeom>
        </p:spPr>
      </p:pic>
      <p:pic>
        <p:nvPicPr>
          <p:cNvPr id="22" name="Immagine 21">
            <a:extLst>
              <a:ext uri="{FF2B5EF4-FFF2-40B4-BE49-F238E27FC236}">
                <a16:creationId xmlns:a16="http://schemas.microsoft.com/office/drawing/2014/main" id="{246FF208-747B-3D96-D5A3-2FA2548C472A}"/>
              </a:ext>
            </a:extLst>
          </p:cNvPr>
          <p:cNvPicPr>
            <a:picLocks noChangeAspect="1"/>
          </p:cNvPicPr>
          <p:nvPr/>
        </p:nvPicPr>
        <p:blipFill>
          <a:blip r:embed="rId4"/>
          <a:stretch>
            <a:fillRect/>
          </a:stretch>
        </p:blipFill>
        <p:spPr>
          <a:xfrm>
            <a:off x="1599694" y="4921505"/>
            <a:ext cx="3610068" cy="867702"/>
          </a:xfrm>
          <a:prstGeom prst="rect">
            <a:avLst/>
          </a:prstGeom>
        </p:spPr>
      </p:pic>
      <p:pic>
        <p:nvPicPr>
          <p:cNvPr id="24" name="Immagine 23">
            <a:extLst>
              <a:ext uri="{FF2B5EF4-FFF2-40B4-BE49-F238E27FC236}">
                <a16:creationId xmlns:a16="http://schemas.microsoft.com/office/drawing/2014/main" id="{94FF691B-7F59-6DB6-5391-4C3B56957D4A}"/>
              </a:ext>
            </a:extLst>
          </p:cNvPr>
          <p:cNvPicPr>
            <a:picLocks noChangeAspect="1"/>
          </p:cNvPicPr>
          <p:nvPr/>
        </p:nvPicPr>
        <p:blipFill>
          <a:blip r:embed="rId5"/>
          <a:stretch>
            <a:fillRect/>
          </a:stretch>
        </p:blipFill>
        <p:spPr>
          <a:xfrm>
            <a:off x="6893954" y="2253129"/>
            <a:ext cx="4505954" cy="1114581"/>
          </a:xfrm>
          <a:prstGeom prst="rect">
            <a:avLst/>
          </a:prstGeom>
        </p:spPr>
      </p:pic>
      <p:pic>
        <p:nvPicPr>
          <p:cNvPr id="30" name="Immagine 29">
            <a:extLst>
              <a:ext uri="{FF2B5EF4-FFF2-40B4-BE49-F238E27FC236}">
                <a16:creationId xmlns:a16="http://schemas.microsoft.com/office/drawing/2014/main" id="{1FA8A254-0CDD-37FA-C9A6-216461359A77}"/>
              </a:ext>
            </a:extLst>
          </p:cNvPr>
          <p:cNvPicPr>
            <a:picLocks noChangeAspect="1"/>
          </p:cNvPicPr>
          <p:nvPr/>
        </p:nvPicPr>
        <p:blipFill>
          <a:blip r:embed="rId6"/>
          <a:stretch>
            <a:fillRect/>
          </a:stretch>
        </p:blipFill>
        <p:spPr>
          <a:xfrm>
            <a:off x="6717046" y="4547743"/>
            <a:ext cx="5402257" cy="1039240"/>
          </a:xfrm>
          <a:prstGeom prst="rect">
            <a:avLst/>
          </a:prstGeom>
        </p:spPr>
      </p:pic>
      <p:sp>
        <p:nvSpPr>
          <p:cNvPr id="12" name="CasellaDiTesto 11">
            <a:extLst>
              <a:ext uri="{FF2B5EF4-FFF2-40B4-BE49-F238E27FC236}">
                <a16:creationId xmlns:a16="http://schemas.microsoft.com/office/drawing/2014/main" id="{EC55F6D9-94EA-55B1-4018-EE1530B6C46D}"/>
              </a:ext>
            </a:extLst>
          </p:cNvPr>
          <p:cNvSpPr txBox="1"/>
          <p:nvPr/>
        </p:nvSpPr>
        <p:spPr>
          <a:xfrm>
            <a:off x="615186" y="5988331"/>
            <a:ext cx="6101860" cy="646331"/>
          </a:xfrm>
          <a:prstGeom prst="rect">
            <a:avLst/>
          </a:prstGeom>
          <a:noFill/>
        </p:spPr>
        <p:txBody>
          <a:bodyPr wrap="square">
            <a:spAutoFit/>
          </a:bodyPr>
          <a:lstStyle/>
          <a:p>
            <a:r>
              <a:rPr lang="it-IT" dirty="0"/>
              <a:t>&gt;&gt;&gt; </a:t>
            </a:r>
            <a:r>
              <a:rPr lang="it-IT" dirty="0" err="1"/>
              <a:t>print</a:t>
            </a:r>
            <a:r>
              <a:rPr lang="it-IT" dirty="0"/>
              <a:t>("ciao {1} {0}".format("tutti", "a"))</a:t>
            </a:r>
          </a:p>
          <a:p>
            <a:r>
              <a:rPr lang="it-IT" dirty="0"/>
              <a:t>ciao a tutti</a:t>
            </a:r>
          </a:p>
        </p:txBody>
      </p:sp>
    </p:spTree>
    <p:extLst>
      <p:ext uri="{BB962C8B-B14F-4D97-AF65-F5344CB8AC3E}">
        <p14:creationId xmlns:p14="http://schemas.microsoft.com/office/powerpoint/2010/main" val="127450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f-</a:t>
            </a:r>
            <a:r>
              <a:rPr lang="it-IT" dirty="0" err="1"/>
              <a:t>strings</a:t>
            </a:r>
            <a:endParaRPr lang="it-IT" dirty="0"/>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idx="1"/>
          </p:nvPr>
        </p:nvSpPr>
        <p:spPr/>
        <p:txBody>
          <a:bodyPr/>
          <a:lstStyle/>
          <a:p>
            <a:pPr marL="0" indent="0">
              <a:buNone/>
            </a:pPr>
            <a:r>
              <a:rPr lang="it-IT" sz="2000" b="1" u="sng" dirty="0"/>
              <a:t>FORMATTARE STRINGHE</a:t>
            </a:r>
          </a:p>
          <a:p>
            <a:endParaRPr lang="it-IT" dirty="0"/>
          </a:p>
          <a:p>
            <a:r>
              <a:rPr lang="it-IT" sz="1600" dirty="0"/>
              <a:t>Un'altra modalità per combinare stringhe è l'f-</a:t>
            </a:r>
            <a:r>
              <a:rPr lang="it-IT" sz="1600" dirty="0" err="1"/>
              <a:t>strings</a:t>
            </a:r>
            <a:r>
              <a:rPr lang="it-IT" sz="1600" dirty="0"/>
              <a:t> che consente di inserire gli elementi all’interno della stringa in corrispondenza del </a:t>
            </a:r>
            <a:r>
              <a:rPr lang="it-IT" sz="1600" b="1" dirty="0">
                <a:highlight>
                  <a:srgbClr val="FFFF00"/>
                </a:highlight>
              </a:rPr>
              <a:t>segnaposto { }</a:t>
            </a:r>
            <a:r>
              <a:rPr lang="it-IT" sz="1600" dirty="0"/>
              <a:t>: </a:t>
            </a:r>
          </a:p>
          <a:p>
            <a:endParaRPr lang="it-IT" sz="1600" dirty="0"/>
          </a:p>
          <a:p>
            <a:r>
              <a:rPr lang="en-US" sz="1600" dirty="0"/>
              <a:t>&gt;&gt;&gt; name = "Eric"</a:t>
            </a:r>
          </a:p>
          <a:p>
            <a:r>
              <a:rPr lang="en-US" sz="1600" dirty="0"/>
              <a:t>&gt;&gt;&gt; age = 25</a:t>
            </a:r>
          </a:p>
          <a:p>
            <a:r>
              <a:rPr lang="en-US" sz="1600" dirty="0"/>
              <a:t>&gt;&gt;&gt; </a:t>
            </a:r>
            <a:r>
              <a:rPr lang="en-US" sz="1600" dirty="0" err="1"/>
              <a:t>f"Hello</a:t>
            </a:r>
            <a:r>
              <a:rPr lang="en-US" sz="1600" dirty="0"/>
              <a:t>, {name}. You are {age}."</a:t>
            </a:r>
          </a:p>
          <a:p>
            <a:r>
              <a:rPr lang="en-US" sz="1600" dirty="0"/>
              <a:t>'Hello, Eric. You are 25.'</a:t>
            </a:r>
          </a:p>
          <a:p>
            <a:endParaRPr lang="en-US" sz="1600" dirty="0"/>
          </a:p>
          <a:p>
            <a:r>
              <a:rPr lang="en-US" sz="1600" dirty="0"/>
              <a:t>è possible </a:t>
            </a:r>
            <a:r>
              <a:rPr lang="en-US" sz="1600" dirty="0" err="1"/>
              <a:t>anche</a:t>
            </a:r>
            <a:r>
              <a:rPr lang="en-US" sz="1600" dirty="0"/>
              <a:t> </a:t>
            </a:r>
            <a:r>
              <a:rPr lang="en-US" sz="1600" dirty="0" err="1"/>
              <a:t>effettuare</a:t>
            </a:r>
            <a:r>
              <a:rPr lang="en-US" sz="1600" dirty="0"/>
              <a:t> </a:t>
            </a:r>
            <a:r>
              <a:rPr lang="en-US" sz="1600" dirty="0" err="1"/>
              <a:t>dei</a:t>
            </a:r>
            <a:r>
              <a:rPr lang="en-US" sz="1600" dirty="0"/>
              <a:t> </a:t>
            </a:r>
            <a:r>
              <a:rPr lang="en-US" sz="1600" dirty="0" err="1"/>
              <a:t>calcoli</a:t>
            </a:r>
            <a:endParaRPr lang="en-US" sz="1600" dirty="0"/>
          </a:p>
          <a:p>
            <a:endParaRPr lang="en-US" sz="1600" dirty="0"/>
          </a:p>
          <a:p>
            <a:r>
              <a:rPr lang="it-IT" altLang="it-IT" sz="1600" dirty="0">
                <a:solidFill>
                  <a:srgbClr val="8F5902"/>
                </a:solidFill>
                <a:latin typeface="SFMono-Regular"/>
              </a:rPr>
              <a:t>&gt;&gt;&gt; </a:t>
            </a:r>
            <a:r>
              <a:rPr lang="it-IT" altLang="it-IT" sz="1600" dirty="0" err="1">
                <a:solidFill>
                  <a:srgbClr val="8F5902"/>
                </a:solidFill>
                <a:latin typeface="SFMono-Regular"/>
              </a:rPr>
              <a:t>print</a:t>
            </a:r>
            <a:r>
              <a:rPr lang="it-IT" altLang="it-IT" sz="1600" dirty="0">
                <a:solidFill>
                  <a:srgbClr val="8F5902"/>
                </a:solidFill>
                <a:latin typeface="SFMono-Regular"/>
              </a:rPr>
              <a:t>(</a:t>
            </a:r>
            <a:r>
              <a:rPr kumimoji="0" lang="it-IT" altLang="it-IT" sz="1600" b="0" i="0" u="none" strike="noStrike" cap="none" normalizeH="0" baseline="0" dirty="0" err="1">
                <a:ln>
                  <a:noFill/>
                </a:ln>
                <a:solidFill>
                  <a:srgbClr val="8F5902"/>
                </a:solidFill>
                <a:effectLst/>
                <a:latin typeface="SFMono-Regular"/>
              </a:rPr>
              <a:t>f"risultato</a:t>
            </a:r>
            <a:r>
              <a:rPr kumimoji="0" lang="it-IT" altLang="it-IT" sz="1600" b="0" i="0" u="none" strike="noStrike" cap="none" normalizeH="0" baseline="0" dirty="0">
                <a:ln>
                  <a:noFill/>
                </a:ln>
                <a:solidFill>
                  <a:srgbClr val="8F5902"/>
                </a:solidFill>
                <a:effectLst/>
                <a:latin typeface="SFMono-Regular"/>
              </a:rPr>
              <a:t> = {2*7}")</a:t>
            </a:r>
            <a:endParaRPr lang="it-IT" sz="1600" dirty="0"/>
          </a:p>
          <a:p>
            <a:endParaRPr lang="it-IT" sz="1600" dirty="0"/>
          </a:p>
          <a:p>
            <a:endParaRPr lang="it-IT" sz="1600" dirty="0"/>
          </a:p>
        </p:txBody>
      </p:sp>
    </p:spTree>
    <p:extLst>
      <p:ext uri="{BB962C8B-B14F-4D97-AF65-F5344CB8AC3E}">
        <p14:creationId xmlns:p14="http://schemas.microsoft.com/office/powerpoint/2010/main" val="968802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normAutofit/>
          </a:bodyPr>
          <a:lstStyle/>
          <a:p>
            <a:r>
              <a:rPr lang="it-IT" dirty="0"/>
              <a:t>LE STRINGHE IN PYTHON – Caratteri di Escape</a:t>
            </a:r>
          </a:p>
        </p:txBody>
      </p:sp>
      <p:sp>
        <p:nvSpPr>
          <p:cNvPr id="3" name="Segnaposto contenuto 2">
            <a:extLst>
              <a:ext uri="{FF2B5EF4-FFF2-40B4-BE49-F238E27FC236}">
                <a16:creationId xmlns:a16="http://schemas.microsoft.com/office/drawing/2014/main" id="{CE31D907-8296-44D8-B293-AC33CA8D7CCF}"/>
              </a:ext>
            </a:extLst>
          </p:cNvPr>
          <p:cNvSpPr>
            <a:spLocks noGrp="1"/>
          </p:cNvSpPr>
          <p:nvPr>
            <p:ph sz="half" idx="2"/>
          </p:nvPr>
        </p:nvSpPr>
        <p:spPr/>
        <p:txBody>
          <a:bodyPr/>
          <a:lstStyle/>
          <a:p>
            <a:r>
              <a:rPr lang="it-IT" sz="1600" dirty="0"/>
              <a:t>Per inserire in una stringa caratteri che non sono consentiti ( ad esempio un doppio apice all’interno di una stringa racchiusa tra doppi apici), si usa il carattere di </a:t>
            </a:r>
            <a:r>
              <a:rPr lang="it-IT" sz="1600" dirty="0" err="1"/>
              <a:t>escape</a:t>
            </a:r>
            <a:endParaRPr lang="it-IT" sz="1600" dirty="0"/>
          </a:p>
          <a:p>
            <a:r>
              <a:rPr lang="it-IT" sz="1600" dirty="0"/>
              <a:t>Backslash  \  seguito dal carattere che si vuole inserire. </a:t>
            </a:r>
          </a:p>
          <a:p>
            <a:pPr algn="ctr"/>
            <a:endParaRPr lang="it-IT" sz="1400" b="1" dirty="0">
              <a:solidFill>
                <a:srgbClr val="FF0000"/>
              </a:solidFill>
            </a:endParaRPr>
          </a:p>
          <a:p>
            <a:pPr algn="ctr"/>
            <a:r>
              <a:rPr lang="it-IT" sz="1400" b="1" dirty="0">
                <a:solidFill>
                  <a:srgbClr val="FF0000"/>
                </a:solidFill>
              </a:rPr>
              <a:t>NON CONSENTITO</a:t>
            </a: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endParaRPr lang="it-IT" sz="1400" dirty="0"/>
          </a:p>
          <a:p>
            <a:endParaRPr lang="it-IT" sz="1400" dirty="0"/>
          </a:p>
          <a:p>
            <a:endParaRPr lang="it-IT" sz="1400" dirty="0"/>
          </a:p>
          <a:p>
            <a:endParaRPr lang="it-IT" sz="1400" dirty="0"/>
          </a:p>
          <a:p>
            <a:r>
              <a:rPr lang="it-IT" sz="1600" dirty="0"/>
              <a:t>Per risolvere il problema, si usa il carattere di </a:t>
            </a:r>
            <a:r>
              <a:rPr lang="it-IT" sz="1600" dirty="0" err="1"/>
              <a:t>escape</a:t>
            </a:r>
            <a:r>
              <a:rPr lang="it-IT" sz="1600" dirty="0"/>
              <a:t> \</a:t>
            </a:r>
          </a:p>
          <a:p>
            <a:endParaRPr lang="it-IT" sz="1400" dirty="0"/>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ormAutofit/>
          </a:bodyPr>
          <a:lstStyle/>
          <a:p>
            <a:r>
              <a:rPr lang="en-US" sz="2000" b="1" u="sng" dirty="0">
                <a:effectLst/>
                <a:latin typeface="Calibri Light" panose="020F0302020204030204" pitchFamily="34" charset="0"/>
                <a:cs typeface="Calibri Light" panose="020F0302020204030204" pitchFamily="34" charset="0"/>
              </a:rPr>
              <a:t>CARATTERI DI ESCAPE</a:t>
            </a:r>
          </a:p>
          <a:p>
            <a:r>
              <a:rPr lang="en-US" sz="1600" dirty="0" err="1">
                <a:latin typeface="Calibri Light" panose="020F0302020204030204" pitchFamily="34" charset="0"/>
                <a:cs typeface="Calibri Light" panose="020F0302020204030204" pitchFamily="34" charset="0"/>
              </a:rPr>
              <a:t>Altri</a:t>
            </a:r>
            <a:r>
              <a:rPr lang="en-US" sz="1600" dirty="0">
                <a:latin typeface="Calibri Light" panose="020F0302020204030204" pitchFamily="34" charset="0"/>
                <a:cs typeface="Calibri Light" panose="020F0302020204030204" pitchFamily="34" charset="0"/>
              </a:rPr>
              <a:t> </a:t>
            </a:r>
            <a:r>
              <a:rPr lang="en-US" sz="1600" dirty="0" err="1">
                <a:latin typeface="Calibri Light" panose="020F0302020204030204" pitchFamily="34" charset="0"/>
                <a:cs typeface="Calibri Light" panose="020F0302020204030204" pitchFamily="34" charset="0"/>
              </a:rPr>
              <a:t>caratteri</a:t>
            </a:r>
            <a:r>
              <a:rPr lang="en-US" sz="1600" dirty="0">
                <a:latin typeface="Calibri Light" panose="020F0302020204030204" pitchFamily="34" charset="0"/>
                <a:cs typeface="Calibri Light" panose="020F0302020204030204" pitchFamily="34" charset="0"/>
              </a:rPr>
              <a:t> di escape </a:t>
            </a:r>
            <a:r>
              <a:rPr lang="en-US" sz="1600" dirty="0" err="1">
                <a:latin typeface="Calibri Light" panose="020F0302020204030204" pitchFamily="34" charset="0"/>
                <a:cs typeface="Calibri Light" panose="020F0302020204030204" pitchFamily="34" charset="0"/>
              </a:rPr>
              <a:t>usati</a:t>
            </a:r>
            <a:r>
              <a:rPr lang="en-US" sz="1600" dirty="0">
                <a:latin typeface="Calibri Light" panose="020F0302020204030204" pitchFamily="34" charset="0"/>
                <a:cs typeface="Calibri Light" panose="020F0302020204030204" pitchFamily="34" charset="0"/>
              </a:rPr>
              <a:t> in Python </a:t>
            </a:r>
            <a:r>
              <a:rPr lang="en-US" sz="1600" dirty="0" err="1">
                <a:latin typeface="Calibri Light" panose="020F0302020204030204" pitchFamily="34" charset="0"/>
                <a:cs typeface="Calibri Light" panose="020F0302020204030204" pitchFamily="34" charset="0"/>
              </a:rPr>
              <a:t>sono</a:t>
            </a:r>
            <a:r>
              <a:rPr lang="en-US" sz="1600" dirty="0">
                <a:latin typeface="Calibri Light" panose="020F0302020204030204" pitchFamily="34" charset="0"/>
                <a:cs typeface="Calibri Light" panose="020F0302020204030204" pitchFamily="34" charset="0"/>
              </a:rPr>
              <a:t>: </a:t>
            </a:r>
          </a:p>
          <a:p>
            <a:endParaRPr lang="en-US" sz="1600" b="0" dirty="0">
              <a:effectLst/>
              <a:latin typeface="Calibri Light" panose="020F0302020204030204" pitchFamily="34" charset="0"/>
              <a:cs typeface="Calibri Light" panose="020F0302020204030204" pitchFamily="34" charset="0"/>
            </a:endParaRPr>
          </a:p>
        </p:txBody>
      </p:sp>
      <p:pic>
        <p:nvPicPr>
          <p:cNvPr id="6" name="Immagine 5">
            <a:extLst>
              <a:ext uri="{FF2B5EF4-FFF2-40B4-BE49-F238E27FC236}">
                <a16:creationId xmlns:a16="http://schemas.microsoft.com/office/drawing/2014/main" id="{9C2451C9-F9E6-65A3-421D-A8B48AB31BA5}"/>
              </a:ext>
            </a:extLst>
          </p:cNvPr>
          <p:cNvPicPr>
            <a:picLocks noChangeAspect="1"/>
          </p:cNvPicPr>
          <p:nvPr/>
        </p:nvPicPr>
        <p:blipFill>
          <a:blip r:embed="rId2"/>
          <a:stretch>
            <a:fillRect/>
          </a:stretch>
        </p:blipFill>
        <p:spPr>
          <a:xfrm>
            <a:off x="980093" y="2906685"/>
            <a:ext cx="4648849" cy="323895"/>
          </a:xfrm>
          <a:prstGeom prst="rect">
            <a:avLst/>
          </a:prstGeom>
        </p:spPr>
      </p:pic>
      <p:sp>
        <p:nvSpPr>
          <p:cNvPr id="7" name="Rettangolo 6">
            <a:extLst>
              <a:ext uri="{FF2B5EF4-FFF2-40B4-BE49-F238E27FC236}">
                <a16:creationId xmlns:a16="http://schemas.microsoft.com/office/drawing/2014/main" id="{AE4AF92F-EAF3-7C72-ED31-267529657D1E}"/>
              </a:ext>
            </a:extLst>
          </p:cNvPr>
          <p:cNvSpPr/>
          <p:nvPr/>
        </p:nvSpPr>
        <p:spPr>
          <a:xfrm>
            <a:off x="810757" y="2838368"/>
            <a:ext cx="4818185" cy="457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9FCE2D78-2DB6-F66F-7F1C-2852B0ECE9CF}"/>
              </a:ext>
            </a:extLst>
          </p:cNvPr>
          <p:cNvPicPr>
            <a:picLocks noChangeAspect="1"/>
          </p:cNvPicPr>
          <p:nvPr/>
        </p:nvPicPr>
        <p:blipFill>
          <a:blip r:embed="rId3"/>
          <a:stretch>
            <a:fillRect/>
          </a:stretch>
        </p:blipFill>
        <p:spPr>
          <a:xfrm>
            <a:off x="1171544" y="3429000"/>
            <a:ext cx="3993129" cy="741471"/>
          </a:xfrm>
          <a:prstGeom prst="rect">
            <a:avLst/>
          </a:prstGeom>
        </p:spPr>
      </p:pic>
      <p:pic>
        <p:nvPicPr>
          <p:cNvPr id="11" name="Immagine 10">
            <a:extLst>
              <a:ext uri="{FF2B5EF4-FFF2-40B4-BE49-F238E27FC236}">
                <a16:creationId xmlns:a16="http://schemas.microsoft.com/office/drawing/2014/main" id="{E9D4914C-9954-AA0B-BFF1-9EEF64DC36F2}"/>
              </a:ext>
            </a:extLst>
          </p:cNvPr>
          <p:cNvPicPr>
            <a:picLocks noChangeAspect="1"/>
          </p:cNvPicPr>
          <p:nvPr/>
        </p:nvPicPr>
        <p:blipFill>
          <a:blip r:embed="rId4"/>
          <a:stretch>
            <a:fillRect/>
          </a:stretch>
        </p:blipFill>
        <p:spPr>
          <a:xfrm>
            <a:off x="858307" y="4833211"/>
            <a:ext cx="4744112" cy="390580"/>
          </a:xfrm>
          <a:prstGeom prst="rect">
            <a:avLst/>
          </a:prstGeom>
        </p:spPr>
      </p:pic>
      <p:sp>
        <p:nvSpPr>
          <p:cNvPr id="12" name="Rettangolo 11">
            <a:extLst>
              <a:ext uri="{FF2B5EF4-FFF2-40B4-BE49-F238E27FC236}">
                <a16:creationId xmlns:a16="http://schemas.microsoft.com/office/drawing/2014/main" id="{01F60F0E-FABA-D717-8F4B-C1015F47FD71}"/>
              </a:ext>
            </a:extLst>
          </p:cNvPr>
          <p:cNvSpPr/>
          <p:nvPr/>
        </p:nvSpPr>
        <p:spPr>
          <a:xfrm>
            <a:off x="801350" y="4819948"/>
            <a:ext cx="4733516" cy="41710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pic>
        <p:nvPicPr>
          <p:cNvPr id="14" name="Immagine 13">
            <a:extLst>
              <a:ext uri="{FF2B5EF4-FFF2-40B4-BE49-F238E27FC236}">
                <a16:creationId xmlns:a16="http://schemas.microsoft.com/office/drawing/2014/main" id="{561ACE09-A35D-9AE9-6A07-7A53782DF399}"/>
              </a:ext>
            </a:extLst>
          </p:cNvPr>
          <p:cNvPicPr>
            <a:picLocks noChangeAspect="1"/>
          </p:cNvPicPr>
          <p:nvPr/>
        </p:nvPicPr>
        <p:blipFill>
          <a:blip r:embed="rId5"/>
          <a:stretch>
            <a:fillRect/>
          </a:stretch>
        </p:blipFill>
        <p:spPr>
          <a:xfrm>
            <a:off x="1171544" y="5515342"/>
            <a:ext cx="3715268" cy="295316"/>
          </a:xfrm>
          <a:prstGeom prst="rect">
            <a:avLst/>
          </a:prstGeom>
        </p:spPr>
      </p:pic>
      <p:pic>
        <p:nvPicPr>
          <p:cNvPr id="16" name="Immagine 15">
            <a:extLst>
              <a:ext uri="{FF2B5EF4-FFF2-40B4-BE49-F238E27FC236}">
                <a16:creationId xmlns:a16="http://schemas.microsoft.com/office/drawing/2014/main" id="{98091DF3-584A-6B28-0CBB-BE53F2DA3A58}"/>
              </a:ext>
            </a:extLst>
          </p:cNvPr>
          <p:cNvPicPr>
            <a:picLocks noChangeAspect="1"/>
          </p:cNvPicPr>
          <p:nvPr/>
        </p:nvPicPr>
        <p:blipFill rotWithShape="1">
          <a:blip r:embed="rId6"/>
          <a:srcRect l="-14140" t="-251" r="31418"/>
          <a:stretch/>
        </p:blipFill>
        <p:spPr>
          <a:xfrm>
            <a:off x="6017012" y="2286000"/>
            <a:ext cx="4876657" cy="3524658"/>
          </a:xfrm>
          <a:prstGeom prst="rect">
            <a:avLst/>
          </a:prstGeom>
        </p:spPr>
      </p:pic>
    </p:spTree>
    <p:extLst>
      <p:ext uri="{BB962C8B-B14F-4D97-AF65-F5344CB8AC3E}">
        <p14:creationId xmlns:p14="http://schemas.microsoft.com/office/powerpoint/2010/main" val="2544862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C1C3A0-60C5-4FAC-67F7-F18BCC777288}"/>
              </a:ext>
            </a:extLst>
          </p:cNvPr>
          <p:cNvSpPr>
            <a:spLocks noGrp="1"/>
          </p:cNvSpPr>
          <p:nvPr>
            <p:ph type="title"/>
          </p:nvPr>
        </p:nvSpPr>
        <p:spPr/>
        <p:txBody>
          <a:bodyPr/>
          <a:lstStyle/>
          <a:p>
            <a:r>
              <a:rPr lang="it-IT" dirty="0"/>
              <a:t>LE STRINGHE IN PYTHON - metodi</a:t>
            </a:r>
          </a:p>
        </p:txBody>
      </p:sp>
      <p:sp>
        <p:nvSpPr>
          <p:cNvPr id="3" name="Segnaposto contenuto 2">
            <a:extLst>
              <a:ext uri="{FF2B5EF4-FFF2-40B4-BE49-F238E27FC236}">
                <a16:creationId xmlns:a16="http://schemas.microsoft.com/office/drawing/2014/main" id="{B3A2CF2A-0220-DE41-9C27-E2F42B3745C4}"/>
              </a:ext>
            </a:extLst>
          </p:cNvPr>
          <p:cNvSpPr>
            <a:spLocks noGrp="1"/>
          </p:cNvSpPr>
          <p:nvPr>
            <p:ph sz="half" idx="2"/>
          </p:nvPr>
        </p:nvSpPr>
        <p:spPr>
          <a:xfrm>
            <a:off x="328612" y="1271016"/>
            <a:ext cx="6828326" cy="5094615"/>
          </a:xfrm>
        </p:spPr>
        <p:txBody>
          <a:bodyPr>
            <a:normAutofit/>
          </a:bodyPr>
          <a:lstStyle/>
          <a:p>
            <a:pPr>
              <a:buFont typeface="Arial" panose="020B0604020202020204" pitchFamily="34" charset="0"/>
              <a:buChar char="•"/>
            </a:pPr>
            <a:r>
              <a:rPr lang="it-IT" sz="1400" b="1" dirty="0" err="1">
                <a:highlight>
                  <a:srgbClr val="00FFFF"/>
                </a:highlight>
              </a:rPr>
              <a:t>count</a:t>
            </a:r>
            <a:r>
              <a:rPr lang="it-IT" sz="1400" b="1" dirty="0">
                <a:highlight>
                  <a:srgbClr val="00FFFF"/>
                </a:highlight>
              </a:rPr>
              <a:t>()</a:t>
            </a:r>
            <a:br>
              <a:rPr lang="it-IT" sz="1400" dirty="0"/>
            </a:br>
            <a:r>
              <a:rPr lang="it-IT" sz="1400" dirty="0"/>
              <a:t>ritorna </a:t>
            </a:r>
            <a:r>
              <a:rPr lang="it-IT" sz="1400" dirty="0">
                <a:highlight>
                  <a:srgbClr val="FFFF00"/>
                </a:highlight>
              </a:rPr>
              <a:t>il numero di volte in cui un valore appare in una stringa</a:t>
            </a:r>
            <a:br>
              <a:rPr lang="it-IT" sz="1400" dirty="0"/>
            </a:br>
            <a:r>
              <a:rPr lang="en-US" sz="1400" i="1" dirty="0" err="1">
                <a:solidFill>
                  <a:srgbClr val="000000"/>
                </a:solidFill>
                <a:effectLst/>
                <a:latin typeface="Consolas" panose="020B0609020204030204" pitchFamily="49" charset="0"/>
              </a:rPr>
              <a:t>string</a:t>
            </a:r>
            <a:r>
              <a:rPr lang="en-US" sz="1400" i="0" dirty="0" err="1">
                <a:solidFill>
                  <a:srgbClr val="000000"/>
                </a:solidFill>
                <a:effectLst/>
                <a:latin typeface="Consolas" panose="020B0609020204030204" pitchFamily="49" charset="0"/>
              </a:rPr>
              <a:t>.count</a:t>
            </a:r>
            <a:r>
              <a:rPr lang="en-US" sz="1400" i="0" dirty="0">
                <a:solidFill>
                  <a:srgbClr val="000000"/>
                </a:solidFill>
                <a:effectLst/>
                <a:latin typeface="Consolas" panose="020B0609020204030204" pitchFamily="49" charset="0"/>
              </a:rPr>
              <a:t>(</a:t>
            </a:r>
            <a:r>
              <a:rPr lang="en-US" sz="1400" i="1" dirty="0">
                <a:solidFill>
                  <a:srgbClr val="000000"/>
                </a:solidFill>
                <a:effectLst/>
                <a:latin typeface="Consolas" panose="020B0609020204030204" pitchFamily="49" charset="0"/>
              </a:rPr>
              <a:t>value, start, end</a:t>
            </a:r>
            <a:r>
              <a:rPr lang="en-US" sz="1400" i="0" dirty="0">
                <a:solidFill>
                  <a:srgbClr val="000000"/>
                </a:solidFill>
                <a:effectLst/>
                <a:latin typeface="Consolas" panose="020B0609020204030204" pitchFamily="49" charset="0"/>
              </a:rPr>
              <a:t>)</a:t>
            </a:r>
            <a:br>
              <a:rPr lang="en-US" sz="1400" i="0" dirty="0">
                <a:solidFill>
                  <a:srgbClr val="000000"/>
                </a:solidFill>
                <a:effectLst/>
                <a:latin typeface="Consolas" panose="020B0609020204030204" pitchFamily="49" charset="0"/>
              </a:rPr>
            </a:br>
            <a:endParaRPr lang="en-US" sz="1400" i="0" dirty="0">
              <a:solidFill>
                <a:srgbClr val="000000"/>
              </a:solidFill>
              <a:effectLst/>
              <a:latin typeface="Consolas" panose="020B0609020204030204" pitchFamily="49" charset="0"/>
            </a:endParaRPr>
          </a:p>
          <a:p>
            <a:pPr>
              <a:buFont typeface="Arial" panose="020B0604020202020204" pitchFamily="34" charset="0"/>
              <a:buChar char="•"/>
            </a:pPr>
            <a:r>
              <a:rPr lang="it-IT" sz="1400" b="1" dirty="0" err="1">
                <a:highlight>
                  <a:srgbClr val="00FFFF"/>
                </a:highlight>
              </a:rPr>
              <a:t>endswith</a:t>
            </a:r>
            <a:r>
              <a:rPr lang="it-IT" sz="1400" b="1" dirty="0">
                <a:highlight>
                  <a:srgbClr val="00FFFF"/>
                </a:highlight>
              </a:rPr>
              <a:t>() – </a:t>
            </a:r>
            <a:r>
              <a:rPr lang="it-IT" sz="1400" b="1" dirty="0" err="1">
                <a:highlight>
                  <a:srgbClr val="00FFFF"/>
                </a:highlight>
              </a:rPr>
              <a:t>startswith</a:t>
            </a:r>
            <a:r>
              <a:rPr lang="it-IT" sz="1400" b="1" dirty="0">
                <a:highlight>
                  <a:srgbClr val="00FFFF"/>
                </a:highlight>
              </a:rPr>
              <a:t>()</a:t>
            </a:r>
            <a:br>
              <a:rPr lang="it-IT" sz="1400" dirty="0"/>
            </a:br>
            <a:r>
              <a:rPr lang="it-IT" sz="1400" dirty="0"/>
              <a:t>verifica se la stringa finisce (o inizia, nel caso di </a:t>
            </a:r>
            <a:r>
              <a:rPr lang="it-IT" sz="1400" dirty="0" err="1"/>
              <a:t>startswith</a:t>
            </a:r>
            <a:r>
              <a:rPr lang="it-IT" sz="1400" dirty="0"/>
              <a:t>) con un valore specificato. Ritorna True in caso positivo. </a:t>
            </a:r>
            <a:br>
              <a:rPr lang="it-IT" sz="1400" dirty="0"/>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.endswith</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en-US" sz="1400" b="0" i="0" dirty="0">
                <a:solidFill>
                  <a:srgbClr val="000000"/>
                </a:solidFill>
                <a:effectLst/>
                <a:latin typeface="Consolas" panose="020B0609020204030204" pitchFamily="49" charset="0"/>
              </a:rPr>
            </a:br>
            <a:endParaRPr lang="en-US" sz="1400" b="0" i="0" dirty="0">
              <a:solidFill>
                <a:srgbClr val="000000"/>
              </a:solidFill>
              <a:effectLst/>
              <a:latin typeface="Consolas" panose="020B0609020204030204" pitchFamily="49" charset="0"/>
            </a:endParaRPr>
          </a:p>
          <a:p>
            <a:pPr>
              <a:buFont typeface="Arial" panose="020B0604020202020204" pitchFamily="34" charset="0"/>
              <a:buChar char="•"/>
            </a:pPr>
            <a:r>
              <a:rPr lang="en-US" sz="1400" b="1" i="0" dirty="0">
                <a:solidFill>
                  <a:srgbClr val="000000"/>
                </a:solidFill>
                <a:effectLst/>
                <a:highlight>
                  <a:srgbClr val="FFFF00"/>
                </a:highlight>
              </a:rPr>
              <a:t>join()</a:t>
            </a:r>
            <a:br>
              <a:rPr lang="en-US" sz="1400" b="0" i="0" dirty="0">
                <a:solidFill>
                  <a:srgbClr val="000000"/>
                </a:solidFill>
                <a:effectLst/>
              </a:rPr>
            </a:br>
            <a:r>
              <a:rPr lang="en-US" sz="1400" b="0" i="0" dirty="0" err="1">
                <a:solidFill>
                  <a:srgbClr val="000000"/>
                </a:solidFill>
                <a:effectLst/>
                <a:highlight>
                  <a:srgbClr val="00FF00"/>
                </a:highlight>
              </a:rPr>
              <a:t>Unisce</a:t>
            </a:r>
            <a:r>
              <a:rPr lang="en-US" sz="1400" b="0" i="0" dirty="0">
                <a:solidFill>
                  <a:srgbClr val="000000"/>
                </a:solidFill>
                <a:effectLst/>
                <a:highlight>
                  <a:srgbClr val="00FF00"/>
                </a:highlight>
              </a:rPr>
              <a:t> in </a:t>
            </a:r>
            <a:r>
              <a:rPr lang="en-US" sz="1400" b="0" i="0" dirty="0" err="1">
                <a:solidFill>
                  <a:srgbClr val="000000"/>
                </a:solidFill>
                <a:effectLst/>
                <a:highlight>
                  <a:srgbClr val="00FF00"/>
                </a:highlight>
              </a:rPr>
              <a:t>una</a:t>
            </a:r>
            <a:r>
              <a:rPr lang="en-US" sz="1400" b="0" i="0" dirty="0">
                <a:solidFill>
                  <a:srgbClr val="000000"/>
                </a:solidFill>
                <a:effectLst/>
                <a:highlight>
                  <a:srgbClr val="00FF00"/>
                </a:highlight>
              </a:rPr>
              <a:t> </a:t>
            </a:r>
            <a:r>
              <a:rPr lang="en-US" sz="1400" dirty="0" err="1">
                <a:solidFill>
                  <a:srgbClr val="000000"/>
                </a:solidFill>
                <a:highlight>
                  <a:srgbClr val="00FF00"/>
                </a:highlight>
              </a:rPr>
              <a:t>stringa</a:t>
            </a:r>
            <a:r>
              <a:rPr lang="en-US" sz="1400" dirty="0">
                <a:solidFill>
                  <a:srgbClr val="000000"/>
                </a:solidFill>
                <a:highlight>
                  <a:srgbClr val="00FF00"/>
                </a:highlight>
              </a:rPr>
              <a:t> </a:t>
            </a:r>
            <a:r>
              <a:rPr lang="en-US" sz="1400" b="0" i="0" dirty="0">
                <a:solidFill>
                  <a:srgbClr val="000000"/>
                </a:solidFill>
                <a:effectLst/>
                <a:highlight>
                  <a:srgbClr val="00FF00"/>
                </a:highlight>
              </a:rPr>
              <a:t>tutti </a:t>
            </a:r>
            <a:r>
              <a:rPr lang="en-US" sz="1400" b="0" i="0" dirty="0" err="1">
                <a:solidFill>
                  <a:srgbClr val="000000"/>
                </a:solidFill>
                <a:effectLst/>
                <a:highlight>
                  <a:srgbClr val="00FF00"/>
                </a:highlight>
              </a:rPr>
              <a:t>gli</a:t>
            </a:r>
            <a:r>
              <a:rPr lang="en-US" sz="1400" b="0" i="0" dirty="0">
                <a:solidFill>
                  <a:srgbClr val="000000"/>
                </a:solidFill>
                <a:effectLst/>
                <a:highlight>
                  <a:srgbClr val="00FF00"/>
                </a:highlight>
              </a:rPr>
              <a:t> </a:t>
            </a:r>
            <a:r>
              <a:rPr lang="en-US" sz="1400" b="0" i="0" dirty="0" err="1">
                <a:solidFill>
                  <a:srgbClr val="000000"/>
                </a:solidFill>
                <a:effectLst/>
                <a:highlight>
                  <a:srgbClr val="00FF00"/>
                </a:highlight>
              </a:rPr>
              <a:t>elemen</a:t>
            </a:r>
            <a:r>
              <a:rPr lang="en-US" sz="1400" dirty="0" err="1">
                <a:solidFill>
                  <a:srgbClr val="000000"/>
                </a:solidFill>
                <a:highlight>
                  <a:srgbClr val="00FF00"/>
                </a:highlight>
              </a:rPr>
              <a:t>ti</a:t>
            </a:r>
            <a:r>
              <a:rPr lang="en-US" sz="1400" dirty="0">
                <a:solidFill>
                  <a:srgbClr val="000000"/>
                </a:solidFill>
                <a:highlight>
                  <a:srgbClr val="00FF00"/>
                </a:highlight>
              </a:rPr>
              <a:t> </a:t>
            </a:r>
            <a:r>
              <a:rPr lang="en-US" sz="1400" b="1" dirty="0" err="1">
                <a:solidFill>
                  <a:srgbClr val="000000"/>
                </a:solidFill>
              </a:rPr>
              <a:t>all’interno</a:t>
            </a:r>
            <a:r>
              <a:rPr lang="en-US" sz="1400" b="1" dirty="0">
                <a:solidFill>
                  <a:srgbClr val="000000"/>
                </a:solidFill>
              </a:rPr>
              <a:t> di </a:t>
            </a:r>
            <a:r>
              <a:rPr lang="en-US" sz="1400" b="1" dirty="0" err="1">
                <a:solidFill>
                  <a:srgbClr val="000000"/>
                </a:solidFill>
              </a:rPr>
              <a:t>una</a:t>
            </a:r>
            <a:r>
              <a:rPr lang="en-US" sz="1400" b="1" dirty="0">
                <a:solidFill>
                  <a:srgbClr val="000000"/>
                </a:solidFill>
              </a:rPr>
              <a:t> </a:t>
            </a:r>
            <a:r>
              <a:rPr lang="en-US" sz="1400" b="1" dirty="0" err="1">
                <a:solidFill>
                  <a:srgbClr val="000000"/>
                </a:solidFill>
              </a:rPr>
              <a:t>variabile</a:t>
            </a:r>
            <a:r>
              <a:rPr lang="en-US" sz="1400" b="1" dirty="0">
                <a:solidFill>
                  <a:srgbClr val="000000"/>
                </a:solidFill>
              </a:rPr>
              <a:t> </a:t>
            </a:r>
            <a:r>
              <a:rPr lang="en-US" sz="1400" b="1" dirty="0" err="1">
                <a:solidFill>
                  <a:srgbClr val="000000"/>
                </a:solidFill>
              </a:rPr>
              <a:t>iterabile</a:t>
            </a:r>
            <a:r>
              <a:rPr lang="en-US" sz="1400" b="1" dirty="0">
                <a:solidFill>
                  <a:srgbClr val="000000"/>
                </a:solidFill>
              </a:rPr>
              <a:t> </a:t>
            </a:r>
            <a:r>
              <a:rPr lang="en-US" sz="1400" dirty="0">
                <a:solidFill>
                  <a:srgbClr val="000000"/>
                </a:solidFill>
              </a:rPr>
              <a:t>(ad </a:t>
            </a:r>
            <a:r>
              <a:rPr lang="en-US" sz="1400" dirty="0" err="1">
                <a:solidFill>
                  <a:srgbClr val="000000"/>
                </a:solidFill>
              </a:rPr>
              <a:t>esempio</a:t>
            </a:r>
            <a:r>
              <a:rPr lang="en-US" sz="1400" dirty="0">
                <a:solidFill>
                  <a:srgbClr val="000000"/>
                </a:solidFill>
              </a:rPr>
              <a:t> </a:t>
            </a:r>
            <a:r>
              <a:rPr lang="en-US" sz="1400" dirty="0" err="1">
                <a:solidFill>
                  <a:srgbClr val="000000"/>
                </a:solidFill>
              </a:rPr>
              <a:t>una</a:t>
            </a:r>
            <a:r>
              <a:rPr lang="en-US" sz="1400" dirty="0">
                <a:solidFill>
                  <a:srgbClr val="000000"/>
                </a:solidFill>
              </a:rPr>
              <a:t> tuple). </a:t>
            </a:r>
            <a:r>
              <a:rPr lang="en-US" sz="1400" b="1" u="dbl" dirty="0" err="1">
                <a:solidFill>
                  <a:srgbClr val="000000"/>
                </a:solidFill>
              </a:rPr>
              <a:t>Deve</a:t>
            </a:r>
            <a:r>
              <a:rPr lang="en-US" sz="1400" b="1" u="dbl" dirty="0">
                <a:solidFill>
                  <a:srgbClr val="000000"/>
                </a:solidFill>
              </a:rPr>
              <a:t> </a:t>
            </a:r>
            <a:r>
              <a:rPr lang="en-US" sz="1400" b="1" u="dbl" dirty="0" err="1">
                <a:solidFill>
                  <a:srgbClr val="000000"/>
                </a:solidFill>
              </a:rPr>
              <a:t>essere</a:t>
            </a:r>
            <a:r>
              <a:rPr lang="en-US" sz="1400" b="1" u="dbl" dirty="0">
                <a:solidFill>
                  <a:srgbClr val="000000"/>
                </a:solidFill>
              </a:rPr>
              <a:t> </a:t>
            </a:r>
            <a:r>
              <a:rPr lang="en-US" sz="1400" b="1" u="dbl" dirty="0" err="1">
                <a:solidFill>
                  <a:srgbClr val="000000"/>
                </a:solidFill>
              </a:rPr>
              <a:t>specificata</a:t>
            </a:r>
            <a:r>
              <a:rPr lang="en-US" sz="1400" b="1" u="dbl" dirty="0">
                <a:solidFill>
                  <a:srgbClr val="000000"/>
                </a:solidFill>
              </a:rPr>
              <a:t> </a:t>
            </a:r>
            <a:r>
              <a:rPr lang="en-US" sz="1400" b="1" u="dbl" dirty="0" err="1">
                <a:solidFill>
                  <a:srgbClr val="000000"/>
                </a:solidFill>
              </a:rPr>
              <a:t>una</a:t>
            </a:r>
            <a:r>
              <a:rPr lang="en-US" sz="1400" b="1" u="dbl" dirty="0">
                <a:solidFill>
                  <a:srgbClr val="000000"/>
                </a:solidFill>
              </a:rPr>
              <a:t> </a:t>
            </a:r>
            <a:r>
              <a:rPr lang="en-US" sz="1400" b="1" u="dbl" dirty="0" err="1">
                <a:solidFill>
                  <a:srgbClr val="000000"/>
                </a:solidFill>
              </a:rPr>
              <a:t>stringa</a:t>
            </a:r>
            <a:r>
              <a:rPr lang="en-US" sz="1400" b="1" u="dbl" dirty="0">
                <a:solidFill>
                  <a:srgbClr val="000000"/>
                </a:solidFill>
              </a:rPr>
              <a:t> da </a:t>
            </a:r>
            <a:r>
              <a:rPr lang="en-US" sz="1400" b="1" u="dbl" dirty="0" err="1">
                <a:solidFill>
                  <a:srgbClr val="000000"/>
                </a:solidFill>
              </a:rPr>
              <a:t>usare</a:t>
            </a:r>
            <a:r>
              <a:rPr lang="en-US" sz="1400" b="1" u="dbl" dirty="0">
                <a:solidFill>
                  <a:srgbClr val="000000"/>
                </a:solidFill>
              </a:rPr>
              <a:t> come </a:t>
            </a:r>
            <a:r>
              <a:rPr lang="en-US" sz="1400" b="1" u="dbl" dirty="0" err="1">
                <a:solidFill>
                  <a:srgbClr val="000000"/>
                </a:solidFill>
              </a:rPr>
              <a:t>separatore</a:t>
            </a:r>
            <a:r>
              <a:rPr lang="en-US" sz="1400" dirty="0">
                <a:solidFill>
                  <a:srgbClr val="000000"/>
                </a:solidFill>
              </a:rPr>
              <a:t>. </a:t>
            </a:r>
          </a:p>
          <a:p>
            <a:pPr marL="0" indent="0">
              <a:buNone/>
            </a:pPr>
            <a:br>
              <a:rPr lang="en-US" sz="1400" dirty="0">
                <a:solidFill>
                  <a:srgbClr val="000000"/>
                </a:solidFill>
              </a:rPr>
            </a:br>
            <a:br>
              <a:rPr lang="en-US" sz="1400" dirty="0">
                <a:solidFill>
                  <a:srgbClr val="000000"/>
                </a:solidFill>
              </a:rPr>
            </a:br>
            <a:endParaRPr lang="en-US" sz="1400" dirty="0">
              <a:solidFill>
                <a:srgbClr val="000000"/>
              </a:solidFill>
            </a:endParaRPr>
          </a:p>
          <a:p>
            <a:pPr>
              <a:buFont typeface="Arial" panose="020B0604020202020204" pitchFamily="34" charset="0"/>
              <a:buChar char="•"/>
            </a:pPr>
            <a:r>
              <a:rPr lang="en-US" sz="1400" b="1" dirty="0">
                <a:highlight>
                  <a:srgbClr val="FF00FF"/>
                </a:highlight>
              </a:rPr>
              <a:t>replace()</a:t>
            </a:r>
            <a:br>
              <a:rPr lang="en-US" sz="1400" dirty="0">
                <a:solidFill>
                  <a:srgbClr val="000000"/>
                </a:solidFill>
              </a:rPr>
            </a:br>
            <a:r>
              <a:rPr lang="en-US" sz="1400" b="1" dirty="0" err="1">
                <a:solidFill>
                  <a:srgbClr val="000000"/>
                </a:solidFill>
              </a:rPr>
              <a:t>Sostituisce</a:t>
            </a:r>
            <a:r>
              <a:rPr lang="en-US" sz="1400" dirty="0">
                <a:solidFill>
                  <a:srgbClr val="000000"/>
                </a:solidFill>
              </a:rPr>
              <a:t> </a:t>
            </a:r>
            <a:r>
              <a:rPr lang="en-US" sz="1400" dirty="0" err="1">
                <a:solidFill>
                  <a:srgbClr val="000000"/>
                </a:solidFill>
              </a:rPr>
              <a:t>una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con </a:t>
            </a:r>
            <a:r>
              <a:rPr lang="en-US" sz="1400" dirty="0" err="1">
                <a:solidFill>
                  <a:srgbClr val="000000"/>
                </a:solidFill>
              </a:rPr>
              <a:t>un’altra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a:t>
            </a:r>
            <a:br>
              <a:rPr lang="en-US" sz="1400" dirty="0">
                <a:solidFill>
                  <a:srgbClr val="000000"/>
                </a:solidFill>
              </a:rPr>
            </a:br>
            <a:r>
              <a:rPr lang="en-US" sz="1400" dirty="0">
                <a:solidFill>
                  <a:srgbClr val="FF0000"/>
                </a:solidFill>
              </a:rPr>
              <a:t>!!!! </a:t>
            </a:r>
            <a:r>
              <a:rPr lang="en-US" sz="1400" dirty="0" err="1">
                <a:solidFill>
                  <a:srgbClr val="FF0000"/>
                </a:solidFill>
              </a:rPr>
              <a:t>Saranno</a:t>
            </a:r>
            <a:r>
              <a:rPr lang="en-US" sz="1400" dirty="0">
                <a:solidFill>
                  <a:srgbClr val="FF0000"/>
                </a:solidFill>
              </a:rPr>
              <a:t> </a:t>
            </a:r>
            <a:r>
              <a:rPr lang="en-US" sz="1400" dirty="0" err="1">
                <a:solidFill>
                  <a:srgbClr val="FF0000"/>
                </a:solidFill>
              </a:rPr>
              <a:t>sostituite</a:t>
            </a:r>
            <a:r>
              <a:rPr lang="en-US" sz="1400" dirty="0">
                <a:solidFill>
                  <a:srgbClr val="FF0000"/>
                </a:solidFill>
              </a:rPr>
              <a:t> </a:t>
            </a:r>
            <a:r>
              <a:rPr lang="en-US" sz="1400" dirty="0" err="1">
                <a:solidFill>
                  <a:srgbClr val="FF0000"/>
                </a:solidFill>
              </a:rPr>
              <a:t>tutte</a:t>
            </a:r>
            <a:r>
              <a:rPr lang="en-US" sz="1400" dirty="0">
                <a:solidFill>
                  <a:srgbClr val="FF0000"/>
                </a:solidFill>
              </a:rPr>
              <a:t> le </a:t>
            </a:r>
            <a:r>
              <a:rPr lang="en-US" sz="1400" dirty="0" err="1">
                <a:solidFill>
                  <a:srgbClr val="FF0000"/>
                </a:solidFill>
              </a:rPr>
              <a:t>occorrenze</a:t>
            </a:r>
            <a:r>
              <a:rPr lang="en-US" sz="1400" dirty="0">
                <a:solidFill>
                  <a:srgbClr val="FF0000"/>
                </a:solidFill>
              </a:rPr>
              <a:t> </a:t>
            </a:r>
            <a:r>
              <a:rPr lang="en-US" sz="1400" dirty="0" err="1">
                <a:solidFill>
                  <a:srgbClr val="FF0000"/>
                </a:solidFill>
              </a:rPr>
              <a:t>della</a:t>
            </a:r>
            <a:r>
              <a:rPr lang="en-US" sz="1400" dirty="0">
                <a:solidFill>
                  <a:srgbClr val="FF0000"/>
                </a:solidFill>
              </a:rPr>
              <a:t> </a:t>
            </a:r>
            <a:r>
              <a:rPr lang="en-US" sz="1400" dirty="0" err="1">
                <a:solidFill>
                  <a:srgbClr val="FF0000"/>
                </a:solidFill>
              </a:rPr>
              <a:t>frase</a:t>
            </a:r>
            <a:r>
              <a:rPr lang="en-US" sz="1400" dirty="0">
                <a:solidFill>
                  <a:srgbClr val="FF0000"/>
                </a:solidFill>
              </a:rPr>
              <a:t> </a:t>
            </a:r>
            <a:r>
              <a:rPr lang="en-US" sz="1400" dirty="0" err="1">
                <a:solidFill>
                  <a:srgbClr val="FF0000"/>
                </a:solidFill>
              </a:rPr>
              <a:t>specificata</a:t>
            </a:r>
            <a:r>
              <a:rPr lang="en-US" sz="1400" dirty="0">
                <a:solidFill>
                  <a:srgbClr val="FF0000"/>
                </a:solidFill>
              </a:rPr>
              <a:t> se non è </a:t>
            </a:r>
            <a:r>
              <a:rPr lang="en-US" sz="1400" dirty="0" err="1">
                <a:solidFill>
                  <a:srgbClr val="FF0000"/>
                </a:solidFill>
              </a:rPr>
              <a:t>indicato</a:t>
            </a:r>
            <a:r>
              <a:rPr lang="en-US" sz="1400" dirty="0">
                <a:solidFill>
                  <a:srgbClr val="FF0000"/>
                </a:solidFill>
              </a:rPr>
              <a:t> </a:t>
            </a:r>
            <a:r>
              <a:rPr lang="en-US" sz="1400" dirty="0" err="1">
                <a:solidFill>
                  <a:srgbClr val="FF0000"/>
                </a:solidFill>
              </a:rPr>
              <a:t>diversamente</a:t>
            </a:r>
            <a:r>
              <a:rPr lang="en-US" sz="1400" dirty="0">
                <a:solidFill>
                  <a:srgbClr val="FF0000"/>
                </a:solidFill>
              </a:rPr>
              <a:t>.</a:t>
            </a:r>
            <a:r>
              <a:rPr lang="en-US" sz="1400" dirty="0">
                <a:solidFill>
                  <a:srgbClr val="000000"/>
                </a:solidFill>
              </a:rPr>
              <a:t> </a:t>
            </a:r>
            <a:br>
              <a:rPr lang="en-US" sz="1400" dirty="0">
                <a:solidFill>
                  <a:srgbClr val="000000"/>
                </a:solidFill>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.replace</a:t>
            </a:r>
            <a:r>
              <a:rPr lang="en-US" sz="1100" b="0" i="0" dirty="0">
                <a:solidFill>
                  <a:srgbClr val="000000"/>
                </a:solidFill>
                <a:effectLst/>
                <a:latin typeface="Consolas" panose="020B0609020204030204" pitchFamily="49" charset="0"/>
              </a:rPr>
              <a:t>(</a:t>
            </a:r>
            <a:r>
              <a:rPr lang="en-US" sz="1100" b="0" i="1" dirty="0" err="1">
                <a:solidFill>
                  <a:srgbClr val="000000"/>
                </a:solidFill>
                <a:effectLst/>
                <a:latin typeface="Consolas" panose="020B0609020204030204" pitchFamily="49" charset="0"/>
              </a:rPr>
              <a:t>oldvalue</a:t>
            </a:r>
            <a:r>
              <a:rPr lang="en-US" sz="1100" b="0" i="1" dirty="0">
                <a:solidFill>
                  <a:srgbClr val="000000"/>
                </a:solidFill>
                <a:effectLst/>
                <a:latin typeface="Consolas" panose="020B0609020204030204" pitchFamily="49" charset="0"/>
              </a:rPr>
              <a:t>, </a:t>
            </a:r>
            <a:r>
              <a:rPr lang="en-US" sz="1100" b="0" i="1" dirty="0" err="1">
                <a:solidFill>
                  <a:srgbClr val="000000"/>
                </a:solidFill>
                <a:effectLst/>
                <a:latin typeface="Consolas" panose="020B0609020204030204" pitchFamily="49" charset="0"/>
              </a:rPr>
              <a:t>newvalue</a:t>
            </a:r>
            <a:r>
              <a:rPr lang="en-US" sz="1100" b="0" i="1" dirty="0">
                <a:solidFill>
                  <a:srgbClr val="000000"/>
                </a:solidFill>
                <a:effectLst/>
                <a:latin typeface="Consolas" panose="020B0609020204030204" pitchFamily="49" charset="0"/>
              </a:rPr>
              <a:t>, count</a:t>
            </a:r>
            <a:r>
              <a:rPr lang="en-US" sz="1100" b="0" i="0" dirty="0">
                <a:solidFill>
                  <a:srgbClr val="000000"/>
                </a:solidFill>
                <a:effectLst/>
                <a:latin typeface="Consolas" panose="020B0609020204030204" pitchFamily="49" charset="0"/>
              </a:rPr>
              <a:t>)</a:t>
            </a:r>
            <a:endParaRPr lang="en-US" sz="1400" dirty="0">
              <a:solidFill>
                <a:srgbClr val="000000"/>
              </a:solidFill>
            </a:endParaRPr>
          </a:p>
        </p:txBody>
      </p:sp>
      <p:pic>
        <p:nvPicPr>
          <p:cNvPr id="6" name="Segnaposto contenuto 5">
            <a:extLst>
              <a:ext uri="{FF2B5EF4-FFF2-40B4-BE49-F238E27FC236}">
                <a16:creationId xmlns:a16="http://schemas.microsoft.com/office/drawing/2014/main" id="{2C34DDE9-C478-5673-F94A-432F5391D25C}"/>
              </a:ext>
            </a:extLst>
          </p:cNvPr>
          <p:cNvPicPr>
            <a:picLocks noGrp="1" noChangeAspect="1"/>
          </p:cNvPicPr>
          <p:nvPr>
            <p:ph sz="quarter" idx="4"/>
          </p:nvPr>
        </p:nvPicPr>
        <p:blipFill>
          <a:blip r:embed="rId2"/>
          <a:stretch>
            <a:fillRect/>
          </a:stretch>
        </p:blipFill>
        <p:spPr>
          <a:xfrm>
            <a:off x="7686179" y="1401001"/>
            <a:ext cx="3060069" cy="534977"/>
          </a:xfrm>
        </p:spPr>
      </p:pic>
      <p:pic>
        <p:nvPicPr>
          <p:cNvPr id="8" name="Immagine 7">
            <a:extLst>
              <a:ext uri="{FF2B5EF4-FFF2-40B4-BE49-F238E27FC236}">
                <a16:creationId xmlns:a16="http://schemas.microsoft.com/office/drawing/2014/main" id="{82F9B29D-F3B2-4531-5C8D-135A9E4846E1}"/>
              </a:ext>
            </a:extLst>
          </p:cNvPr>
          <p:cNvPicPr>
            <a:picLocks noChangeAspect="1"/>
          </p:cNvPicPr>
          <p:nvPr/>
        </p:nvPicPr>
        <p:blipFill>
          <a:blip r:embed="rId3"/>
          <a:stretch>
            <a:fillRect/>
          </a:stretch>
        </p:blipFill>
        <p:spPr>
          <a:xfrm>
            <a:off x="7622584" y="2304603"/>
            <a:ext cx="2268763" cy="557769"/>
          </a:xfrm>
          <a:prstGeom prst="rect">
            <a:avLst/>
          </a:prstGeom>
        </p:spPr>
      </p:pic>
      <p:pic>
        <p:nvPicPr>
          <p:cNvPr id="9" name="Immagine 8">
            <a:extLst>
              <a:ext uri="{FF2B5EF4-FFF2-40B4-BE49-F238E27FC236}">
                <a16:creationId xmlns:a16="http://schemas.microsoft.com/office/drawing/2014/main" id="{07A6FF03-AF1D-5458-FA06-B0475586710C}"/>
              </a:ext>
            </a:extLst>
          </p:cNvPr>
          <p:cNvPicPr>
            <a:picLocks noChangeAspect="1"/>
          </p:cNvPicPr>
          <p:nvPr/>
        </p:nvPicPr>
        <p:blipFill>
          <a:blip r:embed="rId4"/>
          <a:stretch>
            <a:fillRect/>
          </a:stretch>
        </p:blipFill>
        <p:spPr>
          <a:xfrm>
            <a:off x="10009109" y="2262442"/>
            <a:ext cx="2182891" cy="542109"/>
          </a:xfrm>
          <a:prstGeom prst="rect">
            <a:avLst/>
          </a:prstGeom>
        </p:spPr>
      </p:pic>
      <p:cxnSp>
        <p:nvCxnSpPr>
          <p:cNvPr id="13" name="Connettore diritto 12">
            <a:extLst>
              <a:ext uri="{FF2B5EF4-FFF2-40B4-BE49-F238E27FC236}">
                <a16:creationId xmlns:a16="http://schemas.microsoft.com/office/drawing/2014/main" id="{210057BA-F961-AB5D-E21F-6F38ABC25BAB}"/>
              </a:ext>
            </a:extLst>
          </p:cNvPr>
          <p:cNvCxnSpPr/>
          <p:nvPr/>
        </p:nvCxnSpPr>
        <p:spPr>
          <a:xfrm>
            <a:off x="9891347" y="2242038"/>
            <a:ext cx="0" cy="62033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1BC7FBB-16FA-E547-A3EE-919515974F3F}"/>
              </a:ext>
            </a:extLst>
          </p:cNvPr>
          <p:cNvPicPr>
            <a:picLocks noChangeAspect="1"/>
          </p:cNvPicPr>
          <p:nvPr/>
        </p:nvPicPr>
        <p:blipFill>
          <a:blip r:embed="rId5"/>
          <a:stretch>
            <a:fillRect/>
          </a:stretch>
        </p:blipFill>
        <p:spPr>
          <a:xfrm>
            <a:off x="7686179" y="3407354"/>
            <a:ext cx="2322930" cy="588275"/>
          </a:xfrm>
          <a:prstGeom prst="rect">
            <a:avLst/>
          </a:prstGeom>
        </p:spPr>
      </p:pic>
      <p:pic>
        <p:nvPicPr>
          <p:cNvPr id="5" name="Immagine 4">
            <a:extLst>
              <a:ext uri="{FF2B5EF4-FFF2-40B4-BE49-F238E27FC236}">
                <a16:creationId xmlns:a16="http://schemas.microsoft.com/office/drawing/2014/main" id="{F85C2E7B-085C-18A2-3D7F-F5102CAE34CE}"/>
              </a:ext>
            </a:extLst>
          </p:cNvPr>
          <p:cNvPicPr>
            <a:picLocks noChangeAspect="1"/>
          </p:cNvPicPr>
          <p:nvPr/>
        </p:nvPicPr>
        <p:blipFill>
          <a:blip r:embed="rId6"/>
          <a:stretch>
            <a:fillRect/>
          </a:stretch>
        </p:blipFill>
        <p:spPr>
          <a:xfrm>
            <a:off x="7686179" y="4333748"/>
            <a:ext cx="3977062" cy="702714"/>
          </a:xfrm>
          <a:prstGeom prst="rect">
            <a:avLst/>
          </a:prstGeom>
        </p:spPr>
      </p:pic>
      <p:pic>
        <p:nvPicPr>
          <p:cNvPr id="11" name="Immagine 10">
            <a:extLst>
              <a:ext uri="{FF2B5EF4-FFF2-40B4-BE49-F238E27FC236}">
                <a16:creationId xmlns:a16="http://schemas.microsoft.com/office/drawing/2014/main" id="{A5EA3971-37FF-A441-4DF5-BF9A132FC19E}"/>
              </a:ext>
            </a:extLst>
          </p:cNvPr>
          <p:cNvPicPr>
            <a:picLocks noChangeAspect="1"/>
          </p:cNvPicPr>
          <p:nvPr/>
        </p:nvPicPr>
        <p:blipFill>
          <a:blip r:embed="rId7"/>
          <a:stretch>
            <a:fillRect/>
          </a:stretch>
        </p:blipFill>
        <p:spPr>
          <a:xfrm>
            <a:off x="7764376" y="5374581"/>
            <a:ext cx="3586493" cy="656682"/>
          </a:xfrm>
          <a:prstGeom prst="rect">
            <a:avLst/>
          </a:prstGeom>
        </p:spPr>
      </p:pic>
      <p:sp>
        <p:nvSpPr>
          <p:cNvPr id="19" name="Parentesi quadra aperta 18">
            <a:extLst>
              <a:ext uri="{FF2B5EF4-FFF2-40B4-BE49-F238E27FC236}">
                <a16:creationId xmlns:a16="http://schemas.microsoft.com/office/drawing/2014/main" id="{A6309E9A-BB9F-060C-98EE-4785D7445438}"/>
              </a:ext>
            </a:extLst>
          </p:cNvPr>
          <p:cNvSpPr/>
          <p:nvPr/>
        </p:nvSpPr>
        <p:spPr>
          <a:xfrm>
            <a:off x="7622584" y="4185138"/>
            <a:ext cx="63595" cy="203102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DA549F3D-6DEC-9A5E-0798-447F44BD9C2D}"/>
              </a:ext>
            </a:extLst>
          </p:cNvPr>
          <p:cNvSpPr txBox="1"/>
          <p:nvPr/>
        </p:nvSpPr>
        <p:spPr>
          <a:xfrm>
            <a:off x="4911913" y="3995629"/>
            <a:ext cx="2284124" cy="461665"/>
          </a:xfrm>
          <a:prstGeom prst="rect">
            <a:avLst/>
          </a:prstGeom>
          <a:noFill/>
        </p:spPr>
        <p:txBody>
          <a:bodyPr wrap="square">
            <a:spAutoFit/>
          </a:bodyPr>
          <a:lstStyle/>
          <a:p>
            <a:r>
              <a:rPr lang="it-IT" sz="1200" dirty="0"/>
              <a:t>&gt;&gt;&gt; </a:t>
            </a:r>
            <a:r>
              <a:rPr lang="it-IT" sz="1200" dirty="0" err="1"/>
              <a:t>print</a:t>
            </a:r>
            <a:r>
              <a:rPr lang="it-IT" sz="1200" dirty="0"/>
              <a:t>(" ".join("ciao a tutti")) </a:t>
            </a:r>
          </a:p>
          <a:p>
            <a:r>
              <a:rPr lang="it-IT" sz="1200" dirty="0"/>
              <a:t>c i a o   a   t u t </a:t>
            </a:r>
            <a:r>
              <a:rPr lang="it-IT" sz="1200" dirty="0" err="1"/>
              <a:t>t</a:t>
            </a:r>
            <a:r>
              <a:rPr lang="it-IT" sz="1200" dirty="0"/>
              <a:t> i</a:t>
            </a:r>
          </a:p>
        </p:txBody>
      </p:sp>
      <p:sp>
        <p:nvSpPr>
          <p:cNvPr id="4" name="Rectangle 1">
            <a:extLst>
              <a:ext uri="{FF2B5EF4-FFF2-40B4-BE49-F238E27FC236}">
                <a16:creationId xmlns:a16="http://schemas.microsoft.com/office/drawing/2014/main" id="{66AFC159-5231-444B-C20F-B9E33C774B67}"/>
              </a:ext>
            </a:extLst>
          </p:cNvPr>
          <p:cNvSpPr>
            <a:spLocks noChangeArrowheads="1"/>
          </p:cNvSpPr>
          <p:nvPr/>
        </p:nvSpPr>
        <p:spPr bwMode="auto">
          <a:xfrm>
            <a:off x="1661746" y="4169750"/>
            <a:ext cx="2400300" cy="2769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.join(</a:t>
            </a:r>
            <a:r>
              <a:rPr kumimoji="0" lang="it-IT" altLang="it-IT" sz="1200" b="0" i="0" u="none" strike="noStrike" cap="none" normalizeH="0" baseline="0" dirty="0">
                <a:ln>
                  <a:noFill/>
                </a:ln>
                <a:solidFill>
                  <a:srgbClr val="6A8759"/>
                </a:solidFill>
                <a:effectLst/>
                <a:latin typeface="JetBrains Mono"/>
              </a:rPr>
              <a:t>'prova'</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p-r-o-v-a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5202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strip(), </a:t>
            </a:r>
            <a:r>
              <a:rPr lang="it-IT" dirty="0" err="1"/>
              <a:t>lstrip</a:t>
            </a:r>
            <a:r>
              <a:rPr lang="it-IT" dirty="0"/>
              <a:t>(), </a:t>
            </a:r>
            <a:r>
              <a:rPr lang="it-IT" dirty="0" err="1"/>
              <a:t>rstrip</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b="1" dirty="0">
                <a:highlight>
                  <a:srgbClr val="00FFFF"/>
                </a:highlight>
              </a:rPr>
              <a:t>strip()</a:t>
            </a:r>
            <a:br>
              <a:rPr lang="it-IT" dirty="0"/>
            </a:br>
            <a:r>
              <a:rPr lang="it-IT" sz="1900" b="1" dirty="0"/>
              <a:t>Rimuove o tronca </a:t>
            </a:r>
            <a:r>
              <a:rPr lang="it-IT" sz="1900" dirty="0"/>
              <a:t>i caratteri che vengono passati come parametro (di default gli spazi bianchi),  all’inizio (</a:t>
            </a:r>
            <a:r>
              <a:rPr lang="it-IT" sz="1900" dirty="0" err="1"/>
              <a:t>leading</a:t>
            </a:r>
            <a:r>
              <a:rPr lang="it-IT" sz="1900" dirty="0"/>
              <a:t> </a:t>
            </a:r>
            <a:r>
              <a:rPr lang="it-IT" sz="1900" dirty="0" err="1"/>
              <a:t>characters</a:t>
            </a:r>
            <a:r>
              <a:rPr lang="it-IT" sz="1900" dirty="0"/>
              <a:t>) E alla fine (</a:t>
            </a:r>
            <a:r>
              <a:rPr lang="it-IT" sz="1900" dirty="0" err="1"/>
              <a:t>trailing</a:t>
            </a:r>
            <a:r>
              <a:rPr lang="it-IT" sz="1900" dirty="0"/>
              <a:t> </a:t>
            </a:r>
            <a:r>
              <a:rPr lang="it-IT" sz="1900" dirty="0" err="1"/>
              <a:t>characters</a:t>
            </a:r>
            <a:r>
              <a:rPr lang="it-IT" sz="1900" dirty="0"/>
              <a:t>) della stringa originale. </a:t>
            </a:r>
            <a:br>
              <a:rPr lang="it-IT" sz="1900" dirty="0"/>
            </a:br>
            <a:r>
              <a:rPr lang="it-IT" sz="1900" dirty="0"/>
              <a:t>Ritorna la stringa modificata. </a:t>
            </a:r>
            <a:br>
              <a:rPr lang="it-IT" sz="1900" dirty="0"/>
            </a:br>
            <a:r>
              <a:rPr lang="it-IT" sz="1900" b="0" i="1" dirty="0" err="1">
                <a:solidFill>
                  <a:srgbClr val="000000"/>
                </a:solidFill>
                <a:effectLst/>
                <a:latin typeface="Consolas" panose="020B0609020204030204" pitchFamily="49" charset="0"/>
              </a:rPr>
              <a:t>string</a:t>
            </a:r>
            <a:r>
              <a:rPr lang="it-IT" sz="1900" b="0" i="0" dirty="0" err="1">
                <a:solidFill>
                  <a:srgbClr val="000000"/>
                </a:solidFill>
                <a:effectLst/>
                <a:latin typeface="Consolas" panose="020B0609020204030204" pitchFamily="49" charset="0"/>
              </a:rPr>
              <a:t>.strip</a:t>
            </a:r>
            <a:r>
              <a:rPr lang="it-IT" sz="1900" b="0" i="0" dirty="0">
                <a:solidFill>
                  <a:srgbClr val="000000"/>
                </a:solidFill>
                <a:effectLst/>
                <a:latin typeface="Consolas" panose="020B0609020204030204" pitchFamily="49" charset="0"/>
              </a:rPr>
              <a:t>(</a:t>
            </a:r>
            <a:r>
              <a:rPr lang="it-IT" sz="1900" b="0" i="1" dirty="0" err="1">
                <a:solidFill>
                  <a:srgbClr val="000000"/>
                </a:solidFill>
                <a:effectLst/>
                <a:latin typeface="Consolas" panose="020B0609020204030204" pitchFamily="49" charset="0"/>
              </a:rPr>
              <a:t>characters</a:t>
            </a:r>
            <a:r>
              <a:rPr lang="it-IT" sz="1900" b="0" i="0" dirty="0">
                <a:solidFill>
                  <a:srgbClr val="000000"/>
                </a:solidFill>
                <a:effectLst/>
                <a:latin typeface="Consolas" panose="020B0609020204030204" pitchFamily="49" charset="0"/>
              </a:rPr>
              <a:t>)</a:t>
            </a:r>
            <a:br>
              <a:rPr lang="it-IT" sz="1900" b="0" i="0" dirty="0">
                <a:solidFill>
                  <a:srgbClr val="000000"/>
                </a:solidFill>
                <a:effectLst/>
                <a:latin typeface="Consolas" panose="020B0609020204030204" pitchFamily="49" charset="0"/>
              </a:rPr>
            </a:br>
            <a:br>
              <a:rPr lang="it-IT" sz="1900" dirty="0"/>
            </a:br>
            <a:endParaRPr lang="it-IT" sz="1900" dirty="0"/>
          </a:p>
          <a:p>
            <a:pPr>
              <a:buFont typeface="Arial" panose="020B0604020202020204" pitchFamily="34" charset="0"/>
              <a:buChar char="•"/>
            </a:pPr>
            <a:r>
              <a:rPr lang="it-IT" b="1" dirty="0" err="1">
                <a:highlight>
                  <a:srgbClr val="00FFFF"/>
                </a:highlight>
              </a:rPr>
              <a:t>lstrip</a:t>
            </a:r>
            <a:r>
              <a:rPr lang="it-IT" b="1" dirty="0">
                <a:highlight>
                  <a:srgbClr val="00FFFF"/>
                </a:highlight>
              </a:rPr>
              <a:t>() </a:t>
            </a:r>
            <a:br>
              <a:rPr lang="it-IT" dirty="0"/>
            </a:br>
            <a:r>
              <a:rPr lang="it-IT" sz="1900" dirty="0"/>
              <a:t>ritorna una copia della stringa dalla quale sono stati rimossi i caratteri iniziali ( a seconda degli argomenti passati)</a:t>
            </a:r>
            <a:br>
              <a:rPr lang="it-IT" sz="1900" dirty="0"/>
            </a:br>
            <a:br>
              <a:rPr lang="it-IT" dirty="0"/>
            </a:br>
            <a:endParaRPr lang="it-IT" dirty="0"/>
          </a:p>
          <a:p>
            <a:pPr>
              <a:buFont typeface="Arial" panose="020B0604020202020204" pitchFamily="34" charset="0"/>
              <a:buChar char="•"/>
            </a:pPr>
            <a:r>
              <a:rPr lang="it-IT" b="1" dirty="0" err="1">
                <a:highlight>
                  <a:srgbClr val="00FFFF"/>
                </a:highlight>
              </a:rPr>
              <a:t>rstrip</a:t>
            </a:r>
            <a:r>
              <a:rPr lang="it-IT" b="1" dirty="0">
                <a:highlight>
                  <a:srgbClr val="00FFFF"/>
                </a:highlight>
              </a:rPr>
              <a:t>()</a:t>
            </a:r>
            <a:br>
              <a:rPr lang="it-IT" dirty="0"/>
            </a:br>
            <a:r>
              <a:rPr lang="it-IT" sz="1900" dirty="0"/>
              <a:t>ritorna una copia della stringa dalla quale sono stati rimossi i caratteri finali ( a seconda degli argomenti passati)</a:t>
            </a:r>
          </a:p>
        </p:txBody>
      </p:sp>
      <p:pic>
        <p:nvPicPr>
          <p:cNvPr id="8" name="Segnaposto contenuto 7">
            <a:extLst>
              <a:ext uri="{FF2B5EF4-FFF2-40B4-BE49-F238E27FC236}">
                <a16:creationId xmlns:a16="http://schemas.microsoft.com/office/drawing/2014/main" id="{56173D3D-9F22-578E-2693-BE761242EF1F}"/>
              </a:ext>
            </a:extLst>
          </p:cNvPr>
          <p:cNvPicPr>
            <a:picLocks noGrp="1" noChangeAspect="1"/>
          </p:cNvPicPr>
          <p:nvPr>
            <p:ph sz="quarter" idx="4"/>
          </p:nvPr>
        </p:nvPicPr>
        <p:blipFill>
          <a:blip r:embed="rId2"/>
          <a:stretch>
            <a:fillRect/>
          </a:stretch>
        </p:blipFill>
        <p:spPr>
          <a:xfrm>
            <a:off x="9373725" y="1469752"/>
            <a:ext cx="2504331" cy="175463"/>
          </a:xfrm>
        </p:spPr>
      </p:pic>
      <p:pic>
        <p:nvPicPr>
          <p:cNvPr id="6" name="Immagine 5">
            <a:extLst>
              <a:ext uri="{FF2B5EF4-FFF2-40B4-BE49-F238E27FC236}">
                <a16:creationId xmlns:a16="http://schemas.microsoft.com/office/drawing/2014/main" id="{B44ACA46-5D4E-26A8-BDF1-68F7C9DCAFCC}"/>
              </a:ext>
            </a:extLst>
          </p:cNvPr>
          <p:cNvPicPr>
            <a:picLocks noChangeAspect="1"/>
          </p:cNvPicPr>
          <p:nvPr/>
        </p:nvPicPr>
        <p:blipFill>
          <a:blip r:embed="rId3"/>
          <a:stretch>
            <a:fillRect/>
          </a:stretch>
        </p:blipFill>
        <p:spPr>
          <a:xfrm>
            <a:off x="6184392" y="1271016"/>
            <a:ext cx="2504331" cy="408315"/>
          </a:xfrm>
          <a:prstGeom prst="rect">
            <a:avLst/>
          </a:prstGeom>
        </p:spPr>
      </p:pic>
      <p:pic>
        <p:nvPicPr>
          <p:cNvPr id="10" name="Immagine 9">
            <a:extLst>
              <a:ext uri="{FF2B5EF4-FFF2-40B4-BE49-F238E27FC236}">
                <a16:creationId xmlns:a16="http://schemas.microsoft.com/office/drawing/2014/main" id="{F7249FBF-69F7-ABAD-9930-1046489747E5}"/>
              </a:ext>
            </a:extLst>
          </p:cNvPr>
          <p:cNvPicPr>
            <a:picLocks noChangeAspect="1"/>
          </p:cNvPicPr>
          <p:nvPr/>
        </p:nvPicPr>
        <p:blipFill>
          <a:blip r:embed="rId4"/>
          <a:stretch>
            <a:fillRect/>
          </a:stretch>
        </p:blipFill>
        <p:spPr>
          <a:xfrm>
            <a:off x="6103334" y="2335802"/>
            <a:ext cx="2425204" cy="733549"/>
          </a:xfrm>
          <a:prstGeom prst="rect">
            <a:avLst/>
          </a:prstGeom>
        </p:spPr>
      </p:pic>
      <p:pic>
        <p:nvPicPr>
          <p:cNvPr id="12" name="Immagine 11">
            <a:extLst>
              <a:ext uri="{FF2B5EF4-FFF2-40B4-BE49-F238E27FC236}">
                <a16:creationId xmlns:a16="http://schemas.microsoft.com/office/drawing/2014/main" id="{105D1816-52C6-165A-59DD-49C76AE2DA44}"/>
              </a:ext>
            </a:extLst>
          </p:cNvPr>
          <p:cNvPicPr>
            <a:picLocks noChangeAspect="1"/>
          </p:cNvPicPr>
          <p:nvPr/>
        </p:nvPicPr>
        <p:blipFill>
          <a:blip r:embed="rId5"/>
          <a:stretch>
            <a:fillRect/>
          </a:stretch>
        </p:blipFill>
        <p:spPr>
          <a:xfrm>
            <a:off x="9378683" y="2587549"/>
            <a:ext cx="517621" cy="230054"/>
          </a:xfrm>
          <a:prstGeom prst="rect">
            <a:avLst/>
          </a:prstGeom>
        </p:spPr>
      </p:pic>
      <p:pic>
        <p:nvPicPr>
          <p:cNvPr id="14" name="Immagine 13">
            <a:extLst>
              <a:ext uri="{FF2B5EF4-FFF2-40B4-BE49-F238E27FC236}">
                <a16:creationId xmlns:a16="http://schemas.microsoft.com/office/drawing/2014/main" id="{48284AFE-013D-AC90-334A-537E08C2F74F}"/>
              </a:ext>
            </a:extLst>
          </p:cNvPr>
          <p:cNvPicPr>
            <a:picLocks noChangeAspect="1"/>
          </p:cNvPicPr>
          <p:nvPr/>
        </p:nvPicPr>
        <p:blipFill>
          <a:blip r:embed="rId6"/>
          <a:stretch>
            <a:fillRect/>
          </a:stretch>
        </p:blipFill>
        <p:spPr>
          <a:xfrm>
            <a:off x="6007608" y="3895343"/>
            <a:ext cx="2425204" cy="405308"/>
          </a:xfrm>
          <a:prstGeom prst="rect">
            <a:avLst/>
          </a:prstGeom>
        </p:spPr>
      </p:pic>
      <p:pic>
        <p:nvPicPr>
          <p:cNvPr id="16" name="Immagine 15">
            <a:extLst>
              <a:ext uri="{FF2B5EF4-FFF2-40B4-BE49-F238E27FC236}">
                <a16:creationId xmlns:a16="http://schemas.microsoft.com/office/drawing/2014/main" id="{E3EBF910-E35B-649B-AAB7-9522850FD48A}"/>
              </a:ext>
            </a:extLst>
          </p:cNvPr>
          <p:cNvPicPr>
            <a:picLocks noChangeAspect="1"/>
          </p:cNvPicPr>
          <p:nvPr/>
        </p:nvPicPr>
        <p:blipFill>
          <a:blip r:embed="rId7"/>
          <a:stretch>
            <a:fillRect/>
          </a:stretch>
        </p:blipFill>
        <p:spPr>
          <a:xfrm>
            <a:off x="9229871" y="3964629"/>
            <a:ext cx="2752429" cy="230054"/>
          </a:xfrm>
          <a:prstGeom prst="rect">
            <a:avLst/>
          </a:prstGeom>
        </p:spPr>
      </p:pic>
      <p:pic>
        <p:nvPicPr>
          <p:cNvPr id="18" name="Immagine 17">
            <a:extLst>
              <a:ext uri="{FF2B5EF4-FFF2-40B4-BE49-F238E27FC236}">
                <a16:creationId xmlns:a16="http://schemas.microsoft.com/office/drawing/2014/main" id="{DF401918-6534-7EFC-3BE8-8242D6A5885A}"/>
              </a:ext>
            </a:extLst>
          </p:cNvPr>
          <p:cNvPicPr>
            <a:picLocks noChangeAspect="1"/>
          </p:cNvPicPr>
          <p:nvPr/>
        </p:nvPicPr>
        <p:blipFill>
          <a:blip r:embed="rId8"/>
          <a:stretch>
            <a:fillRect/>
          </a:stretch>
        </p:blipFill>
        <p:spPr>
          <a:xfrm>
            <a:off x="6007608" y="5394780"/>
            <a:ext cx="2458868" cy="405308"/>
          </a:xfrm>
          <a:prstGeom prst="rect">
            <a:avLst/>
          </a:prstGeom>
        </p:spPr>
      </p:pic>
      <p:pic>
        <p:nvPicPr>
          <p:cNvPr id="20" name="Immagine 19">
            <a:extLst>
              <a:ext uri="{FF2B5EF4-FFF2-40B4-BE49-F238E27FC236}">
                <a16:creationId xmlns:a16="http://schemas.microsoft.com/office/drawing/2014/main" id="{4F9C161F-8A48-C90A-85F7-1A929A4E51FC}"/>
              </a:ext>
            </a:extLst>
          </p:cNvPr>
          <p:cNvPicPr>
            <a:picLocks noChangeAspect="1"/>
          </p:cNvPicPr>
          <p:nvPr/>
        </p:nvPicPr>
        <p:blipFill>
          <a:blip r:embed="rId9"/>
          <a:stretch>
            <a:fillRect/>
          </a:stretch>
        </p:blipFill>
        <p:spPr>
          <a:xfrm>
            <a:off x="9229871" y="5528529"/>
            <a:ext cx="2760634" cy="230053"/>
          </a:xfrm>
          <a:prstGeom prst="rect">
            <a:avLst/>
          </a:prstGeom>
        </p:spPr>
      </p:pic>
    </p:spTree>
    <p:extLst>
      <p:ext uri="{BB962C8B-B14F-4D97-AF65-F5344CB8AC3E}">
        <p14:creationId xmlns:p14="http://schemas.microsoft.com/office/powerpoint/2010/main" val="3439910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a:t>
            </a:r>
            <a:r>
              <a:rPr lang="it-IT" dirty="0" err="1"/>
              <a:t>find</a:t>
            </a:r>
            <a:r>
              <a:rPr lang="it-IT" dirty="0"/>
              <a:t>(), </a:t>
            </a:r>
            <a:r>
              <a:rPr lang="it-IT" dirty="0" err="1"/>
              <a:t>rfind</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find()</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index() con la sola </a:t>
            </a:r>
            <a:r>
              <a:rPr lang="en-US" sz="1400" dirty="0" err="1">
                <a:solidFill>
                  <a:srgbClr val="000000"/>
                </a:solidFill>
              </a:rPr>
              <a:t>differenza</a:t>
            </a:r>
            <a:r>
              <a:rPr lang="en-US" sz="1400" dirty="0">
                <a:solidFill>
                  <a:srgbClr val="000000"/>
                </a:solidFill>
              </a:rPr>
              <a:t> </a:t>
            </a:r>
            <a:r>
              <a:rPr lang="en-US" sz="1400" dirty="0" err="1">
                <a:solidFill>
                  <a:srgbClr val="000000"/>
                </a:solidFill>
              </a:rPr>
              <a:t>che</a:t>
            </a:r>
            <a:r>
              <a:rPr lang="en-US" sz="1400" dirty="0">
                <a:solidFill>
                  <a:srgbClr val="000000"/>
                </a:solidFill>
              </a:rPr>
              <a:t> </a:t>
            </a:r>
            <a:r>
              <a:rPr lang="en-US" sz="1400" dirty="0" err="1">
                <a:solidFill>
                  <a:srgbClr val="000000"/>
                </a:solidFill>
              </a:rPr>
              <a:t>quest’ultimo</a:t>
            </a:r>
            <a:r>
              <a:rPr lang="en-US" sz="1400" dirty="0">
                <a:solidFill>
                  <a:srgbClr val="000000"/>
                </a:solidFill>
              </a:rPr>
              <a:t> </a:t>
            </a:r>
            <a:r>
              <a:rPr lang="en-US" sz="1400" dirty="0" err="1">
                <a:solidFill>
                  <a:srgbClr val="000000"/>
                </a:solidFill>
              </a:rPr>
              <a:t>segnala</a:t>
            </a:r>
            <a:r>
              <a:rPr lang="en-US" sz="1400" dirty="0">
                <a:solidFill>
                  <a:srgbClr val="000000"/>
                </a:solidFill>
              </a:rPr>
              <a:t> un exception se il </a:t>
            </a:r>
            <a:r>
              <a:rPr lang="en-US" sz="1400" dirty="0" err="1">
                <a:solidFill>
                  <a:srgbClr val="000000"/>
                </a:solidFill>
              </a:rPr>
              <a:t>valore</a:t>
            </a:r>
            <a:r>
              <a:rPr lang="en-US" sz="1400" dirty="0">
                <a:solidFill>
                  <a:srgbClr val="000000"/>
                </a:solidFill>
              </a:rPr>
              <a:t> non </a:t>
            </a:r>
            <a:r>
              <a:rPr lang="en-US" sz="1400" dirty="0" err="1">
                <a:solidFill>
                  <a:srgbClr val="000000"/>
                </a:solidFill>
              </a:rPr>
              <a:t>viene</a:t>
            </a:r>
            <a:r>
              <a:rPr lang="en-US" sz="1400" dirty="0">
                <a:solidFill>
                  <a:srgbClr val="000000"/>
                </a:solidFill>
              </a:rPr>
              <a:t> </a:t>
            </a:r>
            <a:r>
              <a:rPr lang="en-US" sz="1400" dirty="0" err="1">
                <a:solidFill>
                  <a:srgbClr val="000000"/>
                </a:solidFill>
              </a:rPr>
              <a:t>trovato</a:t>
            </a:r>
            <a:r>
              <a:rPr lang="en-US" sz="1400" dirty="0">
                <a:solidFill>
                  <a:srgbClr val="000000"/>
                </a:solidFill>
              </a:rPr>
              <a:t>.</a:t>
            </a:r>
            <a:br>
              <a:rPr lang="en-US" sz="1400" dirty="0">
                <a:solidFill>
                  <a:srgbClr val="000000"/>
                </a:solidFill>
              </a:rPr>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.find</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rfind</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rindex</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39" name="Immagine 38">
            <a:extLst>
              <a:ext uri="{FF2B5EF4-FFF2-40B4-BE49-F238E27FC236}">
                <a16:creationId xmlns:a16="http://schemas.microsoft.com/office/drawing/2014/main" id="{1A48DEE3-9DC3-76C4-6BB5-8DC7CDFE0837}"/>
              </a:ext>
            </a:extLst>
          </p:cNvPr>
          <p:cNvPicPr>
            <a:picLocks noChangeAspect="1"/>
          </p:cNvPicPr>
          <p:nvPr/>
        </p:nvPicPr>
        <p:blipFill>
          <a:blip r:embed="rId2"/>
          <a:stretch>
            <a:fillRect/>
          </a:stretch>
        </p:blipFill>
        <p:spPr>
          <a:xfrm>
            <a:off x="416483" y="3152738"/>
            <a:ext cx="2497363" cy="575151"/>
          </a:xfrm>
          <a:prstGeom prst="rect">
            <a:avLst/>
          </a:prstGeom>
        </p:spPr>
      </p:pic>
      <p:pic>
        <p:nvPicPr>
          <p:cNvPr id="41" name="Immagine 40">
            <a:extLst>
              <a:ext uri="{FF2B5EF4-FFF2-40B4-BE49-F238E27FC236}">
                <a16:creationId xmlns:a16="http://schemas.microsoft.com/office/drawing/2014/main" id="{2F1F8CD5-95F6-2F33-AA72-8DA575B4BBB8}"/>
              </a:ext>
            </a:extLst>
          </p:cNvPr>
          <p:cNvPicPr>
            <a:picLocks noChangeAspect="1"/>
          </p:cNvPicPr>
          <p:nvPr/>
        </p:nvPicPr>
        <p:blipFill>
          <a:blip r:embed="rId3"/>
          <a:stretch>
            <a:fillRect/>
          </a:stretch>
        </p:blipFill>
        <p:spPr>
          <a:xfrm>
            <a:off x="1153687" y="4286848"/>
            <a:ext cx="3696057" cy="1035472"/>
          </a:xfrm>
          <a:prstGeom prst="rect">
            <a:avLst/>
          </a:prstGeom>
        </p:spPr>
      </p:pic>
      <p:pic>
        <p:nvPicPr>
          <p:cNvPr id="43" name="Immagine 42">
            <a:extLst>
              <a:ext uri="{FF2B5EF4-FFF2-40B4-BE49-F238E27FC236}">
                <a16:creationId xmlns:a16="http://schemas.microsoft.com/office/drawing/2014/main" id="{FEC898E6-F615-9633-98E6-1E0853CBA59D}"/>
              </a:ext>
            </a:extLst>
          </p:cNvPr>
          <p:cNvPicPr>
            <a:picLocks noChangeAspect="1"/>
          </p:cNvPicPr>
          <p:nvPr/>
        </p:nvPicPr>
        <p:blipFill>
          <a:blip r:embed="rId4"/>
          <a:stretch>
            <a:fillRect/>
          </a:stretch>
        </p:blipFill>
        <p:spPr>
          <a:xfrm>
            <a:off x="2869389" y="3174519"/>
            <a:ext cx="3182676" cy="787398"/>
          </a:xfrm>
          <a:prstGeom prst="rect">
            <a:avLst/>
          </a:prstGeom>
        </p:spPr>
      </p:pic>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5"/>
          <a:stretch>
            <a:fillRect/>
          </a:stretch>
        </p:blipFill>
        <p:spPr>
          <a:xfrm>
            <a:off x="1053142" y="5423645"/>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Immagine 50">
            <a:extLst>
              <a:ext uri="{FF2B5EF4-FFF2-40B4-BE49-F238E27FC236}">
                <a16:creationId xmlns:a16="http://schemas.microsoft.com/office/drawing/2014/main" id="{CA2A19D3-2C93-5866-997C-1BA085A99B95}"/>
              </a:ext>
            </a:extLst>
          </p:cNvPr>
          <p:cNvPicPr>
            <a:picLocks noChangeAspect="1"/>
          </p:cNvPicPr>
          <p:nvPr/>
        </p:nvPicPr>
        <p:blipFill>
          <a:blip r:embed="rId6"/>
          <a:stretch>
            <a:fillRect/>
          </a:stretch>
        </p:blipFill>
        <p:spPr>
          <a:xfrm>
            <a:off x="7541579" y="3292636"/>
            <a:ext cx="2964622" cy="760919"/>
          </a:xfrm>
          <a:prstGeom prst="rect">
            <a:avLst/>
          </a:prstGeom>
        </p:spPr>
      </p:pic>
    </p:spTree>
    <p:extLst>
      <p:ext uri="{BB962C8B-B14F-4D97-AF65-F5344CB8AC3E}">
        <p14:creationId xmlns:p14="http://schemas.microsoft.com/office/powerpoint/2010/main" val="2243820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index(), </a:t>
            </a:r>
            <a:r>
              <a:rPr lang="it-IT" dirty="0" err="1"/>
              <a:t>rindex</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index()</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di un </a:t>
            </a:r>
            <a:r>
              <a:rPr lang="en-US" sz="1400" b="1" dirty="0" err="1">
                <a:solidFill>
                  <a:srgbClr val="000000"/>
                </a:solidFill>
              </a:rPr>
              <a:t>valore</a:t>
            </a:r>
            <a:r>
              <a:rPr lang="en-US" sz="1400" b="1" dirty="0">
                <a:solidFill>
                  <a:srgbClr val="000000"/>
                </a:solidFill>
              </a:rPr>
              <a:t> </a:t>
            </a:r>
            <a:r>
              <a:rPr lang="en-US" sz="1400" b="1" dirty="0" err="1">
                <a:solidFill>
                  <a:srgbClr val="000000"/>
                </a:solidFill>
              </a:rPr>
              <a:t>specificato</a:t>
            </a:r>
            <a:r>
              <a:rPr lang="en-US" sz="1400" b="1" dirty="0">
                <a:solidFill>
                  <a:srgbClr val="000000"/>
                </a:solidFill>
              </a:rPr>
              <a:t> </a:t>
            </a:r>
            <a:r>
              <a:rPr lang="en-US" sz="1400" dirty="0">
                <a:solidFill>
                  <a:srgbClr val="000000"/>
                </a:solidFill>
              </a:rPr>
              <a:t>e ne </a:t>
            </a:r>
            <a:r>
              <a:rPr lang="en-US" sz="1400" dirty="0" err="1">
                <a:solidFill>
                  <a:srgbClr val="000000"/>
                </a:solidFill>
              </a:rPr>
              <a:t>ritorna</a:t>
            </a:r>
            <a:r>
              <a:rPr lang="en-US" sz="1400" dirty="0">
                <a:solidFill>
                  <a:srgbClr val="000000"/>
                </a:solidFill>
              </a:rPr>
              <a:t> la </a:t>
            </a:r>
            <a:r>
              <a:rPr lang="en-US" sz="1400" dirty="0" err="1">
                <a:solidFill>
                  <a:srgbClr val="000000"/>
                </a:solidFill>
              </a:rPr>
              <a:t>posizione</a:t>
            </a:r>
            <a:r>
              <a:rPr lang="en-US" sz="1400" dirty="0">
                <a:solidFill>
                  <a:srgbClr val="000000"/>
                </a:solidFill>
              </a:rPr>
              <a:t>. </a:t>
            </a: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.index</a:t>
            </a:r>
            <a:r>
              <a:rPr lang="en-US" sz="1100" b="0" i="0" dirty="0">
                <a:solidFill>
                  <a:srgbClr val="000000"/>
                </a:solidFill>
                <a:effectLst/>
                <a:latin typeface="Consolas" panose="020B0609020204030204" pitchFamily="49" charset="0"/>
              </a:rPr>
              <a:t>(</a:t>
            </a:r>
            <a:r>
              <a:rPr lang="en-US" sz="1100" b="0" i="1" dirty="0">
                <a:solidFill>
                  <a:srgbClr val="000000"/>
                </a:solidFill>
                <a:effectLst/>
                <a:latin typeface="Consolas" panose="020B0609020204030204" pitchFamily="49" charset="0"/>
              </a:rPr>
              <a:t>value, start, end</a:t>
            </a:r>
            <a:r>
              <a:rPr lang="en-US" sz="1100" b="0" i="0" dirty="0">
                <a:solidFill>
                  <a:srgbClr val="000000"/>
                </a:solidFill>
                <a:effectLst/>
                <a:latin typeface="Consolas" panose="020B0609020204030204" pitchFamily="49" charset="0"/>
              </a:rPr>
              <a:t>)</a:t>
            </a:r>
            <a:br>
              <a:rPr lang="en-US" sz="11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rindex</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rfind</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2"/>
          <a:stretch>
            <a:fillRect/>
          </a:stretch>
        </p:blipFill>
        <p:spPr>
          <a:xfrm>
            <a:off x="1053141" y="5077250"/>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DC17A47D-C8DB-79A5-D2C9-31CAE7DF1C4E}"/>
              </a:ext>
            </a:extLst>
          </p:cNvPr>
          <p:cNvPicPr>
            <a:picLocks noChangeAspect="1"/>
          </p:cNvPicPr>
          <p:nvPr/>
        </p:nvPicPr>
        <p:blipFill>
          <a:blip r:embed="rId3"/>
          <a:stretch>
            <a:fillRect/>
          </a:stretch>
        </p:blipFill>
        <p:spPr>
          <a:xfrm>
            <a:off x="450306" y="3145089"/>
            <a:ext cx="2470986" cy="555438"/>
          </a:xfrm>
          <a:prstGeom prst="rect">
            <a:avLst/>
          </a:prstGeom>
        </p:spPr>
      </p:pic>
      <p:pic>
        <p:nvPicPr>
          <p:cNvPr id="5" name="Immagine 4">
            <a:extLst>
              <a:ext uri="{FF2B5EF4-FFF2-40B4-BE49-F238E27FC236}">
                <a16:creationId xmlns:a16="http://schemas.microsoft.com/office/drawing/2014/main" id="{82575A59-6AB9-50AE-4C5E-D7B2C3D5FF7B}"/>
              </a:ext>
            </a:extLst>
          </p:cNvPr>
          <p:cNvPicPr>
            <a:picLocks noChangeAspect="1"/>
          </p:cNvPicPr>
          <p:nvPr/>
        </p:nvPicPr>
        <p:blipFill>
          <a:blip r:embed="rId4"/>
          <a:stretch>
            <a:fillRect/>
          </a:stretch>
        </p:blipFill>
        <p:spPr>
          <a:xfrm>
            <a:off x="2866437" y="3054704"/>
            <a:ext cx="3262865" cy="912602"/>
          </a:xfrm>
          <a:prstGeom prst="rect">
            <a:avLst/>
          </a:prstGeom>
        </p:spPr>
      </p:pic>
      <p:pic>
        <p:nvPicPr>
          <p:cNvPr id="7" name="Immagine 6">
            <a:extLst>
              <a:ext uri="{FF2B5EF4-FFF2-40B4-BE49-F238E27FC236}">
                <a16:creationId xmlns:a16="http://schemas.microsoft.com/office/drawing/2014/main" id="{3CA995E8-1A1A-CD43-66FC-B08F8D63F7C9}"/>
              </a:ext>
            </a:extLst>
          </p:cNvPr>
          <p:cNvPicPr>
            <a:picLocks noChangeAspect="1"/>
          </p:cNvPicPr>
          <p:nvPr/>
        </p:nvPicPr>
        <p:blipFill>
          <a:blip r:embed="rId5"/>
          <a:stretch>
            <a:fillRect/>
          </a:stretch>
        </p:blipFill>
        <p:spPr>
          <a:xfrm>
            <a:off x="1839937" y="4240000"/>
            <a:ext cx="2323554" cy="625572"/>
          </a:xfrm>
          <a:prstGeom prst="rect">
            <a:avLst/>
          </a:prstGeom>
        </p:spPr>
      </p:pic>
      <p:pic>
        <p:nvPicPr>
          <p:cNvPr id="9" name="Immagine 8">
            <a:extLst>
              <a:ext uri="{FF2B5EF4-FFF2-40B4-BE49-F238E27FC236}">
                <a16:creationId xmlns:a16="http://schemas.microsoft.com/office/drawing/2014/main" id="{457BD035-F948-E7E1-5354-64ECCFBD5932}"/>
              </a:ext>
            </a:extLst>
          </p:cNvPr>
          <p:cNvPicPr>
            <a:picLocks noChangeAspect="1"/>
          </p:cNvPicPr>
          <p:nvPr/>
        </p:nvPicPr>
        <p:blipFill>
          <a:blip r:embed="rId6"/>
          <a:stretch>
            <a:fillRect/>
          </a:stretch>
        </p:blipFill>
        <p:spPr>
          <a:xfrm>
            <a:off x="7828875" y="2747882"/>
            <a:ext cx="2221305" cy="549754"/>
          </a:xfrm>
          <a:prstGeom prst="rect">
            <a:avLst/>
          </a:prstGeom>
        </p:spPr>
      </p:pic>
      <p:pic>
        <p:nvPicPr>
          <p:cNvPr id="12" name="Immagine 11">
            <a:extLst>
              <a:ext uri="{FF2B5EF4-FFF2-40B4-BE49-F238E27FC236}">
                <a16:creationId xmlns:a16="http://schemas.microsoft.com/office/drawing/2014/main" id="{228FAB7A-82E8-AFAD-4CDE-4260269BB50A}"/>
              </a:ext>
            </a:extLst>
          </p:cNvPr>
          <p:cNvPicPr>
            <a:picLocks noChangeAspect="1"/>
          </p:cNvPicPr>
          <p:nvPr/>
        </p:nvPicPr>
        <p:blipFill>
          <a:blip r:embed="rId7"/>
          <a:stretch>
            <a:fillRect/>
          </a:stretch>
        </p:blipFill>
        <p:spPr>
          <a:xfrm>
            <a:off x="7728995" y="3580128"/>
            <a:ext cx="3292061" cy="702799"/>
          </a:xfrm>
          <a:prstGeom prst="rect">
            <a:avLst/>
          </a:prstGeom>
        </p:spPr>
      </p:pic>
      <p:pic>
        <p:nvPicPr>
          <p:cNvPr id="14" name="Immagine 13">
            <a:extLst>
              <a:ext uri="{FF2B5EF4-FFF2-40B4-BE49-F238E27FC236}">
                <a16:creationId xmlns:a16="http://schemas.microsoft.com/office/drawing/2014/main" id="{EC999D21-D60A-8596-BF68-0CE6AA5458D8}"/>
              </a:ext>
            </a:extLst>
          </p:cNvPr>
          <p:cNvPicPr>
            <a:picLocks noChangeAspect="1"/>
          </p:cNvPicPr>
          <p:nvPr/>
        </p:nvPicPr>
        <p:blipFill>
          <a:blip r:embed="rId8"/>
          <a:stretch>
            <a:fillRect/>
          </a:stretch>
        </p:blipFill>
        <p:spPr>
          <a:xfrm>
            <a:off x="8332384" y="4591853"/>
            <a:ext cx="2244763" cy="568575"/>
          </a:xfrm>
          <a:prstGeom prst="rect">
            <a:avLst/>
          </a:prstGeom>
        </p:spPr>
      </p:pic>
      <p:pic>
        <p:nvPicPr>
          <p:cNvPr id="23" name="Immagine 22">
            <a:extLst>
              <a:ext uri="{FF2B5EF4-FFF2-40B4-BE49-F238E27FC236}">
                <a16:creationId xmlns:a16="http://schemas.microsoft.com/office/drawing/2014/main" id="{2B55A7FC-C3E1-60B1-F47B-5D82F8BE8A2C}"/>
              </a:ext>
            </a:extLst>
          </p:cNvPr>
          <p:cNvPicPr>
            <a:picLocks noChangeAspect="1"/>
          </p:cNvPicPr>
          <p:nvPr/>
        </p:nvPicPr>
        <p:blipFill>
          <a:blip r:embed="rId2"/>
          <a:stretch>
            <a:fillRect/>
          </a:stretch>
        </p:blipFill>
        <p:spPr>
          <a:xfrm>
            <a:off x="7630846" y="5336455"/>
            <a:ext cx="3702922" cy="945127"/>
          </a:xfrm>
          <a:prstGeom prst="rect">
            <a:avLst/>
          </a:prstGeom>
        </p:spPr>
      </p:pic>
      <p:cxnSp>
        <p:nvCxnSpPr>
          <p:cNvPr id="16" name="Connettore diritto 15">
            <a:extLst>
              <a:ext uri="{FF2B5EF4-FFF2-40B4-BE49-F238E27FC236}">
                <a16:creationId xmlns:a16="http://schemas.microsoft.com/office/drawing/2014/main" id="{D4416959-A9E4-D363-59E6-F2F451CA5751}"/>
              </a:ext>
            </a:extLst>
          </p:cNvPr>
          <p:cNvCxnSpPr/>
          <p:nvPr/>
        </p:nvCxnSpPr>
        <p:spPr>
          <a:xfrm>
            <a:off x="7518933" y="3422808"/>
            <a:ext cx="3647298" cy="11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13F9516A-5397-7D96-8AEB-36B7624922E1}"/>
              </a:ext>
            </a:extLst>
          </p:cNvPr>
          <p:cNvCxnSpPr/>
          <p:nvPr/>
        </p:nvCxnSpPr>
        <p:spPr>
          <a:xfrm>
            <a:off x="7518933" y="4517438"/>
            <a:ext cx="3647298" cy="118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613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C78B9-656A-4541-8D1B-684A22E6A6E3}"/>
              </a:ext>
            </a:extLst>
          </p:cNvPr>
          <p:cNvSpPr>
            <a:spLocks noGrp="1"/>
          </p:cNvSpPr>
          <p:nvPr>
            <p:ph type="title"/>
          </p:nvPr>
        </p:nvSpPr>
        <p:spPr/>
        <p:txBody>
          <a:bodyPr/>
          <a:lstStyle/>
          <a:p>
            <a:r>
              <a:rPr lang="it-IT" dirty="0"/>
              <a:t>INSTALLAZIONE DI PYTHON</a:t>
            </a:r>
          </a:p>
        </p:txBody>
      </p:sp>
      <p:sp>
        <p:nvSpPr>
          <p:cNvPr id="3" name="Segnaposto contenuto 2">
            <a:extLst>
              <a:ext uri="{FF2B5EF4-FFF2-40B4-BE49-F238E27FC236}">
                <a16:creationId xmlns:a16="http://schemas.microsoft.com/office/drawing/2014/main" id="{EBA7C7FB-CEB8-4408-954D-89A0A0203132}"/>
              </a:ext>
            </a:extLst>
          </p:cNvPr>
          <p:cNvSpPr>
            <a:spLocks noGrp="1"/>
          </p:cNvSpPr>
          <p:nvPr>
            <p:ph idx="1"/>
          </p:nvPr>
        </p:nvSpPr>
        <p:spPr/>
        <p:txBody>
          <a:bodyPr/>
          <a:lstStyle/>
          <a:p>
            <a:pPr>
              <a:lnSpc>
                <a:spcPct val="100000"/>
              </a:lnSpc>
            </a:pPr>
            <a:r>
              <a:rPr lang="it-IT" sz="2400" u="sng" dirty="0"/>
              <a:t>VERIFICARE L’INSTALLAZIONE DI PYTHON SU WINDWS </a:t>
            </a:r>
          </a:p>
          <a:p>
            <a:pPr>
              <a:lnSpc>
                <a:spcPct val="100000"/>
              </a:lnSpc>
            </a:pPr>
            <a:r>
              <a:rPr lang="it-IT" sz="2000" dirty="0"/>
              <a:t>Due metodi: </a:t>
            </a:r>
          </a:p>
          <a:p>
            <a:pPr marL="457200" indent="-457200">
              <a:lnSpc>
                <a:spcPct val="100000"/>
              </a:lnSpc>
              <a:buFont typeface="+mj-lt"/>
              <a:buAutoNum type="arabicPeriod"/>
            </a:pPr>
            <a:r>
              <a:rPr lang="it-IT" sz="2000" dirty="0"/>
              <a:t>Cercare Python nella barra di ricerca iniziale </a:t>
            </a:r>
            <a:br>
              <a:rPr lang="it-IT" sz="2000" dirty="0"/>
            </a:br>
            <a:br>
              <a:rPr lang="it-IT" sz="2000" dirty="0"/>
            </a:br>
            <a:endParaRPr lang="it-IT" sz="2000" dirty="0"/>
          </a:p>
          <a:p>
            <a:pPr marL="457200" indent="-457200">
              <a:lnSpc>
                <a:spcPct val="100000"/>
              </a:lnSpc>
              <a:buFont typeface="+mj-lt"/>
              <a:buAutoNum type="arabicPeriod"/>
            </a:pPr>
            <a:r>
              <a:rPr lang="it-IT" sz="2000" dirty="0"/>
              <a:t>Lanciare la seguente istruzione sulla </a:t>
            </a:r>
            <a:r>
              <a:rPr lang="it-IT" sz="2000" dirty="0" err="1"/>
              <a:t>Command</a:t>
            </a:r>
            <a:r>
              <a:rPr lang="it-IT" sz="2000" dirty="0"/>
              <a:t> Line (cmd.exe)</a:t>
            </a:r>
            <a:br>
              <a:rPr lang="it-IT" sz="2000" dirty="0"/>
            </a:br>
            <a:endParaRPr lang="it-IT" sz="2000" dirty="0"/>
          </a:p>
          <a:p>
            <a:pPr marL="256032" lvl="1" indent="0">
              <a:buNone/>
            </a:pPr>
            <a:endParaRPr lang="it-IT" sz="2000" dirty="0"/>
          </a:p>
          <a:p>
            <a:pPr marL="0" indent="0">
              <a:buNone/>
            </a:pPr>
            <a:endParaRPr lang="it-IT" u="sng" dirty="0"/>
          </a:p>
          <a:p>
            <a:pPr marL="0" indent="0">
              <a:buNone/>
            </a:pPr>
            <a:r>
              <a:rPr lang="it-IT" u="sng" dirty="0"/>
              <a:t>VERIFICARE L’INSTALLAZIONE DI PYTHON SU LINUX O MAC</a:t>
            </a:r>
          </a:p>
          <a:p>
            <a:pPr marL="0" indent="0">
              <a:buNone/>
            </a:pPr>
            <a:r>
              <a:rPr lang="it-IT" sz="2000" dirty="0"/>
              <a:t>In Linux aprire la </a:t>
            </a:r>
            <a:r>
              <a:rPr lang="it-IT" sz="2000" dirty="0" err="1"/>
              <a:t>command</a:t>
            </a:r>
            <a:r>
              <a:rPr lang="it-IT" sz="2000" dirty="0"/>
              <a:t> line, su Mac aprire il terminale  e digitare: </a:t>
            </a:r>
          </a:p>
          <a:p>
            <a:pPr marL="0" indent="0">
              <a:buNone/>
            </a:pPr>
            <a:endParaRPr lang="it-IT" sz="2000" dirty="0"/>
          </a:p>
          <a:p>
            <a:pPr marL="0" indent="0">
              <a:buNone/>
            </a:pPr>
            <a:endParaRPr lang="it-IT" sz="2000" dirty="0"/>
          </a:p>
          <a:p>
            <a:pPr marL="0" indent="0" algn="ctr">
              <a:buNone/>
            </a:pPr>
            <a:r>
              <a:rPr lang="it-IT" sz="1400" b="1" dirty="0"/>
              <a:t>Se non è presente alcuna versione di Python, scaricarlo da </a:t>
            </a:r>
            <a:r>
              <a:rPr lang="it-IT" sz="1400" b="1" i="0" dirty="0">
                <a:effectLst/>
                <a:latin typeface="Verdana" panose="020B0604030504040204" pitchFamily="34" charset="0"/>
                <a:hlinkClick r:id="rId2"/>
              </a:rPr>
              <a:t>https://www.python.org/</a:t>
            </a:r>
            <a:endParaRPr lang="it-IT" sz="1400" b="1" dirty="0"/>
          </a:p>
        </p:txBody>
      </p:sp>
      <p:pic>
        <p:nvPicPr>
          <p:cNvPr id="5" name="Immagine 4">
            <a:extLst>
              <a:ext uri="{FF2B5EF4-FFF2-40B4-BE49-F238E27FC236}">
                <a16:creationId xmlns:a16="http://schemas.microsoft.com/office/drawing/2014/main" id="{F76FF9EA-0398-A311-EB16-4E4A95F0A738}"/>
              </a:ext>
            </a:extLst>
          </p:cNvPr>
          <p:cNvPicPr>
            <a:picLocks noChangeAspect="1"/>
          </p:cNvPicPr>
          <p:nvPr/>
        </p:nvPicPr>
        <p:blipFill rotWithShape="1">
          <a:blip r:embed="rId3"/>
          <a:srcRect l="-200" t="33750" b="1250"/>
          <a:stretch/>
        </p:blipFill>
        <p:spPr>
          <a:xfrm>
            <a:off x="861646" y="2383640"/>
            <a:ext cx="3943865" cy="457200"/>
          </a:xfrm>
          <a:prstGeom prst="rect">
            <a:avLst/>
          </a:prstGeom>
        </p:spPr>
      </p:pic>
      <p:pic>
        <p:nvPicPr>
          <p:cNvPr id="7" name="Immagine 6">
            <a:extLst>
              <a:ext uri="{FF2B5EF4-FFF2-40B4-BE49-F238E27FC236}">
                <a16:creationId xmlns:a16="http://schemas.microsoft.com/office/drawing/2014/main" id="{E1CF9E85-C35D-00C6-BAE1-95154D421979}"/>
              </a:ext>
            </a:extLst>
          </p:cNvPr>
          <p:cNvPicPr>
            <a:picLocks noChangeAspect="1"/>
          </p:cNvPicPr>
          <p:nvPr/>
        </p:nvPicPr>
        <p:blipFill>
          <a:blip r:embed="rId4"/>
          <a:stretch>
            <a:fillRect/>
          </a:stretch>
        </p:blipFill>
        <p:spPr>
          <a:xfrm>
            <a:off x="861646" y="3366529"/>
            <a:ext cx="4991797" cy="381053"/>
          </a:xfrm>
          <a:prstGeom prst="rect">
            <a:avLst/>
          </a:prstGeom>
        </p:spPr>
      </p:pic>
      <p:pic>
        <p:nvPicPr>
          <p:cNvPr id="9" name="Immagine 8">
            <a:extLst>
              <a:ext uri="{FF2B5EF4-FFF2-40B4-BE49-F238E27FC236}">
                <a16:creationId xmlns:a16="http://schemas.microsoft.com/office/drawing/2014/main" id="{9828A6C1-0B0B-29EC-315A-3B14418B6B3B}"/>
              </a:ext>
            </a:extLst>
          </p:cNvPr>
          <p:cNvPicPr>
            <a:picLocks noChangeAspect="1"/>
          </p:cNvPicPr>
          <p:nvPr/>
        </p:nvPicPr>
        <p:blipFill>
          <a:blip r:embed="rId5"/>
          <a:stretch>
            <a:fillRect/>
          </a:stretch>
        </p:blipFill>
        <p:spPr>
          <a:xfrm>
            <a:off x="861646" y="4941281"/>
            <a:ext cx="4182059" cy="371527"/>
          </a:xfrm>
          <a:prstGeom prst="rect">
            <a:avLst/>
          </a:prstGeom>
        </p:spPr>
      </p:pic>
    </p:spTree>
    <p:extLst>
      <p:ext uri="{BB962C8B-B14F-4D97-AF65-F5344CB8AC3E}">
        <p14:creationId xmlns:p14="http://schemas.microsoft.com/office/powerpoint/2010/main" val="3606025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split(), </a:t>
            </a:r>
            <a:r>
              <a:rPr lang="it-IT" dirty="0" err="1"/>
              <a:t>rsplit</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a:highlight>
                  <a:srgbClr val="00FFFF"/>
                </a:highlight>
              </a:rPr>
              <a:t>split()</a:t>
            </a:r>
            <a:br>
              <a:rPr lang="it-IT" dirty="0"/>
            </a:br>
            <a:r>
              <a:rPr lang="it-IT" sz="1600" b="1" u="sng" dirty="0"/>
              <a:t>Divide una stringa in una lista</a:t>
            </a:r>
            <a:r>
              <a:rPr lang="it-IT" sz="1600" dirty="0"/>
              <a:t>. E’ possibile specificare il separatore in base al quale dividere la stinga, quello di default è lo spazio. </a:t>
            </a:r>
            <a:br>
              <a:rPr lang="it-IT" sz="1600" dirty="0"/>
            </a:br>
            <a:r>
              <a:rPr lang="it-IT" sz="1600" dirty="0"/>
              <a:t>Se viene indicato il secondo parametro (</a:t>
            </a:r>
            <a:r>
              <a:rPr lang="it-IT" sz="1600" dirty="0" err="1"/>
              <a:t>maxsplit</a:t>
            </a:r>
            <a:r>
              <a:rPr lang="it-IT" sz="1600" dirty="0"/>
              <a:t>) la lista conterrà il numero specificato di elementi più uno. </a:t>
            </a:r>
          </a:p>
          <a:p>
            <a:pPr marL="0" indent="0">
              <a:buNone/>
            </a:pPr>
            <a:r>
              <a:rPr lang="it-IT" sz="1600" b="0" i="1" dirty="0">
                <a:solidFill>
                  <a:srgbClr val="000000"/>
                </a:solidFill>
                <a:effectLst/>
                <a:latin typeface="Consolas" panose="020B0609020204030204" pitchFamily="49" charset="0"/>
              </a:rPr>
              <a:t> </a:t>
            </a: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900" dirty="0"/>
            </a:br>
            <a:endParaRPr lang="it-IT" sz="1900" dirty="0"/>
          </a:p>
        </p:txBody>
      </p:sp>
      <p:pic>
        <p:nvPicPr>
          <p:cNvPr id="13" name="Segnaposto contenuto 12">
            <a:extLst>
              <a:ext uri="{FF2B5EF4-FFF2-40B4-BE49-F238E27FC236}">
                <a16:creationId xmlns:a16="http://schemas.microsoft.com/office/drawing/2014/main" id="{F4FB75A1-F6B0-D010-6208-09693A6A89DA}"/>
              </a:ext>
            </a:extLst>
          </p:cNvPr>
          <p:cNvPicPr>
            <a:picLocks noGrp="1" noChangeAspect="1"/>
          </p:cNvPicPr>
          <p:nvPr>
            <p:ph sz="quarter" idx="4"/>
          </p:nvPr>
        </p:nvPicPr>
        <p:blipFill rotWithShape="1">
          <a:blip r:embed="rId2"/>
          <a:srcRect r="1447" b="75788"/>
          <a:stretch/>
        </p:blipFill>
        <p:spPr>
          <a:xfrm>
            <a:off x="1688512" y="3695777"/>
            <a:ext cx="2777980" cy="235522"/>
          </a:xfrm>
        </p:spPr>
      </p:pic>
      <p:pic>
        <p:nvPicPr>
          <p:cNvPr id="9" name="Immagine 8">
            <a:extLst>
              <a:ext uri="{FF2B5EF4-FFF2-40B4-BE49-F238E27FC236}">
                <a16:creationId xmlns:a16="http://schemas.microsoft.com/office/drawing/2014/main" id="{6D803E05-F7C0-CB41-0D6A-17462FC92C7D}"/>
              </a:ext>
            </a:extLst>
          </p:cNvPr>
          <p:cNvPicPr>
            <a:picLocks noChangeAspect="1"/>
          </p:cNvPicPr>
          <p:nvPr/>
        </p:nvPicPr>
        <p:blipFill>
          <a:blip r:embed="rId3"/>
          <a:stretch>
            <a:fillRect/>
          </a:stretch>
        </p:blipFill>
        <p:spPr>
          <a:xfrm>
            <a:off x="712360" y="3032055"/>
            <a:ext cx="4911500" cy="606358"/>
          </a:xfrm>
          <a:prstGeom prst="rect">
            <a:avLst/>
          </a:prstGeom>
        </p:spPr>
      </p:pic>
      <p:sp>
        <p:nvSpPr>
          <p:cNvPr id="19" name="CasellaDiTesto 18">
            <a:extLst>
              <a:ext uri="{FF2B5EF4-FFF2-40B4-BE49-F238E27FC236}">
                <a16:creationId xmlns:a16="http://schemas.microsoft.com/office/drawing/2014/main" id="{0AF9F453-C0C8-A361-CF43-35018050D768}"/>
              </a:ext>
            </a:extLst>
          </p:cNvPr>
          <p:cNvSpPr txBox="1"/>
          <p:nvPr/>
        </p:nvSpPr>
        <p:spPr>
          <a:xfrm>
            <a:off x="6277708" y="1380392"/>
            <a:ext cx="5600348" cy="3847207"/>
          </a:xfrm>
          <a:prstGeom prst="rect">
            <a:avLst/>
          </a:prstGeom>
          <a:noFill/>
        </p:spPr>
        <p:txBody>
          <a:bodyPr wrap="square" anchor="ctr">
            <a:spAutoFit/>
          </a:bodyPr>
          <a:lstStyle/>
          <a:p>
            <a:pPr marL="285750" indent="-285750">
              <a:buFont typeface="Arial" panose="020B0604020202020204" pitchFamily="34" charset="0"/>
              <a:buChar char="•"/>
            </a:pPr>
            <a:r>
              <a:rPr lang="it-IT" sz="2000" b="1" dirty="0" err="1">
                <a:highlight>
                  <a:srgbClr val="00FFFF"/>
                </a:highlight>
              </a:rPr>
              <a:t>rsplit</a:t>
            </a:r>
            <a:r>
              <a:rPr lang="it-IT" sz="2000" b="1" dirty="0">
                <a:highlight>
                  <a:srgbClr val="00FFFF"/>
                </a:highlight>
              </a:rPr>
              <a:t>()</a:t>
            </a:r>
            <a:br>
              <a:rPr lang="it-IT" dirty="0"/>
            </a:br>
            <a:r>
              <a:rPr lang="it-IT" sz="1600" dirty="0"/>
              <a:t>Divide una stringa in una lista partendo da destra. </a:t>
            </a:r>
            <a:br>
              <a:rPr lang="it-IT" sz="1600" dirty="0"/>
            </a:br>
            <a:r>
              <a:rPr lang="it-IT" sz="1600" dirty="0"/>
              <a:t>Se </a:t>
            </a:r>
            <a:r>
              <a:rPr lang="it-IT" sz="1600" dirty="0" err="1"/>
              <a:t>maxsplit</a:t>
            </a:r>
            <a:r>
              <a:rPr lang="it-IT" sz="1600" dirty="0"/>
              <a:t> non è specificato, ritornerà la stessa lista del metodo split(). </a:t>
            </a:r>
            <a:br>
              <a:rPr lang="it-IT" sz="1600" dirty="0"/>
            </a:b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.rsplit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endParaRPr lang="it-IT" sz="1600" dirty="0"/>
          </a:p>
        </p:txBody>
      </p:sp>
      <p:pic>
        <p:nvPicPr>
          <p:cNvPr id="21" name="Immagine 20">
            <a:extLst>
              <a:ext uri="{FF2B5EF4-FFF2-40B4-BE49-F238E27FC236}">
                <a16:creationId xmlns:a16="http://schemas.microsoft.com/office/drawing/2014/main" id="{AD9C04F0-58C5-57E6-5755-50C2D053BB72}"/>
              </a:ext>
            </a:extLst>
          </p:cNvPr>
          <p:cNvPicPr>
            <a:picLocks noChangeAspect="1"/>
          </p:cNvPicPr>
          <p:nvPr/>
        </p:nvPicPr>
        <p:blipFill>
          <a:blip r:embed="rId4"/>
          <a:stretch>
            <a:fillRect/>
          </a:stretch>
        </p:blipFill>
        <p:spPr>
          <a:xfrm>
            <a:off x="2089615" y="4214613"/>
            <a:ext cx="1975774" cy="606358"/>
          </a:xfrm>
          <a:prstGeom prst="rect">
            <a:avLst/>
          </a:prstGeom>
        </p:spPr>
      </p:pic>
      <p:pic>
        <p:nvPicPr>
          <p:cNvPr id="23" name="Immagine 22">
            <a:extLst>
              <a:ext uri="{FF2B5EF4-FFF2-40B4-BE49-F238E27FC236}">
                <a16:creationId xmlns:a16="http://schemas.microsoft.com/office/drawing/2014/main" id="{3B11C267-4BAD-F773-BB67-2A2671FFA204}"/>
              </a:ext>
            </a:extLst>
          </p:cNvPr>
          <p:cNvPicPr>
            <a:picLocks noChangeAspect="1"/>
          </p:cNvPicPr>
          <p:nvPr/>
        </p:nvPicPr>
        <p:blipFill>
          <a:blip r:embed="rId5"/>
          <a:stretch>
            <a:fillRect/>
          </a:stretch>
        </p:blipFill>
        <p:spPr>
          <a:xfrm>
            <a:off x="1793527" y="4843520"/>
            <a:ext cx="2567950" cy="235522"/>
          </a:xfrm>
          <a:prstGeom prst="rect">
            <a:avLst/>
          </a:prstGeom>
        </p:spPr>
      </p:pic>
      <p:pic>
        <p:nvPicPr>
          <p:cNvPr id="25" name="Immagine 24">
            <a:extLst>
              <a:ext uri="{FF2B5EF4-FFF2-40B4-BE49-F238E27FC236}">
                <a16:creationId xmlns:a16="http://schemas.microsoft.com/office/drawing/2014/main" id="{A907BF16-583D-EEC0-277F-8183338BA191}"/>
              </a:ext>
            </a:extLst>
          </p:cNvPr>
          <p:cNvPicPr>
            <a:picLocks noChangeAspect="1"/>
          </p:cNvPicPr>
          <p:nvPr/>
        </p:nvPicPr>
        <p:blipFill>
          <a:blip r:embed="rId6"/>
          <a:stretch>
            <a:fillRect/>
          </a:stretch>
        </p:blipFill>
        <p:spPr>
          <a:xfrm>
            <a:off x="1008343" y="5419391"/>
            <a:ext cx="4319534" cy="779724"/>
          </a:xfrm>
          <a:prstGeom prst="rect">
            <a:avLst/>
          </a:prstGeom>
        </p:spPr>
      </p:pic>
      <p:pic>
        <p:nvPicPr>
          <p:cNvPr id="27" name="Immagine 26">
            <a:extLst>
              <a:ext uri="{FF2B5EF4-FFF2-40B4-BE49-F238E27FC236}">
                <a16:creationId xmlns:a16="http://schemas.microsoft.com/office/drawing/2014/main" id="{54383110-5330-234D-1287-46AB26A10E65}"/>
              </a:ext>
            </a:extLst>
          </p:cNvPr>
          <p:cNvPicPr>
            <a:picLocks noChangeAspect="1"/>
          </p:cNvPicPr>
          <p:nvPr/>
        </p:nvPicPr>
        <p:blipFill>
          <a:blip r:embed="rId7"/>
          <a:stretch>
            <a:fillRect/>
          </a:stretch>
        </p:blipFill>
        <p:spPr>
          <a:xfrm>
            <a:off x="2018222" y="6284812"/>
            <a:ext cx="2118557" cy="224583"/>
          </a:xfrm>
          <a:prstGeom prst="rect">
            <a:avLst/>
          </a:prstGeom>
        </p:spPr>
      </p:pic>
      <p:cxnSp>
        <p:nvCxnSpPr>
          <p:cNvPr id="29" name="Connettore diritto 28">
            <a:extLst>
              <a:ext uri="{FF2B5EF4-FFF2-40B4-BE49-F238E27FC236}">
                <a16:creationId xmlns:a16="http://schemas.microsoft.com/office/drawing/2014/main" id="{75DF1235-65FE-FE21-6D9E-E43303EBF581}"/>
              </a:ext>
            </a:extLst>
          </p:cNvPr>
          <p:cNvCxnSpPr/>
          <p:nvPr/>
        </p:nvCxnSpPr>
        <p:spPr>
          <a:xfrm>
            <a:off x="1134208" y="4091047"/>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D44A148D-BC2A-F86D-B9C0-56EFBFB7B788}"/>
              </a:ext>
            </a:extLst>
          </p:cNvPr>
          <p:cNvCxnSpPr/>
          <p:nvPr/>
        </p:nvCxnSpPr>
        <p:spPr>
          <a:xfrm>
            <a:off x="1151986" y="5333693"/>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4" name="Immagine 33">
            <a:extLst>
              <a:ext uri="{FF2B5EF4-FFF2-40B4-BE49-F238E27FC236}">
                <a16:creationId xmlns:a16="http://schemas.microsoft.com/office/drawing/2014/main" id="{77CE228A-9F90-0A3A-B5DB-637448F69A9B}"/>
              </a:ext>
            </a:extLst>
          </p:cNvPr>
          <p:cNvPicPr>
            <a:picLocks noChangeAspect="1"/>
          </p:cNvPicPr>
          <p:nvPr/>
        </p:nvPicPr>
        <p:blipFill>
          <a:blip r:embed="rId8"/>
          <a:stretch>
            <a:fillRect/>
          </a:stretch>
        </p:blipFill>
        <p:spPr>
          <a:xfrm>
            <a:off x="7137993" y="3032055"/>
            <a:ext cx="3879778" cy="1477328"/>
          </a:xfrm>
          <a:prstGeom prst="rect">
            <a:avLst/>
          </a:prstGeom>
        </p:spPr>
      </p:pic>
      <p:pic>
        <p:nvPicPr>
          <p:cNvPr id="36" name="Immagine 35">
            <a:extLst>
              <a:ext uri="{FF2B5EF4-FFF2-40B4-BE49-F238E27FC236}">
                <a16:creationId xmlns:a16="http://schemas.microsoft.com/office/drawing/2014/main" id="{E6AFAD20-C67C-47F8-16F3-260D28D036DF}"/>
              </a:ext>
            </a:extLst>
          </p:cNvPr>
          <p:cNvPicPr>
            <a:picLocks noChangeAspect="1"/>
          </p:cNvPicPr>
          <p:nvPr/>
        </p:nvPicPr>
        <p:blipFill>
          <a:blip r:embed="rId9"/>
          <a:stretch>
            <a:fillRect/>
          </a:stretch>
        </p:blipFill>
        <p:spPr>
          <a:xfrm>
            <a:off x="8370513" y="4836583"/>
            <a:ext cx="1837358" cy="226738"/>
          </a:xfrm>
          <a:prstGeom prst="rect">
            <a:avLst/>
          </a:prstGeom>
        </p:spPr>
      </p:pic>
    </p:spTree>
    <p:extLst>
      <p:ext uri="{BB962C8B-B14F-4D97-AF65-F5344CB8AC3E}">
        <p14:creationId xmlns:p14="http://schemas.microsoft.com/office/powerpoint/2010/main" val="2882759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a:t>
            </a:r>
            <a:r>
              <a:rPr lang="it-IT" dirty="0" err="1"/>
              <a:t>partition</a:t>
            </a:r>
            <a:r>
              <a:rPr lang="it-IT" dirty="0"/>
              <a:t>(), </a:t>
            </a:r>
            <a:r>
              <a:rPr lang="it-IT" dirty="0" err="1"/>
              <a:t>rpartition</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err="1">
                <a:highlight>
                  <a:srgbClr val="00FFFF"/>
                </a:highlight>
              </a:rPr>
              <a:t>partition</a:t>
            </a:r>
            <a:r>
              <a:rPr lang="it-IT" sz="2000" b="1" dirty="0">
                <a:highlight>
                  <a:srgbClr val="00FFFF"/>
                </a:highlight>
              </a:rPr>
              <a:t>()</a:t>
            </a:r>
            <a:br>
              <a:rPr lang="it-IT" sz="2000" b="1" dirty="0">
                <a:highlight>
                  <a:srgbClr val="00FFFF"/>
                </a:highlight>
              </a:rPr>
            </a:br>
            <a:br>
              <a:rPr lang="it-IT" dirty="0"/>
            </a:br>
            <a:r>
              <a:rPr lang="it-IT" sz="1400" b="1" u="sng" dirty="0"/>
              <a:t>Cerca una specifica stringa e </a:t>
            </a:r>
            <a:r>
              <a:rPr lang="it-IT" sz="1400" b="1" u="sng" dirty="0">
                <a:highlight>
                  <a:srgbClr val="FFFF00"/>
                </a:highlight>
              </a:rPr>
              <a:t>divide la stringa in una </a:t>
            </a:r>
            <a:r>
              <a:rPr lang="it-IT" sz="1400" b="1" u="sng" dirty="0" err="1">
                <a:highlight>
                  <a:srgbClr val="FFFF00"/>
                </a:highlight>
              </a:rPr>
              <a:t>tupla</a:t>
            </a:r>
            <a:r>
              <a:rPr lang="it-IT" sz="1400" b="1" u="sng" dirty="0"/>
              <a:t> contenente tre elementi: </a:t>
            </a:r>
            <a:br>
              <a:rPr lang="it-IT" sz="1400" b="1" u="sng" dirty="0"/>
            </a:br>
            <a:r>
              <a:rPr lang="it-IT" sz="1400" dirty="0"/>
              <a:t>1- primo elemento: contiene la </a:t>
            </a:r>
            <a:r>
              <a:rPr lang="it-IT" sz="1400" b="1" dirty="0"/>
              <a:t>parte che precede </a:t>
            </a:r>
            <a:r>
              <a:rPr lang="it-IT" sz="1400" dirty="0"/>
              <a:t>la stringa specificata</a:t>
            </a:r>
            <a:br>
              <a:rPr lang="it-IT" sz="1400" dirty="0"/>
            </a:br>
            <a:r>
              <a:rPr lang="it-IT" sz="1400" dirty="0"/>
              <a:t>2- secondo elemento: contiene la </a:t>
            </a:r>
            <a:r>
              <a:rPr lang="it-IT" sz="1400" b="1" dirty="0"/>
              <a:t>stringa</a:t>
            </a:r>
            <a:r>
              <a:rPr lang="it-IT" sz="1400" dirty="0"/>
              <a:t> specificata</a:t>
            </a:r>
            <a:br>
              <a:rPr lang="it-IT" sz="1400" dirty="0"/>
            </a:br>
            <a:r>
              <a:rPr lang="it-IT" sz="1400" dirty="0"/>
              <a:t>3- terzo elemento: contiene la </a:t>
            </a:r>
            <a:r>
              <a:rPr lang="it-IT" sz="1400" b="1" dirty="0"/>
              <a:t>parte che succede </a:t>
            </a:r>
            <a:r>
              <a:rPr lang="it-IT" sz="1400" dirty="0"/>
              <a:t>la stringa specificata. </a:t>
            </a:r>
            <a:br>
              <a:rPr lang="it-IT" sz="1400" dirty="0"/>
            </a:br>
            <a:br>
              <a:rPr lang="it-IT" sz="1400" dirty="0"/>
            </a:br>
            <a:r>
              <a:rPr lang="it-IT" sz="1400" dirty="0"/>
              <a:t>Cerca la </a:t>
            </a:r>
            <a:r>
              <a:rPr lang="it-IT" sz="1400" b="1" dirty="0">
                <a:highlight>
                  <a:srgbClr val="FFFF00"/>
                </a:highlight>
              </a:rPr>
              <a:t>PRIMA OCCORRENZA </a:t>
            </a:r>
            <a:r>
              <a:rPr lang="it-IT" sz="1400" dirty="0"/>
              <a:t>della stringa specificata. </a:t>
            </a:r>
            <a:br>
              <a:rPr lang="it-IT" sz="1400" dirty="0"/>
            </a:br>
            <a:r>
              <a:rPr lang="it-IT" sz="1100" b="0" i="1" dirty="0" err="1">
                <a:solidFill>
                  <a:srgbClr val="000000"/>
                </a:solidFill>
                <a:effectLst/>
                <a:latin typeface="Consolas" panose="020B0609020204030204" pitchFamily="49" charset="0"/>
              </a:rPr>
              <a:t>string</a:t>
            </a:r>
            <a:r>
              <a:rPr lang="it-IT" sz="1100" b="0" i="0" dirty="0" err="1">
                <a:solidFill>
                  <a:srgbClr val="000000"/>
                </a:solidFill>
                <a:effectLst/>
                <a:latin typeface="Consolas" panose="020B0609020204030204" pitchFamily="49" charset="0"/>
              </a:rPr>
              <a:t>.partition</a:t>
            </a:r>
            <a:r>
              <a:rPr lang="it-IT" sz="1100" b="0" i="0" dirty="0">
                <a:solidFill>
                  <a:srgbClr val="000000"/>
                </a:solidFill>
                <a:effectLst/>
                <a:latin typeface="Consolas" panose="020B0609020204030204" pitchFamily="49" charset="0"/>
              </a:rPr>
              <a:t>(</a:t>
            </a:r>
            <a:r>
              <a:rPr lang="it-IT" sz="1100" b="0" i="1" dirty="0" err="1">
                <a:solidFill>
                  <a:srgbClr val="000000"/>
                </a:solidFill>
                <a:effectLst/>
                <a:latin typeface="Consolas" panose="020B0609020204030204" pitchFamily="49" charset="0"/>
              </a:rPr>
              <a:t>value</a:t>
            </a:r>
            <a:r>
              <a:rPr lang="it-IT" sz="1100" b="0" i="0" dirty="0">
                <a:solidFill>
                  <a:srgbClr val="000000"/>
                </a:solidFill>
                <a:effectLst/>
                <a:latin typeface="Consolas" panose="020B0609020204030204" pitchFamily="49" charset="0"/>
              </a:rPr>
              <a:t>)</a:t>
            </a:r>
            <a:br>
              <a:rPr lang="it-IT" sz="1400" dirty="0"/>
            </a:br>
            <a:endParaRPr lang="it-IT" sz="1400" dirty="0"/>
          </a:p>
        </p:txBody>
      </p:sp>
      <p:sp>
        <p:nvSpPr>
          <p:cNvPr id="5" name="Segnaposto contenuto 4">
            <a:extLst>
              <a:ext uri="{FF2B5EF4-FFF2-40B4-BE49-F238E27FC236}">
                <a16:creationId xmlns:a16="http://schemas.microsoft.com/office/drawing/2014/main" id="{E3150E41-9798-30BA-526B-DBC68C66261B}"/>
              </a:ext>
            </a:extLst>
          </p:cNvPr>
          <p:cNvSpPr>
            <a:spLocks noGrp="1"/>
          </p:cNvSpPr>
          <p:nvPr>
            <p:ph sz="quarter" idx="4"/>
          </p:nvPr>
        </p:nvSpPr>
        <p:spPr>
          <a:xfrm>
            <a:off x="6184392" y="1271016"/>
            <a:ext cx="5678996" cy="5263587"/>
          </a:xfrm>
        </p:spPr>
        <p:txBody>
          <a:bodyPr anchor="ctr"/>
          <a:lstStyle/>
          <a:p>
            <a:pPr>
              <a:buFont typeface="Arial" panose="020B0604020202020204" pitchFamily="34" charset="0"/>
              <a:buChar char="•"/>
            </a:pPr>
            <a:r>
              <a:rPr lang="it-IT" sz="2000" b="1" dirty="0" err="1">
                <a:highlight>
                  <a:srgbClr val="00FFFF"/>
                </a:highlight>
              </a:rPr>
              <a:t>rpartition</a:t>
            </a:r>
            <a:r>
              <a:rPr lang="it-IT" sz="2000" b="1" dirty="0">
                <a:highlight>
                  <a:srgbClr val="00FFFF"/>
                </a:highlight>
              </a:rPr>
              <a:t>()</a:t>
            </a:r>
            <a:br>
              <a:rPr lang="it-IT" b="1" dirty="0">
                <a:highlight>
                  <a:srgbClr val="00FFFF"/>
                </a:highlight>
              </a:rPr>
            </a:br>
            <a:br>
              <a:rPr lang="it-IT" dirty="0"/>
            </a:br>
            <a:r>
              <a:rPr lang="it-IT" sz="1400" dirty="0"/>
              <a:t>Cerca </a:t>
            </a:r>
            <a:r>
              <a:rPr lang="it-IT" sz="1400" b="1" dirty="0">
                <a:highlight>
                  <a:srgbClr val="FFFF00"/>
                </a:highlight>
              </a:rPr>
              <a:t>L’ULTIMA OCCORRENZA </a:t>
            </a:r>
            <a:r>
              <a:rPr lang="it-IT" sz="1400" dirty="0"/>
              <a:t>di una </a:t>
            </a:r>
            <a:r>
              <a:rPr lang="it-IT" sz="1400" dirty="0" err="1"/>
              <a:t>una</a:t>
            </a:r>
            <a:r>
              <a:rPr lang="it-IT" sz="1400" dirty="0"/>
              <a:t> specifica stringa e divide la stringa in una </a:t>
            </a:r>
            <a:r>
              <a:rPr lang="it-IT" sz="1400" dirty="0" err="1"/>
              <a:t>tupla</a:t>
            </a:r>
            <a:r>
              <a:rPr lang="it-IT" sz="1400" dirty="0"/>
              <a:t> di 3 elementi.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endParaRPr lang="it-IT" sz="1400" dirty="0"/>
          </a:p>
        </p:txBody>
      </p:sp>
      <p:pic>
        <p:nvPicPr>
          <p:cNvPr id="7" name="Immagine 6">
            <a:extLst>
              <a:ext uri="{FF2B5EF4-FFF2-40B4-BE49-F238E27FC236}">
                <a16:creationId xmlns:a16="http://schemas.microsoft.com/office/drawing/2014/main" id="{1EE5F903-4CC5-BC74-5C65-BF1A4F9C771B}"/>
              </a:ext>
            </a:extLst>
          </p:cNvPr>
          <p:cNvPicPr>
            <a:picLocks noChangeAspect="1"/>
          </p:cNvPicPr>
          <p:nvPr/>
        </p:nvPicPr>
        <p:blipFill>
          <a:blip r:embed="rId2"/>
          <a:stretch>
            <a:fillRect/>
          </a:stretch>
        </p:blipFill>
        <p:spPr>
          <a:xfrm>
            <a:off x="586661" y="4951877"/>
            <a:ext cx="5162891" cy="1117891"/>
          </a:xfrm>
          <a:prstGeom prst="rect">
            <a:avLst/>
          </a:prstGeom>
        </p:spPr>
      </p:pic>
      <p:pic>
        <p:nvPicPr>
          <p:cNvPr id="10" name="Immagine 9">
            <a:extLst>
              <a:ext uri="{FF2B5EF4-FFF2-40B4-BE49-F238E27FC236}">
                <a16:creationId xmlns:a16="http://schemas.microsoft.com/office/drawing/2014/main" id="{6CECC1AD-AE0C-CBE5-424C-47207B0911A9}"/>
              </a:ext>
            </a:extLst>
          </p:cNvPr>
          <p:cNvPicPr>
            <a:picLocks noChangeAspect="1"/>
          </p:cNvPicPr>
          <p:nvPr/>
        </p:nvPicPr>
        <p:blipFill>
          <a:blip r:embed="rId3"/>
          <a:stretch>
            <a:fillRect/>
          </a:stretch>
        </p:blipFill>
        <p:spPr>
          <a:xfrm>
            <a:off x="1961374" y="6128030"/>
            <a:ext cx="2413469" cy="218085"/>
          </a:xfrm>
          <a:prstGeom prst="rect">
            <a:avLst/>
          </a:prstGeom>
        </p:spPr>
      </p:pic>
      <p:pic>
        <p:nvPicPr>
          <p:cNvPr id="12" name="Immagine 11">
            <a:extLst>
              <a:ext uri="{FF2B5EF4-FFF2-40B4-BE49-F238E27FC236}">
                <a16:creationId xmlns:a16="http://schemas.microsoft.com/office/drawing/2014/main" id="{F216AF82-8AF0-00C0-C37F-76D7D775AEAB}"/>
              </a:ext>
            </a:extLst>
          </p:cNvPr>
          <p:cNvPicPr>
            <a:picLocks noChangeAspect="1"/>
          </p:cNvPicPr>
          <p:nvPr/>
        </p:nvPicPr>
        <p:blipFill>
          <a:blip r:embed="rId4"/>
          <a:stretch>
            <a:fillRect/>
          </a:stretch>
        </p:blipFill>
        <p:spPr>
          <a:xfrm>
            <a:off x="1890716" y="3869230"/>
            <a:ext cx="2554783" cy="481709"/>
          </a:xfrm>
          <a:prstGeom prst="rect">
            <a:avLst/>
          </a:prstGeom>
        </p:spPr>
      </p:pic>
      <p:pic>
        <p:nvPicPr>
          <p:cNvPr id="15" name="Immagine 14">
            <a:extLst>
              <a:ext uri="{FF2B5EF4-FFF2-40B4-BE49-F238E27FC236}">
                <a16:creationId xmlns:a16="http://schemas.microsoft.com/office/drawing/2014/main" id="{E0E1F8EA-A1AC-3BCC-2A25-849A8CCBDD3C}"/>
              </a:ext>
            </a:extLst>
          </p:cNvPr>
          <p:cNvPicPr>
            <a:picLocks noChangeAspect="1"/>
          </p:cNvPicPr>
          <p:nvPr/>
        </p:nvPicPr>
        <p:blipFill>
          <a:blip r:embed="rId5"/>
          <a:stretch>
            <a:fillRect/>
          </a:stretch>
        </p:blipFill>
        <p:spPr>
          <a:xfrm>
            <a:off x="1890716" y="4472643"/>
            <a:ext cx="2554784" cy="235826"/>
          </a:xfrm>
          <a:prstGeom prst="rect">
            <a:avLst/>
          </a:prstGeom>
        </p:spPr>
      </p:pic>
      <p:pic>
        <p:nvPicPr>
          <p:cNvPr id="17" name="Immagine 16">
            <a:extLst>
              <a:ext uri="{FF2B5EF4-FFF2-40B4-BE49-F238E27FC236}">
                <a16:creationId xmlns:a16="http://schemas.microsoft.com/office/drawing/2014/main" id="{387278AE-01A0-A2B9-BC88-DD30B584600E}"/>
              </a:ext>
            </a:extLst>
          </p:cNvPr>
          <p:cNvPicPr>
            <a:picLocks noChangeAspect="1"/>
          </p:cNvPicPr>
          <p:nvPr/>
        </p:nvPicPr>
        <p:blipFill>
          <a:blip r:embed="rId6"/>
          <a:stretch>
            <a:fillRect/>
          </a:stretch>
        </p:blipFill>
        <p:spPr>
          <a:xfrm>
            <a:off x="6880394" y="3703830"/>
            <a:ext cx="4286990" cy="427934"/>
          </a:xfrm>
          <a:prstGeom prst="rect">
            <a:avLst/>
          </a:prstGeom>
        </p:spPr>
      </p:pic>
      <p:pic>
        <p:nvPicPr>
          <p:cNvPr id="20" name="Immagine 19">
            <a:extLst>
              <a:ext uri="{FF2B5EF4-FFF2-40B4-BE49-F238E27FC236}">
                <a16:creationId xmlns:a16="http://schemas.microsoft.com/office/drawing/2014/main" id="{EBAE6012-5D26-2900-1754-6A1967DC752C}"/>
              </a:ext>
            </a:extLst>
          </p:cNvPr>
          <p:cNvPicPr>
            <a:picLocks noChangeAspect="1"/>
          </p:cNvPicPr>
          <p:nvPr/>
        </p:nvPicPr>
        <p:blipFill>
          <a:blip r:embed="rId7"/>
          <a:stretch>
            <a:fillRect/>
          </a:stretch>
        </p:blipFill>
        <p:spPr>
          <a:xfrm>
            <a:off x="6719737" y="4512520"/>
            <a:ext cx="4608303" cy="242955"/>
          </a:xfrm>
          <a:prstGeom prst="rect">
            <a:avLst/>
          </a:prstGeom>
        </p:spPr>
      </p:pic>
    </p:spTree>
    <p:extLst>
      <p:ext uri="{BB962C8B-B14F-4D97-AF65-F5344CB8AC3E}">
        <p14:creationId xmlns:p14="http://schemas.microsoft.com/office/powerpoint/2010/main" val="3587844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ED508B-25AB-8C24-22C0-70B8B9B0D985}"/>
              </a:ext>
            </a:extLst>
          </p:cNvPr>
          <p:cNvSpPr>
            <a:spLocks noGrp="1"/>
          </p:cNvSpPr>
          <p:nvPr>
            <p:ph type="title"/>
          </p:nvPr>
        </p:nvSpPr>
        <p:spPr/>
        <p:txBody>
          <a:bodyPr/>
          <a:lstStyle/>
          <a:p>
            <a:r>
              <a:rPr lang="it-IT" dirty="0"/>
              <a:t>STRINGHE IN PYTHON – Metodi</a:t>
            </a:r>
          </a:p>
        </p:txBody>
      </p:sp>
      <p:sp>
        <p:nvSpPr>
          <p:cNvPr id="3" name="Segnaposto contenuto 2">
            <a:extLst>
              <a:ext uri="{FF2B5EF4-FFF2-40B4-BE49-F238E27FC236}">
                <a16:creationId xmlns:a16="http://schemas.microsoft.com/office/drawing/2014/main" id="{E21F59A0-CA3B-A657-813F-8D83175C8DA7}"/>
              </a:ext>
            </a:extLst>
          </p:cNvPr>
          <p:cNvSpPr>
            <a:spLocks noGrp="1"/>
          </p:cNvSpPr>
          <p:nvPr>
            <p:ph sz="half" idx="2"/>
          </p:nvPr>
        </p:nvSpPr>
        <p:spPr>
          <a:xfrm>
            <a:off x="328612" y="1271016"/>
            <a:ext cx="6793158" cy="5248655"/>
          </a:xfrm>
        </p:spPr>
        <p:txBody>
          <a:bodyPr anchor="ctr">
            <a:normAutofit/>
          </a:bodyPr>
          <a:lstStyle/>
          <a:p>
            <a:pPr>
              <a:buFont typeface="Arial" panose="020B0604020202020204" pitchFamily="34" charset="0"/>
              <a:buChar char="•"/>
            </a:pPr>
            <a:r>
              <a:rPr lang="en-US" sz="1400" b="1" dirty="0" err="1">
                <a:solidFill>
                  <a:srgbClr val="000000"/>
                </a:solidFill>
                <a:highlight>
                  <a:srgbClr val="00FF00"/>
                </a:highlight>
              </a:rPr>
              <a:t>isalnum</a:t>
            </a:r>
            <a:r>
              <a:rPr lang="en-US" sz="1400" b="1" dirty="0">
                <a:solidFill>
                  <a:srgbClr val="000000"/>
                </a:solidFill>
                <a:highlight>
                  <a:srgbClr val="00FF00"/>
                </a:highlight>
              </a:rPr>
              <a:t>()</a:t>
            </a:r>
            <a:br>
              <a:rPr lang="en-US" sz="1400" b="1" dirty="0">
                <a:solidFill>
                  <a:srgbClr val="000000"/>
                </a:solidFill>
                <a:highlight>
                  <a:srgbClr val="00FF00"/>
                </a:highlight>
              </a:rPr>
            </a:br>
            <a:r>
              <a:rPr lang="en-US" sz="1400" dirty="0" err="1">
                <a:solidFill>
                  <a:srgbClr val="000000"/>
                </a:solidFill>
              </a:rPr>
              <a:t>Controlla</a:t>
            </a:r>
            <a:r>
              <a:rPr lang="en-US" sz="1400" dirty="0">
                <a:solidFill>
                  <a:srgbClr val="000000"/>
                </a:solidFill>
              </a:rPr>
              <a:t>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rPr>
              <a:t>alfanumerici</a:t>
            </a:r>
            <a:r>
              <a:rPr lang="en-US" sz="1400" dirty="0">
                <a:solidFill>
                  <a:srgbClr val="000000"/>
                </a:solidFill>
              </a:rPr>
              <a:t>. </a:t>
            </a:r>
            <a:r>
              <a:rPr lang="en-US" sz="1400" dirty="0" err="1">
                <a:solidFill>
                  <a:srgbClr val="000000"/>
                </a:solidFill>
                <a:highlight>
                  <a:srgbClr val="00FF00"/>
                </a:highlight>
              </a:rPr>
              <a:t>Ritorna</a:t>
            </a:r>
            <a:r>
              <a:rPr lang="en-US" sz="1400" dirty="0">
                <a:solidFill>
                  <a:srgbClr val="000000"/>
                </a:solidFill>
                <a:highlight>
                  <a:srgbClr val="00FF00"/>
                </a:highlight>
              </a:rPr>
              <a:t> True se </a:t>
            </a:r>
            <a:r>
              <a:rPr lang="en-US" sz="1400" dirty="0" err="1">
                <a:solidFill>
                  <a:srgbClr val="000000"/>
                </a:solidFill>
                <a:highlight>
                  <a:srgbClr val="00FF00"/>
                </a:highlight>
              </a:rPr>
              <a:t>sono</a:t>
            </a:r>
            <a:r>
              <a:rPr lang="en-US" sz="1400" dirty="0">
                <a:solidFill>
                  <a:srgbClr val="000000"/>
                </a:solidFill>
                <a:highlight>
                  <a:srgbClr val="00FF00"/>
                </a:highlight>
              </a:rPr>
              <a:t> tutti </a:t>
            </a:r>
            <a:r>
              <a:rPr lang="en-US" sz="1400" dirty="0" err="1">
                <a:solidFill>
                  <a:srgbClr val="000000"/>
                </a:solidFill>
                <a:highlight>
                  <a:srgbClr val="00FF00"/>
                </a:highlight>
              </a:rPr>
              <a:t>alfanumerici</a:t>
            </a:r>
            <a:r>
              <a:rPr lang="en-US" sz="1400" dirty="0">
                <a:solidFill>
                  <a:srgbClr val="000000"/>
                </a:solidFill>
              </a:rPr>
              <a:t> (</a:t>
            </a:r>
            <a:r>
              <a:rPr lang="en-US" sz="1400" b="1" dirty="0" err="1">
                <a:solidFill>
                  <a:srgbClr val="000000"/>
                </a:solidFill>
                <a:highlight>
                  <a:srgbClr val="00FFFF"/>
                </a:highlight>
              </a:rPr>
              <a:t>lettere</a:t>
            </a:r>
            <a:r>
              <a:rPr lang="en-US" sz="1400" b="1" dirty="0">
                <a:solidFill>
                  <a:srgbClr val="000000"/>
                </a:solidFill>
                <a:highlight>
                  <a:srgbClr val="00FFFF"/>
                </a:highlight>
              </a:rPr>
              <a:t> e/o numeri</a:t>
            </a:r>
            <a:r>
              <a:rPr lang="en-US" sz="1400" b="1" dirty="0">
                <a:solidFill>
                  <a:srgbClr val="000000"/>
                </a:solidFill>
              </a:rPr>
              <a:t>)</a:t>
            </a:r>
            <a:r>
              <a:rPr lang="en-US" sz="1400" dirty="0">
                <a:solidFill>
                  <a:srgbClr val="000000"/>
                </a:solidFill>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.isalnum</a:t>
            </a:r>
            <a:r>
              <a:rPr lang="it-IT" sz="1400" b="0" i="0" dirty="0">
                <a:solidFill>
                  <a:srgbClr val="000000"/>
                </a:solidFill>
                <a:effectLst/>
              </a:rPr>
              <a:t>()</a:t>
            </a:r>
            <a:br>
              <a:rPr lang="it-IT" sz="1400" b="0" i="0" dirty="0">
                <a:solidFill>
                  <a:srgbClr val="000000"/>
                </a:solidFill>
                <a:effectLst/>
              </a:rPr>
            </a:br>
            <a:endParaRPr lang="en-US" sz="1400" dirty="0">
              <a:solidFill>
                <a:srgbClr val="000000"/>
              </a:solidFill>
            </a:endParaRPr>
          </a:p>
          <a:p>
            <a:pPr>
              <a:buFont typeface="Arial" panose="020B0604020202020204" pitchFamily="34" charset="0"/>
              <a:buChar char="•"/>
            </a:pPr>
            <a:r>
              <a:rPr lang="en-US" sz="1400" b="1" dirty="0" err="1">
                <a:solidFill>
                  <a:srgbClr val="000000"/>
                </a:solidFill>
                <a:highlight>
                  <a:srgbClr val="00FF00"/>
                </a:highlight>
              </a:rPr>
              <a:t>isalpha</a:t>
            </a:r>
            <a:r>
              <a:rPr lang="en-US" sz="1400" b="1" dirty="0">
                <a:solidFill>
                  <a:srgbClr val="000000"/>
                </a:solidFill>
                <a:highlight>
                  <a:srgbClr val="00FF00"/>
                </a:highlight>
              </a:rPr>
              <a:t>()</a:t>
            </a:r>
            <a:br>
              <a:rPr lang="en-US" sz="1400" b="1" dirty="0">
                <a:solidFill>
                  <a:srgbClr val="000000"/>
                </a:solidFill>
              </a:rPr>
            </a:br>
            <a:r>
              <a:rPr lang="en-US" sz="1400" dirty="0" err="1">
                <a:solidFill>
                  <a:srgbClr val="000000"/>
                </a:solidFill>
              </a:rPr>
              <a:t>Ritorna</a:t>
            </a:r>
            <a:r>
              <a:rPr lang="en-US" sz="1400" dirty="0">
                <a:solidFill>
                  <a:srgbClr val="000000"/>
                </a:solidFill>
              </a:rPr>
              <a:t> True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highlight>
                  <a:srgbClr val="00FF00"/>
                </a:highlight>
              </a:rPr>
              <a:t>alfabetici</a:t>
            </a:r>
            <a:r>
              <a:rPr lang="en-US" sz="1400" dirty="0">
                <a:solidFill>
                  <a:srgbClr val="000000"/>
                </a:solidFill>
              </a:rPr>
              <a:t>. </a:t>
            </a:r>
            <a:r>
              <a:rPr lang="en-US" sz="1400" dirty="0">
                <a:solidFill>
                  <a:srgbClr val="000000"/>
                </a:solidFill>
                <a:highlight>
                  <a:srgbClr val="00FFFF"/>
                </a:highlight>
              </a:rPr>
              <a:t>(</a:t>
            </a:r>
            <a:r>
              <a:rPr lang="en-US" sz="1400" dirty="0" err="1">
                <a:solidFill>
                  <a:srgbClr val="000000"/>
                </a:solidFill>
                <a:highlight>
                  <a:srgbClr val="00FFFF"/>
                </a:highlight>
              </a:rPr>
              <a:t>lettere</a:t>
            </a:r>
            <a:r>
              <a:rPr lang="en-US" sz="1400" dirty="0">
                <a:solidFill>
                  <a:srgbClr val="000000"/>
                </a:solidFill>
                <a:highlight>
                  <a:srgbClr val="00FFFF"/>
                </a:highlight>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.isalpha</a:t>
            </a:r>
            <a:r>
              <a:rPr lang="it-IT" sz="1400" b="0" i="0" dirty="0">
                <a:solidFill>
                  <a:srgbClr val="000000"/>
                </a:solidFill>
                <a:effectLst/>
              </a:rPr>
              <a:t>()</a:t>
            </a:r>
            <a:br>
              <a:rPr lang="it-IT" sz="1400" b="0" i="0" dirty="0">
                <a:solidFill>
                  <a:srgbClr val="000000"/>
                </a:solidFill>
                <a:effectLst/>
              </a:rPr>
            </a:br>
            <a:br>
              <a:rPr lang="it-IT" sz="1400" b="0" i="0" dirty="0">
                <a:solidFill>
                  <a:srgbClr val="000000"/>
                </a:solidFill>
                <a:effectLst/>
              </a:rPr>
            </a:br>
            <a:endParaRPr lang="it-IT" sz="1400" b="0" i="0" dirty="0">
              <a:solidFill>
                <a:srgbClr val="000000"/>
              </a:solidFill>
              <a:effectLst/>
            </a:endParaRPr>
          </a:p>
          <a:p>
            <a:pPr algn="l">
              <a:buFont typeface="Arial" panose="020B0604020202020204" pitchFamily="34" charset="0"/>
              <a:buChar char="•"/>
            </a:pPr>
            <a:r>
              <a:rPr lang="en-US" sz="1400" b="1" dirty="0" err="1">
                <a:solidFill>
                  <a:srgbClr val="000000"/>
                </a:solidFill>
                <a:highlight>
                  <a:srgbClr val="00FF00"/>
                </a:highlight>
              </a:rPr>
              <a:t>isdigit</a:t>
            </a:r>
            <a:r>
              <a:rPr lang="en-US" sz="1400" b="1" dirty="0">
                <a:solidFill>
                  <a:srgbClr val="000000"/>
                </a:solidFill>
                <a:highlight>
                  <a:srgbClr val="00FF00"/>
                </a:highlight>
              </a:rPr>
              <a:t>()</a:t>
            </a:r>
            <a:br>
              <a:rPr lang="en-US" sz="1400" dirty="0">
                <a:solidFill>
                  <a:srgbClr val="000000"/>
                </a:solidFill>
              </a:rPr>
            </a:br>
            <a:r>
              <a:rPr lang="en-US" sz="1400" dirty="0" err="1">
                <a:solidFill>
                  <a:srgbClr val="000000"/>
                </a:solidFill>
              </a:rPr>
              <a:t>Ritorna</a:t>
            </a:r>
            <a:r>
              <a:rPr lang="en-US" sz="1400" dirty="0">
                <a:solidFill>
                  <a:srgbClr val="000000"/>
                </a:solidFill>
              </a:rPr>
              <a:t> True se tutti I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numeri. </a:t>
            </a:r>
            <a:r>
              <a:rPr lang="en-US" sz="1400" i="0" dirty="0">
                <a:solidFill>
                  <a:srgbClr val="000000"/>
                </a:solidFill>
                <a:effectLst/>
                <a:highlight>
                  <a:srgbClr val="00FFFF"/>
                </a:highlight>
              </a:rPr>
              <a:t>(numeri)</a:t>
            </a:r>
            <a:br>
              <a:rPr lang="en-US" sz="1400" i="0" dirty="0">
                <a:solidFill>
                  <a:srgbClr val="000000"/>
                </a:solidFill>
                <a:effectLst/>
              </a:rPr>
            </a:br>
            <a:r>
              <a:rPr lang="it-IT" sz="1400" b="0" i="1" dirty="0" err="1">
                <a:solidFill>
                  <a:srgbClr val="000000"/>
                </a:solidFill>
                <a:effectLst/>
              </a:rPr>
              <a:t>string</a:t>
            </a:r>
            <a:r>
              <a:rPr lang="it-IT" sz="1400" b="0" i="0" dirty="0" err="1">
                <a:solidFill>
                  <a:srgbClr val="000000"/>
                </a:solidFill>
                <a:effectLst/>
              </a:rPr>
              <a:t>.isdigit</a:t>
            </a:r>
            <a:r>
              <a:rPr lang="it-IT" sz="1400" b="0" i="0" dirty="0">
                <a:solidFill>
                  <a:srgbClr val="000000"/>
                </a:solidFill>
                <a:effectLst/>
              </a:rPr>
              <a:t>()</a:t>
            </a:r>
            <a:br>
              <a:rPr lang="it-IT" sz="1400" b="0" i="0" dirty="0">
                <a:solidFill>
                  <a:srgbClr val="000000"/>
                </a:solidFill>
                <a:effectLst/>
              </a:rPr>
            </a:br>
            <a:r>
              <a:rPr lang="it-IT" sz="1400" b="0" i="0" dirty="0">
                <a:solidFill>
                  <a:srgbClr val="000000"/>
                </a:solidFill>
                <a:effectLst/>
              </a:rPr>
              <a:t>es </a:t>
            </a:r>
            <a:r>
              <a:rPr lang="it-IT" sz="1100" b="0" i="0" dirty="0">
                <a:solidFill>
                  <a:srgbClr val="333333"/>
                </a:solidFill>
                <a:effectLst/>
                <a:latin typeface="Courier New" panose="02070309020205020404" pitchFamily="49" charset="0"/>
              </a:rPr>
              <a:t>2² è digit</a:t>
            </a:r>
            <a:endParaRPr lang="it-IT" sz="1400" b="0" i="0" dirty="0">
              <a:solidFill>
                <a:srgbClr val="000000"/>
              </a:solidFill>
              <a:effectLst/>
            </a:endParaRPr>
          </a:p>
          <a:p>
            <a:pPr algn="l">
              <a:buFont typeface="Arial" panose="020B0604020202020204" pitchFamily="34" charset="0"/>
              <a:buChar char="•"/>
            </a:pPr>
            <a:endParaRPr lang="it-IT" sz="1400" b="0" i="0" dirty="0">
              <a:solidFill>
                <a:srgbClr val="000000"/>
              </a:solidFill>
              <a:effectLst/>
            </a:endParaRPr>
          </a:p>
          <a:p>
            <a:pPr algn="l">
              <a:buFont typeface="Arial" panose="020B0604020202020204" pitchFamily="34" charset="0"/>
              <a:buChar char="•"/>
            </a:pPr>
            <a:r>
              <a:rPr lang="it-IT" sz="1400" b="1" dirty="0" err="1">
                <a:solidFill>
                  <a:srgbClr val="000000"/>
                </a:solidFill>
                <a:highlight>
                  <a:srgbClr val="00FF00"/>
                </a:highlight>
              </a:rPr>
              <a:t>isnumeric</a:t>
            </a:r>
            <a:r>
              <a:rPr lang="it-IT" sz="1400" b="1" dirty="0">
                <a:solidFill>
                  <a:srgbClr val="000000"/>
                </a:solidFill>
                <a:highlight>
                  <a:srgbClr val="00FF00"/>
                </a:highlight>
              </a:rPr>
              <a:t>()</a:t>
            </a:r>
            <a:br>
              <a:rPr lang="it-IT" sz="1400" dirty="0">
                <a:solidFill>
                  <a:srgbClr val="000000"/>
                </a:solidFill>
              </a:rPr>
            </a:br>
            <a:r>
              <a:rPr lang="it-IT" sz="1400" dirty="0">
                <a:solidFill>
                  <a:srgbClr val="000000"/>
                </a:solidFill>
              </a:rPr>
              <a:t>ritorna True se tutti i caratteri sono numeri (0-9). Esponenti come </a:t>
            </a:r>
            <a:r>
              <a:rPr lang="it-IT" sz="1400" baseline="30000" dirty="0">
                <a:solidFill>
                  <a:srgbClr val="000000"/>
                </a:solidFill>
              </a:rPr>
              <a:t>2</a:t>
            </a:r>
            <a:r>
              <a:rPr lang="it-IT" sz="1400" dirty="0">
                <a:solidFill>
                  <a:srgbClr val="000000"/>
                </a:solidFill>
              </a:rPr>
              <a:t> e </a:t>
            </a:r>
            <a:r>
              <a:rPr lang="it-IT" sz="1400" baseline="30000" dirty="0">
                <a:solidFill>
                  <a:srgbClr val="000000"/>
                </a:solidFill>
              </a:rPr>
              <a:t>¾</a:t>
            </a:r>
            <a:r>
              <a:rPr lang="it-IT" sz="1400" dirty="0">
                <a:solidFill>
                  <a:srgbClr val="000000"/>
                </a:solidFill>
              </a:rPr>
              <a:t> sono considerati numeri. </a:t>
            </a:r>
            <a:r>
              <a:rPr lang="it-IT" sz="1400" b="1" dirty="0">
                <a:solidFill>
                  <a:srgbClr val="000000"/>
                </a:solidFill>
                <a:highlight>
                  <a:srgbClr val="FFFF00"/>
                </a:highlight>
              </a:rPr>
              <a:t>-1</a:t>
            </a:r>
            <a:r>
              <a:rPr lang="it-IT" sz="1400" dirty="0">
                <a:solidFill>
                  <a:srgbClr val="000000"/>
                </a:solidFill>
              </a:rPr>
              <a:t> e </a:t>
            </a:r>
            <a:r>
              <a:rPr lang="it-IT" sz="1400" b="1" dirty="0">
                <a:solidFill>
                  <a:srgbClr val="000000"/>
                </a:solidFill>
                <a:highlight>
                  <a:srgbClr val="FFFF00"/>
                </a:highlight>
              </a:rPr>
              <a:t>1.5</a:t>
            </a:r>
            <a:r>
              <a:rPr lang="it-IT" sz="1400" dirty="0">
                <a:solidFill>
                  <a:srgbClr val="000000"/>
                </a:solidFill>
              </a:rPr>
              <a:t> </a:t>
            </a:r>
            <a:r>
              <a:rPr lang="it-IT" sz="1400" b="1" u="sng" dirty="0">
                <a:solidFill>
                  <a:srgbClr val="FF0000"/>
                </a:solidFill>
              </a:rPr>
              <a:t>NON sono considerati numeri </a:t>
            </a:r>
            <a:r>
              <a:rPr lang="it-IT" sz="1400" dirty="0">
                <a:solidFill>
                  <a:srgbClr val="000000"/>
                </a:solidFill>
              </a:rPr>
              <a:t>perché </a:t>
            </a:r>
            <a:r>
              <a:rPr lang="it-IT" sz="1400" b="1" dirty="0">
                <a:solidFill>
                  <a:srgbClr val="000000"/>
                </a:solidFill>
              </a:rPr>
              <a:t>TUTTI</a:t>
            </a:r>
            <a:r>
              <a:rPr lang="it-IT" sz="1400" dirty="0">
                <a:solidFill>
                  <a:srgbClr val="000000"/>
                </a:solidFill>
              </a:rPr>
              <a:t> i caratteri della stringa </a:t>
            </a:r>
            <a:r>
              <a:rPr lang="it-IT" sz="1400" b="1" dirty="0">
                <a:solidFill>
                  <a:srgbClr val="000000"/>
                </a:solidFill>
              </a:rPr>
              <a:t>devono essere numeri </a:t>
            </a:r>
            <a:r>
              <a:rPr lang="it-IT" sz="1400" dirty="0">
                <a:solidFill>
                  <a:srgbClr val="000000"/>
                </a:solidFill>
              </a:rPr>
              <a:t>e il trattino </a:t>
            </a:r>
            <a:r>
              <a:rPr lang="it-IT" sz="1400" b="1" dirty="0">
                <a:solidFill>
                  <a:srgbClr val="000000"/>
                </a:solidFill>
                <a:highlight>
                  <a:srgbClr val="FFFF00"/>
                </a:highlight>
              </a:rPr>
              <a:t>–</a:t>
            </a:r>
            <a:r>
              <a:rPr lang="it-IT" sz="1400" dirty="0">
                <a:solidFill>
                  <a:srgbClr val="000000"/>
                </a:solidFill>
              </a:rPr>
              <a:t> ed il punto </a:t>
            </a:r>
            <a:r>
              <a:rPr lang="it-IT" sz="1400" b="1" dirty="0">
                <a:solidFill>
                  <a:srgbClr val="000000"/>
                </a:solidFill>
                <a:highlight>
                  <a:srgbClr val="FFFF00"/>
                </a:highlight>
              </a:rPr>
              <a:t>. </a:t>
            </a:r>
            <a:r>
              <a:rPr lang="it-IT" sz="1400" dirty="0">
                <a:solidFill>
                  <a:srgbClr val="000000"/>
                </a:solidFill>
              </a:rPr>
              <a:t>non lo sono</a:t>
            </a:r>
          </a:p>
          <a:p>
            <a:pPr algn="l">
              <a:buFont typeface="Arial" panose="020B0604020202020204" pitchFamily="34" charset="0"/>
              <a:buChar char="•"/>
            </a:pPr>
            <a:endParaRPr lang="it-IT" sz="1400" b="0" i="0" dirty="0">
              <a:solidFill>
                <a:srgbClr val="000000"/>
              </a:solidFill>
              <a:effectLst/>
            </a:endParaRPr>
          </a:p>
          <a:p>
            <a:pPr algn="l">
              <a:buFont typeface="Arial" panose="020B0604020202020204" pitchFamily="34" charset="0"/>
              <a:buChar char="•"/>
            </a:pPr>
            <a:r>
              <a:rPr lang="it-IT" sz="1400" dirty="0">
                <a:solidFill>
                  <a:srgbClr val="000000"/>
                </a:solidFill>
              </a:rPr>
              <a:t>per 2 ad apice ALT+0178</a:t>
            </a:r>
            <a:endParaRPr lang="it-IT" sz="1400" b="0" i="0" dirty="0">
              <a:solidFill>
                <a:srgbClr val="000000"/>
              </a:solidFill>
              <a:effectLst/>
            </a:endParaRPr>
          </a:p>
        </p:txBody>
      </p:sp>
      <p:pic>
        <p:nvPicPr>
          <p:cNvPr id="5" name="Segnaposto contenuto 4">
            <a:extLst>
              <a:ext uri="{FF2B5EF4-FFF2-40B4-BE49-F238E27FC236}">
                <a16:creationId xmlns:a16="http://schemas.microsoft.com/office/drawing/2014/main" id="{9B66C470-BE29-C5BD-95BF-41939407830C}"/>
              </a:ext>
            </a:extLst>
          </p:cNvPr>
          <p:cNvPicPr>
            <a:picLocks noGrp="1" noChangeAspect="1"/>
          </p:cNvPicPr>
          <p:nvPr>
            <p:ph sz="quarter" idx="4"/>
          </p:nvPr>
        </p:nvPicPr>
        <p:blipFill>
          <a:blip r:embed="rId2"/>
          <a:stretch>
            <a:fillRect/>
          </a:stretch>
        </p:blipFill>
        <p:spPr>
          <a:xfrm>
            <a:off x="7730237" y="2845418"/>
            <a:ext cx="1558501" cy="630032"/>
          </a:xfrm>
          <a:prstGeom prst="rect">
            <a:avLst/>
          </a:prstGeom>
        </p:spPr>
      </p:pic>
      <p:pic>
        <p:nvPicPr>
          <p:cNvPr id="6" name="Immagine 5">
            <a:extLst>
              <a:ext uri="{FF2B5EF4-FFF2-40B4-BE49-F238E27FC236}">
                <a16:creationId xmlns:a16="http://schemas.microsoft.com/office/drawing/2014/main" id="{B24E1EAE-28B3-313E-847E-97BB127044BE}"/>
              </a:ext>
            </a:extLst>
          </p:cNvPr>
          <p:cNvPicPr>
            <a:picLocks noChangeAspect="1"/>
          </p:cNvPicPr>
          <p:nvPr/>
        </p:nvPicPr>
        <p:blipFill>
          <a:blip r:embed="rId3"/>
          <a:stretch>
            <a:fillRect/>
          </a:stretch>
        </p:blipFill>
        <p:spPr>
          <a:xfrm>
            <a:off x="7761011" y="1758570"/>
            <a:ext cx="1496955" cy="597270"/>
          </a:xfrm>
          <a:prstGeom prst="rect">
            <a:avLst/>
          </a:prstGeom>
        </p:spPr>
      </p:pic>
      <p:pic>
        <p:nvPicPr>
          <p:cNvPr id="8" name="Immagine 7">
            <a:extLst>
              <a:ext uri="{FF2B5EF4-FFF2-40B4-BE49-F238E27FC236}">
                <a16:creationId xmlns:a16="http://schemas.microsoft.com/office/drawing/2014/main" id="{EBE0A9DB-2BF3-3A4B-7E2F-A132F62A4375}"/>
              </a:ext>
            </a:extLst>
          </p:cNvPr>
          <p:cNvPicPr>
            <a:picLocks noChangeAspect="1"/>
          </p:cNvPicPr>
          <p:nvPr/>
        </p:nvPicPr>
        <p:blipFill>
          <a:blip r:embed="rId4"/>
          <a:stretch>
            <a:fillRect/>
          </a:stretch>
        </p:blipFill>
        <p:spPr>
          <a:xfrm>
            <a:off x="7761728" y="4146313"/>
            <a:ext cx="1163772" cy="574702"/>
          </a:xfrm>
          <a:prstGeom prst="rect">
            <a:avLst/>
          </a:prstGeom>
        </p:spPr>
      </p:pic>
      <p:pic>
        <p:nvPicPr>
          <p:cNvPr id="10" name="Immagine 9">
            <a:extLst>
              <a:ext uri="{FF2B5EF4-FFF2-40B4-BE49-F238E27FC236}">
                <a16:creationId xmlns:a16="http://schemas.microsoft.com/office/drawing/2014/main" id="{38928664-893D-6205-87BF-A11FAC568A84}"/>
              </a:ext>
            </a:extLst>
          </p:cNvPr>
          <p:cNvPicPr>
            <a:picLocks noChangeAspect="1"/>
          </p:cNvPicPr>
          <p:nvPr/>
        </p:nvPicPr>
        <p:blipFill>
          <a:blip r:embed="rId5"/>
          <a:stretch>
            <a:fillRect/>
          </a:stretch>
        </p:blipFill>
        <p:spPr>
          <a:xfrm>
            <a:off x="9959325" y="4028170"/>
            <a:ext cx="2004828" cy="692845"/>
          </a:xfrm>
          <a:prstGeom prst="rect">
            <a:avLst/>
          </a:prstGeom>
        </p:spPr>
      </p:pic>
      <p:pic>
        <p:nvPicPr>
          <p:cNvPr id="18" name="Immagine 17">
            <a:extLst>
              <a:ext uri="{FF2B5EF4-FFF2-40B4-BE49-F238E27FC236}">
                <a16:creationId xmlns:a16="http://schemas.microsoft.com/office/drawing/2014/main" id="{61D7E00F-160C-5D33-3FC0-79CDCBA0105C}"/>
              </a:ext>
            </a:extLst>
          </p:cNvPr>
          <p:cNvPicPr>
            <a:picLocks noChangeAspect="1"/>
          </p:cNvPicPr>
          <p:nvPr/>
        </p:nvPicPr>
        <p:blipFill>
          <a:blip r:embed="rId6"/>
          <a:stretch>
            <a:fillRect/>
          </a:stretch>
        </p:blipFill>
        <p:spPr>
          <a:xfrm>
            <a:off x="7761011" y="5210593"/>
            <a:ext cx="1783987" cy="630032"/>
          </a:xfrm>
          <a:prstGeom prst="rect">
            <a:avLst/>
          </a:prstGeom>
        </p:spPr>
      </p:pic>
      <p:pic>
        <p:nvPicPr>
          <p:cNvPr id="20" name="Immagine 19">
            <a:extLst>
              <a:ext uri="{FF2B5EF4-FFF2-40B4-BE49-F238E27FC236}">
                <a16:creationId xmlns:a16="http://schemas.microsoft.com/office/drawing/2014/main" id="{02B9831E-F905-663A-B6E1-0CE25E215059}"/>
              </a:ext>
            </a:extLst>
          </p:cNvPr>
          <p:cNvPicPr>
            <a:picLocks noChangeAspect="1"/>
          </p:cNvPicPr>
          <p:nvPr/>
        </p:nvPicPr>
        <p:blipFill>
          <a:blip r:embed="rId7"/>
          <a:stretch>
            <a:fillRect/>
          </a:stretch>
        </p:blipFill>
        <p:spPr>
          <a:xfrm>
            <a:off x="9972227" y="5179187"/>
            <a:ext cx="1991926" cy="692844"/>
          </a:xfrm>
          <a:prstGeom prst="rect">
            <a:avLst/>
          </a:prstGeom>
        </p:spPr>
      </p:pic>
    </p:spTree>
    <p:extLst>
      <p:ext uri="{BB962C8B-B14F-4D97-AF65-F5344CB8AC3E}">
        <p14:creationId xmlns:p14="http://schemas.microsoft.com/office/powerpoint/2010/main" val="2023581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24D27D-B78C-B7D9-EE7D-30DD41240B37}"/>
              </a:ext>
            </a:extLst>
          </p:cNvPr>
          <p:cNvSpPr>
            <a:spLocks noGrp="1"/>
          </p:cNvSpPr>
          <p:nvPr>
            <p:ph type="title"/>
          </p:nvPr>
        </p:nvSpPr>
        <p:spPr/>
        <p:txBody>
          <a:bodyPr/>
          <a:lstStyle/>
          <a:p>
            <a:r>
              <a:rPr lang="it-IT" dirty="0"/>
              <a:t>STRINGHE – </a:t>
            </a:r>
            <a:r>
              <a:rPr lang="it-IT" dirty="0" err="1"/>
              <a:t>islower</a:t>
            </a:r>
            <a:r>
              <a:rPr lang="it-IT" dirty="0"/>
              <a:t>(), </a:t>
            </a:r>
            <a:r>
              <a:rPr lang="it-IT" dirty="0" err="1"/>
              <a:t>isupper</a:t>
            </a:r>
            <a:r>
              <a:rPr lang="it-IT" dirty="0"/>
              <a:t>(), </a:t>
            </a:r>
            <a:r>
              <a:rPr lang="it-IT" dirty="0" err="1"/>
              <a:t>istitle</a:t>
            </a:r>
            <a:r>
              <a:rPr lang="it-IT" dirty="0"/>
              <a:t>()</a:t>
            </a:r>
          </a:p>
        </p:txBody>
      </p:sp>
      <p:sp>
        <p:nvSpPr>
          <p:cNvPr id="3" name="Segnaposto contenuto 2">
            <a:extLst>
              <a:ext uri="{FF2B5EF4-FFF2-40B4-BE49-F238E27FC236}">
                <a16:creationId xmlns:a16="http://schemas.microsoft.com/office/drawing/2014/main" id="{DDB34FB6-BAFE-C4F7-5E6F-BA788D315334}"/>
              </a:ext>
            </a:extLst>
          </p:cNvPr>
          <p:cNvSpPr>
            <a:spLocks noGrp="1"/>
          </p:cNvSpPr>
          <p:nvPr>
            <p:ph sz="half" idx="2"/>
          </p:nvPr>
        </p:nvSpPr>
        <p:spPr>
          <a:xfrm>
            <a:off x="328611" y="1271016"/>
            <a:ext cx="6537200" cy="5226499"/>
          </a:xfrm>
        </p:spPr>
        <p:txBody>
          <a:bodyPr anchor="ctr">
            <a:normAutofit/>
          </a:bodyPr>
          <a:lstStyle/>
          <a:p>
            <a:pPr>
              <a:buFont typeface="Arial" panose="020B0604020202020204" pitchFamily="34" charset="0"/>
              <a:buChar char="•"/>
            </a:pPr>
            <a:r>
              <a:rPr lang="it-IT" sz="1600" b="1" i="0" dirty="0" err="1">
                <a:solidFill>
                  <a:srgbClr val="000000"/>
                </a:solidFill>
                <a:effectLst/>
                <a:highlight>
                  <a:srgbClr val="00FF00"/>
                </a:highlight>
              </a:rPr>
              <a:t>islower</a:t>
            </a:r>
            <a:r>
              <a:rPr lang="it-IT" sz="1600" b="1" i="0" dirty="0">
                <a:solidFill>
                  <a:srgbClr val="000000"/>
                </a:solidFill>
                <a:effectLst/>
                <a:highlight>
                  <a:srgbClr val="00FF00"/>
                </a:highlight>
              </a:rPr>
              <a:t>() – </a:t>
            </a:r>
            <a:r>
              <a:rPr lang="it-IT" sz="1600" b="1" i="0" dirty="0" err="1">
                <a:solidFill>
                  <a:srgbClr val="000000"/>
                </a:solidFill>
                <a:effectLst/>
                <a:highlight>
                  <a:srgbClr val="00FF00"/>
                </a:highlight>
              </a:rPr>
              <a:t>isupper</a:t>
            </a:r>
            <a:r>
              <a:rPr lang="it-IT" sz="1600" b="1" i="0" dirty="0">
                <a:solidFill>
                  <a:srgbClr val="000000"/>
                </a:solidFill>
                <a:effectLst/>
                <a:highlight>
                  <a:srgbClr val="00FF00"/>
                </a:highlight>
              </a:rPr>
              <a:t> ()</a:t>
            </a:r>
            <a:br>
              <a:rPr lang="it-IT" sz="1600" b="0" i="0" dirty="0">
                <a:solidFill>
                  <a:srgbClr val="000000"/>
                </a:solidFill>
                <a:effectLst/>
              </a:rPr>
            </a:br>
            <a:r>
              <a:rPr lang="it-IT" sz="1600" b="0" i="0" dirty="0">
                <a:solidFill>
                  <a:srgbClr val="000000"/>
                </a:solidFill>
                <a:effectLst/>
              </a:rPr>
              <a:t>Ritornano True se tutti i caratteri sono rispettivamente </a:t>
            </a:r>
            <a:r>
              <a:rPr lang="it-IT" sz="1600" b="0" i="0" dirty="0" err="1">
                <a:solidFill>
                  <a:srgbClr val="000000"/>
                </a:solidFill>
                <a:effectLst/>
              </a:rPr>
              <a:t>lower</a:t>
            </a:r>
            <a:r>
              <a:rPr lang="it-IT" sz="1600" b="0" i="0" dirty="0">
                <a:solidFill>
                  <a:srgbClr val="000000"/>
                </a:solidFill>
                <a:effectLst/>
              </a:rPr>
              <a:t> case</a:t>
            </a:r>
            <a:br>
              <a:rPr lang="it-IT" sz="1600" b="0" i="0" dirty="0">
                <a:solidFill>
                  <a:srgbClr val="000000"/>
                </a:solidFill>
                <a:effectLst/>
              </a:rPr>
            </a:br>
            <a:r>
              <a:rPr lang="it-IT" sz="1600" b="0" i="0" dirty="0">
                <a:solidFill>
                  <a:srgbClr val="000000"/>
                </a:solidFill>
                <a:effectLst/>
              </a:rPr>
              <a:t>o </a:t>
            </a:r>
            <a:r>
              <a:rPr lang="it-IT" sz="1600" b="0" i="0" dirty="0" err="1">
                <a:solidFill>
                  <a:srgbClr val="000000"/>
                </a:solidFill>
                <a:effectLst/>
              </a:rPr>
              <a:t>upper</a:t>
            </a:r>
            <a:r>
              <a:rPr lang="it-IT" sz="1600" b="0" i="0" dirty="0">
                <a:solidFill>
                  <a:srgbClr val="000000"/>
                </a:solidFill>
                <a:effectLst/>
              </a:rPr>
              <a:t> case. </a:t>
            </a:r>
            <a:br>
              <a:rPr lang="it-IT" sz="1600" b="0" i="0" dirty="0">
                <a:solidFill>
                  <a:srgbClr val="000000"/>
                </a:solidFill>
                <a:effectLst/>
              </a:rPr>
            </a:br>
            <a:br>
              <a:rPr lang="it-IT" sz="1600" b="0" i="0" dirty="0">
                <a:solidFill>
                  <a:srgbClr val="000000"/>
                </a:solidFill>
                <a:effectLst/>
              </a:rPr>
            </a:br>
            <a:endParaRPr lang="it-IT" sz="1600" b="0" i="0" dirty="0">
              <a:solidFill>
                <a:srgbClr val="000000"/>
              </a:solidFill>
              <a:effectLst/>
            </a:endParaRPr>
          </a:p>
          <a:p>
            <a:pPr>
              <a:buFont typeface="Arial" panose="020B0604020202020204" pitchFamily="34" charset="0"/>
              <a:buChar char="•"/>
            </a:pPr>
            <a:r>
              <a:rPr lang="it-IT" sz="1600" b="1" dirty="0" err="1">
                <a:solidFill>
                  <a:srgbClr val="000000"/>
                </a:solidFill>
                <a:highlight>
                  <a:srgbClr val="00FF00"/>
                </a:highlight>
              </a:rPr>
              <a:t>istitle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True se ogni parola all’interno di un testo inizia con la lettera maiuscola E le altre lettere sono minuscole. </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lower</a:t>
            </a:r>
            <a:r>
              <a:rPr lang="it-IT" sz="1600" b="1" dirty="0">
                <a:solidFill>
                  <a:srgbClr val="000000"/>
                </a:solidFill>
                <a:highlight>
                  <a:srgbClr val="00FF00"/>
                </a:highlight>
              </a:rPr>
              <a:t>() – </a:t>
            </a:r>
            <a:r>
              <a:rPr lang="it-IT" sz="1600" b="1" dirty="0" err="1">
                <a:solidFill>
                  <a:srgbClr val="000000"/>
                </a:solidFill>
                <a:highlight>
                  <a:srgbClr val="00FF00"/>
                </a:highlight>
              </a:rPr>
              <a:t>upper</a:t>
            </a:r>
            <a:r>
              <a:rPr lang="it-IT" sz="1600" b="1" dirty="0">
                <a:solidFill>
                  <a:srgbClr val="000000"/>
                </a:solidFill>
                <a:highlight>
                  <a:srgbClr val="00FF00"/>
                </a:highlight>
              </a:rPr>
              <a:t>() </a:t>
            </a:r>
            <a:br>
              <a:rPr lang="it-IT" sz="1600" dirty="0">
                <a:solidFill>
                  <a:srgbClr val="000000"/>
                </a:solidFill>
              </a:rPr>
            </a:br>
            <a:r>
              <a:rPr lang="it-IT" sz="1600" dirty="0">
                <a:solidFill>
                  <a:srgbClr val="000000"/>
                </a:solidFill>
              </a:rPr>
              <a:t>Ritornano una stringa  rispettivamente in caratteri minuscoli e maiuscoli</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una stringa in cui </a:t>
            </a:r>
            <a:r>
              <a:rPr lang="it-IT" sz="1600" dirty="0">
                <a:solidFill>
                  <a:srgbClr val="000000"/>
                </a:solidFill>
                <a:highlight>
                  <a:srgbClr val="FFFF00"/>
                </a:highlight>
              </a:rPr>
              <a:t>la prima lettera delle parole è maiuscola. </a:t>
            </a:r>
          </a:p>
          <a:p>
            <a:endParaRPr lang="it-IT" dirty="0"/>
          </a:p>
        </p:txBody>
      </p:sp>
      <p:pic>
        <p:nvPicPr>
          <p:cNvPr id="5" name="Segnaposto contenuto 4">
            <a:extLst>
              <a:ext uri="{FF2B5EF4-FFF2-40B4-BE49-F238E27FC236}">
                <a16:creationId xmlns:a16="http://schemas.microsoft.com/office/drawing/2014/main" id="{0C802AFB-4C76-11F0-39AC-6A94B730A1E7}"/>
              </a:ext>
            </a:extLst>
          </p:cNvPr>
          <p:cNvPicPr>
            <a:picLocks noGrp="1" noChangeAspect="1"/>
          </p:cNvPicPr>
          <p:nvPr>
            <p:ph sz="quarter" idx="4"/>
          </p:nvPr>
        </p:nvPicPr>
        <p:blipFill>
          <a:blip r:embed="rId2"/>
          <a:stretch>
            <a:fillRect/>
          </a:stretch>
        </p:blipFill>
        <p:spPr>
          <a:xfrm>
            <a:off x="6865811" y="1500185"/>
            <a:ext cx="1635369" cy="1094986"/>
          </a:xfrm>
          <a:prstGeom prst="rect">
            <a:avLst/>
          </a:prstGeom>
        </p:spPr>
      </p:pic>
      <p:pic>
        <p:nvPicPr>
          <p:cNvPr id="6" name="Immagine 5">
            <a:extLst>
              <a:ext uri="{FF2B5EF4-FFF2-40B4-BE49-F238E27FC236}">
                <a16:creationId xmlns:a16="http://schemas.microsoft.com/office/drawing/2014/main" id="{77AFB6C9-BB90-B768-E37F-4BF505601067}"/>
              </a:ext>
            </a:extLst>
          </p:cNvPr>
          <p:cNvPicPr>
            <a:picLocks noChangeAspect="1"/>
          </p:cNvPicPr>
          <p:nvPr/>
        </p:nvPicPr>
        <p:blipFill>
          <a:blip r:embed="rId3"/>
          <a:stretch>
            <a:fillRect/>
          </a:stretch>
        </p:blipFill>
        <p:spPr>
          <a:xfrm>
            <a:off x="9659006" y="1523526"/>
            <a:ext cx="1745704" cy="999676"/>
          </a:xfrm>
          <a:prstGeom prst="rect">
            <a:avLst/>
          </a:prstGeom>
        </p:spPr>
      </p:pic>
      <p:pic>
        <p:nvPicPr>
          <p:cNvPr id="8" name="Immagine 7">
            <a:extLst>
              <a:ext uri="{FF2B5EF4-FFF2-40B4-BE49-F238E27FC236}">
                <a16:creationId xmlns:a16="http://schemas.microsoft.com/office/drawing/2014/main" id="{0CE280E6-3E31-B67A-09E1-64DABE3FA767}"/>
              </a:ext>
            </a:extLst>
          </p:cNvPr>
          <p:cNvPicPr>
            <a:picLocks noChangeAspect="1"/>
          </p:cNvPicPr>
          <p:nvPr/>
        </p:nvPicPr>
        <p:blipFill>
          <a:blip r:embed="rId4"/>
          <a:stretch>
            <a:fillRect/>
          </a:stretch>
        </p:blipFill>
        <p:spPr>
          <a:xfrm>
            <a:off x="6854146" y="3059700"/>
            <a:ext cx="2665051" cy="738600"/>
          </a:xfrm>
          <a:prstGeom prst="rect">
            <a:avLst/>
          </a:prstGeom>
        </p:spPr>
      </p:pic>
      <p:pic>
        <p:nvPicPr>
          <p:cNvPr id="10" name="Immagine 9">
            <a:extLst>
              <a:ext uri="{FF2B5EF4-FFF2-40B4-BE49-F238E27FC236}">
                <a16:creationId xmlns:a16="http://schemas.microsoft.com/office/drawing/2014/main" id="{6604451D-A6B5-B5DC-FEDF-AA2E8FC8F6A2}"/>
              </a:ext>
            </a:extLst>
          </p:cNvPr>
          <p:cNvPicPr>
            <a:picLocks noChangeAspect="1"/>
          </p:cNvPicPr>
          <p:nvPr/>
        </p:nvPicPr>
        <p:blipFill>
          <a:blip r:embed="rId5"/>
          <a:stretch>
            <a:fillRect/>
          </a:stretch>
        </p:blipFill>
        <p:spPr>
          <a:xfrm>
            <a:off x="9666472" y="3059700"/>
            <a:ext cx="2128763" cy="777817"/>
          </a:xfrm>
          <a:prstGeom prst="rect">
            <a:avLst/>
          </a:prstGeom>
        </p:spPr>
      </p:pic>
      <p:pic>
        <p:nvPicPr>
          <p:cNvPr id="12" name="Immagine 11">
            <a:extLst>
              <a:ext uri="{FF2B5EF4-FFF2-40B4-BE49-F238E27FC236}">
                <a16:creationId xmlns:a16="http://schemas.microsoft.com/office/drawing/2014/main" id="{697B5AC1-47BA-0CC2-EE6E-020826A6D13C}"/>
              </a:ext>
            </a:extLst>
          </p:cNvPr>
          <p:cNvPicPr>
            <a:picLocks noChangeAspect="1"/>
          </p:cNvPicPr>
          <p:nvPr/>
        </p:nvPicPr>
        <p:blipFill>
          <a:blip r:embed="rId6"/>
          <a:stretch>
            <a:fillRect/>
          </a:stretch>
        </p:blipFill>
        <p:spPr>
          <a:xfrm>
            <a:off x="6854146" y="4273709"/>
            <a:ext cx="1986484" cy="653672"/>
          </a:xfrm>
          <a:prstGeom prst="rect">
            <a:avLst/>
          </a:prstGeom>
        </p:spPr>
      </p:pic>
      <p:pic>
        <p:nvPicPr>
          <p:cNvPr id="14" name="Immagine 13">
            <a:extLst>
              <a:ext uri="{FF2B5EF4-FFF2-40B4-BE49-F238E27FC236}">
                <a16:creationId xmlns:a16="http://schemas.microsoft.com/office/drawing/2014/main" id="{555D2708-7180-AA40-30D1-8EDC19C9DB59}"/>
              </a:ext>
            </a:extLst>
          </p:cNvPr>
          <p:cNvPicPr>
            <a:picLocks noChangeAspect="1"/>
          </p:cNvPicPr>
          <p:nvPr/>
        </p:nvPicPr>
        <p:blipFill>
          <a:blip r:embed="rId7"/>
          <a:stretch>
            <a:fillRect/>
          </a:stretch>
        </p:blipFill>
        <p:spPr>
          <a:xfrm>
            <a:off x="9659006" y="4329124"/>
            <a:ext cx="1986484" cy="637330"/>
          </a:xfrm>
          <a:prstGeom prst="rect">
            <a:avLst/>
          </a:prstGeom>
        </p:spPr>
      </p:pic>
      <p:pic>
        <p:nvPicPr>
          <p:cNvPr id="16" name="Immagine 15">
            <a:extLst>
              <a:ext uri="{FF2B5EF4-FFF2-40B4-BE49-F238E27FC236}">
                <a16:creationId xmlns:a16="http://schemas.microsoft.com/office/drawing/2014/main" id="{157A622C-D2EF-CFB7-B5C6-6B6C8F4B68B4}"/>
              </a:ext>
            </a:extLst>
          </p:cNvPr>
          <p:cNvPicPr>
            <a:picLocks noChangeAspect="1"/>
          </p:cNvPicPr>
          <p:nvPr/>
        </p:nvPicPr>
        <p:blipFill>
          <a:blip r:embed="rId8"/>
          <a:stretch>
            <a:fillRect/>
          </a:stretch>
        </p:blipFill>
        <p:spPr>
          <a:xfrm>
            <a:off x="6865811" y="5408114"/>
            <a:ext cx="1919112" cy="653672"/>
          </a:xfrm>
          <a:prstGeom prst="rect">
            <a:avLst/>
          </a:prstGeom>
        </p:spPr>
      </p:pic>
      <p:cxnSp>
        <p:nvCxnSpPr>
          <p:cNvPr id="18" name="Connettore diritto 17">
            <a:extLst>
              <a:ext uri="{FF2B5EF4-FFF2-40B4-BE49-F238E27FC236}">
                <a16:creationId xmlns:a16="http://schemas.microsoft.com/office/drawing/2014/main" id="{F60F62E1-B191-24DB-3947-E7366F3AE55C}"/>
              </a:ext>
            </a:extLst>
          </p:cNvPr>
          <p:cNvCxnSpPr/>
          <p:nvPr/>
        </p:nvCxnSpPr>
        <p:spPr>
          <a:xfrm>
            <a:off x="9302262" y="4312135"/>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38F5DADB-8F40-1308-9674-7B15E7E03B03}"/>
              </a:ext>
            </a:extLst>
          </p:cNvPr>
          <p:cNvCxnSpPr/>
          <p:nvPr/>
        </p:nvCxnSpPr>
        <p:spPr>
          <a:xfrm>
            <a:off x="9275886" y="1720842"/>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257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65BDF6-5CFA-140C-98FB-0522D511D0ED}"/>
              </a:ext>
            </a:extLst>
          </p:cNvPr>
          <p:cNvSpPr>
            <a:spLocks noGrp="1"/>
          </p:cNvSpPr>
          <p:nvPr>
            <p:ph type="title"/>
          </p:nvPr>
        </p:nvSpPr>
        <p:spPr/>
        <p:txBody>
          <a:bodyPr/>
          <a:lstStyle/>
          <a:p>
            <a:r>
              <a:rPr lang="it-IT" dirty="0" err="1"/>
              <a:t>isnumeric</a:t>
            </a:r>
            <a:r>
              <a:rPr lang="it-IT" dirty="0"/>
              <a:t>(), </a:t>
            </a:r>
            <a:r>
              <a:rPr lang="it-IT" dirty="0" err="1"/>
              <a:t>isdecimal</a:t>
            </a:r>
            <a:endParaRPr lang="it-IT" dirty="0"/>
          </a:p>
        </p:txBody>
      </p:sp>
      <p:sp>
        <p:nvSpPr>
          <p:cNvPr id="3" name="Segnaposto contenuto 2">
            <a:extLst>
              <a:ext uri="{FF2B5EF4-FFF2-40B4-BE49-F238E27FC236}">
                <a16:creationId xmlns:a16="http://schemas.microsoft.com/office/drawing/2014/main" id="{023C363B-4C7F-6166-5210-A69B0BAF62CA}"/>
              </a:ext>
            </a:extLst>
          </p:cNvPr>
          <p:cNvSpPr>
            <a:spLocks noGrp="1"/>
          </p:cNvSpPr>
          <p:nvPr>
            <p:ph sz="half" idx="2"/>
          </p:nvPr>
        </p:nvSpPr>
        <p:spPr/>
        <p:txBody>
          <a:bodyPr/>
          <a:lstStyle/>
          <a:p>
            <a:r>
              <a:rPr lang="it-IT" b="1" dirty="0" err="1"/>
              <a:t>isnumeric</a:t>
            </a:r>
            <a:r>
              <a:rPr lang="it-IT" b="1" dirty="0"/>
              <a:t>()</a:t>
            </a:r>
            <a:r>
              <a:rPr lang="it-IT" dirty="0"/>
              <a:t> verifica se una stringa ha un valore numerico</a:t>
            </a:r>
          </a:p>
          <a:p>
            <a:r>
              <a:rPr lang="it-IT" b="1" dirty="0" err="1"/>
              <a:t>isdecimal</a:t>
            </a:r>
            <a:r>
              <a:rPr lang="it-IT" b="1" dirty="0"/>
              <a:t>()</a:t>
            </a:r>
            <a:r>
              <a:rPr lang="it-IT" dirty="0"/>
              <a:t> verifica se tutti i caratteri di una stringa sono numeri [0-9]</a:t>
            </a:r>
          </a:p>
          <a:p>
            <a:endParaRPr lang="it-IT" b="1" dirty="0"/>
          </a:p>
          <a:p>
            <a:endParaRPr lang="it-IT" b="1" dirty="0"/>
          </a:p>
        </p:txBody>
      </p:sp>
      <p:sp>
        <p:nvSpPr>
          <p:cNvPr id="4" name="Segnaposto contenuto 3">
            <a:extLst>
              <a:ext uri="{FF2B5EF4-FFF2-40B4-BE49-F238E27FC236}">
                <a16:creationId xmlns:a16="http://schemas.microsoft.com/office/drawing/2014/main" id="{EFC1DA81-C3F2-D9CF-7792-59635354A96A}"/>
              </a:ext>
            </a:extLst>
          </p:cNvPr>
          <p:cNvSpPr>
            <a:spLocks noGrp="1"/>
          </p:cNvSpPr>
          <p:nvPr>
            <p:ph sz="quarter" idx="4"/>
          </p:nvPr>
        </p:nvSpPr>
        <p:spPr/>
        <p:txBody>
          <a:bodyPr/>
          <a:lstStyle/>
          <a:p>
            <a:r>
              <a:rPr lang="it-IT" dirty="0"/>
              <a:t>pe verificare se un numero è un float (10.5) utilizzare una </a:t>
            </a:r>
            <a:r>
              <a:rPr lang="it-IT" dirty="0" err="1"/>
              <a:t>function</a:t>
            </a:r>
            <a:r>
              <a:rPr lang="it-IT" dirty="0"/>
              <a:t> con </a:t>
            </a:r>
            <a:r>
              <a:rPr lang="it-IT" dirty="0" err="1"/>
              <a:t>try</a:t>
            </a:r>
            <a:endParaRPr lang="it-IT" dirty="0"/>
          </a:p>
          <a:p>
            <a:endParaRPr lang="it-IT" dirty="0"/>
          </a:p>
          <a:p>
            <a:endParaRPr lang="it-IT" dirty="0"/>
          </a:p>
          <a:p>
            <a:endParaRPr lang="it-IT" dirty="0"/>
          </a:p>
          <a:p>
            <a:endParaRPr lang="it-IT" dirty="0"/>
          </a:p>
          <a:p>
            <a:endParaRPr lang="it-IT" dirty="0"/>
          </a:p>
          <a:p>
            <a:endParaRPr lang="it-IT" dirty="0"/>
          </a:p>
          <a:p>
            <a:endParaRPr lang="it-IT" dirty="0"/>
          </a:p>
          <a:p>
            <a:r>
              <a:rPr lang="it-IT" dirty="0"/>
              <a:t>oppure utilizzare </a:t>
            </a:r>
            <a:r>
              <a:rPr lang="it-IT" dirty="0" err="1"/>
              <a:t>isinstance</a:t>
            </a:r>
            <a:endParaRPr lang="it-IT" dirty="0"/>
          </a:p>
          <a:p>
            <a:endParaRPr lang="it-IT" dirty="0"/>
          </a:p>
          <a:p>
            <a:endParaRPr lang="it-IT" dirty="0"/>
          </a:p>
          <a:p>
            <a:endParaRPr lang="it-IT" dirty="0"/>
          </a:p>
        </p:txBody>
      </p:sp>
      <p:sp>
        <p:nvSpPr>
          <p:cNvPr id="5" name="Rectangle 1">
            <a:extLst>
              <a:ext uri="{FF2B5EF4-FFF2-40B4-BE49-F238E27FC236}">
                <a16:creationId xmlns:a16="http://schemas.microsoft.com/office/drawing/2014/main" id="{7652E3CA-725E-3117-7921-F6A60FD5DC29}"/>
              </a:ext>
            </a:extLst>
          </p:cNvPr>
          <p:cNvSpPr>
            <a:spLocks noChangeArrowheads="1"/>
          </p:cNvSpPr>
          <p:nvPr/>
        </p:nvSpPr>
        <p:spPr bwMode="auto">
          <a:xfrm>
            <a:off x="486977" y="2959547"/>
            <a:ext cx="3240962"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isnumeric</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True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'10.5'</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'10j'</a:t>
            </a:r>
            <a:r>
              <a:rPr kumimoji="0" lang="it-IT" altLang="it-IT" sz="1600" b="0" i="0" u="none" strike="noStrike" cap="none" normalizeH="0" baseline="0" dirty="0">
                <a:ln>
                  <a:noFill/>
                </a:ln>
                <a:solidFill>
                  <a:srgbClr val="A9B7C6"/>
                </a:solidFill>
                <a:effectLst/>
                <a:latin typeface="JetBrains Mono"/>
              </a:rPr>
              <a:t>.isnumeric())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'ciao'</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isdecimal</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True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'10.5'</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'10j'</a:t>
            </a:r>
            <a:r>
              <a:rPr kumimoji="0" lang="it-IT" altLang="it-IT" sz="1600" b="0" i="0" u="none" strike="noStrike" cap="none" normalizeH="0" baseline="0" dirty="0">
                <a:ln>
                  <a:noFill/>
                </a:ln>
                <a:solidFill>
                  <a:srgbClr val="A9B7C6"/>
                </a:solidFill>
                <a:effectLst/>
                <a:latin typeface="JetBrains Mono"/>
              </a:rPr>
              <a:t>.isdecimal())    </a:t>
            </a:r>
            <a:r>
              <a:rPr kumimoji="0" lang="it-IT" altLang="it-IT" sz="1600" b="0" i="0" u="none" strike="noStrike" cap="none" normalizeH="0" baseline="0" dirty="0">
                <a:ln>
                  <a:noFill/>
                </a:ln>
                <a:solidFill>
                  <a:srgbClr val="808080"/>
                </a:solidFill>
                <a:effectLst/>
                <a:latin typeface="JetBrains Mono"/>
              </a:rPr>
              <a:t># False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8E0D9BCC-67A3-8766-2F4F-2D5B6AA49165}"/>
              </a:ext>
            </a:extLst>
          </p:cNvPr>
          <p:cNvSpPr>
            <a:spLocks noChangeArrowheads="1"/>
          </p:cNvSpPr>
          <p:nvPr/>
        </p:nvSpPr>
        <p:spPr bwMode="auto">
          <a:xfrm>
            <a:off x="6378760" y="2184531"/>
            <a:ext cx="4259932"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FFC66D"/>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num</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888C6"/>
                </a:solidFill>
                <a:effectLst/>
                <a:latin typeface="JetBrains Mono"/>
              </a:rPr>
              <a:t>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num</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True</a:t>
            </a:r>
            <a:br>
              <a:rPr kumimoji="0" lang="it-IT" altLang="it-IT" sz="1400" b="0" i="0" u="none" strike="noStrike" cap="none" normalizeH="0" baseline="0" dirty="0">
                <a:ln>
                  <a:noFill/>
                </a:ln>
                <a:solidFill>
                  <a:srgbClr val="CC7832"/>
                </a:solidFill>
                <a:effectLst/>
                <a:latin typeface="JetBrains Mono"/>
              </a:rPr>
            </a:b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ValueError</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False</a:t>
            </a:r>
            <a:br>
              <a:rPr kumimoji="0" lang="it-IT" altLang="it-IT" sz="1400" b="0" i="0" u="none" strike="noStrike" cap="none" normalizeH="0" baseline="0" dirty="0">
                <a:ln>
                  <a:noFill/>
                </a:ln>
                <a:solidFill>
                  <a:srgbClr val="CC7832"/>
                </a:solidFill>
                <a:effectLst/>
                <a:latin typeface="JetBrains Mono"/>
              </a:rPr>
            </a:br>
            <a:br>
              <a:rPr kumimoji="0" lang="it-IT" altLang="it-IT" sz="1400" b="0" i="0" u="none" strike="noStrike" cap="none" normalizeH="0" baseline="0" dirty="0">
                <a:ln>
                  <a:noFill/>
                </a:ln>
                <a:solidFill>
                  <a:srgbClr val="CC7832"/>
                </a:solidFill>
                <a:effectLst/>
                <a:latin typeface="JetBrains Mono"/>
              </a:rPr>
            </a:br>
            <a:br>
              <a:rPr kumimoji="0" lang="it-IT" altLang="it-IT" sz="1400" b="0" i="0" u="none" strike="noStrike" cap="none" normalizeH="0" baseline="0" dirty="0">
                <a:ln>
                  <a:noFill/>
                </a:ln>
                <a:solidFill>
                  <a:srgbClr val="CC7832"/>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's12'</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False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isfloat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'1.123'</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True</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AE74D8AB-A4B6-AE42-E08D-2CFF88A9FB92}"/>
              </a:ext>
            </a:extLst>
          </p:cNvPr>
          <p:cNvSpPr>
            <a:spLocks noChangeArrowheads="1"/>
          </p:cNvSpPr>
          <p:nvPr/>
        </p:nvSpPr>
        <p:spPr bwMode="auto">
          <a:xfrm>
            <a:off x="6378760" y="5175538"/>
            <a:ext cx="4655586" cy="33855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8888C6"/>
                </a:solidFill>
                <a:effectLst/>
                <a:latin typeface="JetBrains Mono"/>
              </a:rPr>
              <a:t>isinstance</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897BB"/>
                </a:solidFill>
                <a:effectLst/>
                <a:latin typeface="JetBrains Mono"/>
              </a:rPr>
              <a:t>2.5</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8888C6"/>
                </a:solidFill>
                <a:effectLst/>
                <a:latin typeface="JetBrains Mono"/>
              </a:rPr>
              <a:t>float</a:t>
            </a:r>
            <a:r>
              <a:rPr kumimoji="0" lang="it-IT" altLang="it-IT" sz="1600" b="0" i="0" u="none" strike="noStrike" cap="none" normalizeH="0" baseline="0" dirty="0">
                <a:ln>
                  <a:noFill/>
                </a:ln>
                <a:solidFill>
                  <a:srgbClr val="A9B7C6"/>
                </a:solidFill>
                <a:effectLst/>
                <a:latin typeface="JetBrains Mono"/>
              </a:rPr>
              <a:t>))	# True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26651A6-5362-3A86-9B17-D42AD49CD243}"/>
              </a:ext>
            </a:extLst>
          </p:cNvPr>
          <p:cNvSpPr>
            <a:spLocks noChangeArrowheads="1"/>
          </p:cNvSpPr>
          <p:nvPr/>
        </p:nvSpPr>
        <p:spPr bwMode="auto">
          <a:xfrm>
            <a:off x="486977" y="5614235"/>
            <a:ext cx="4484077"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A9B7C6"/>
                </a:solidFill>
                <a:effectLst/>
                <a:latin typeface="JetBrains Mono"/>
              </a:rPr>
              <a:t>str</a:t>
            </a:r>
            <a:r>
              <a:rPr kumimoji="0" lang="it-IT" altLang="it-IT" sz="1600" b="0" i="0" u="none" strike="noStrike" cap="none" normalizeH="0" baseline="0" dirty="0">
                <a:ln>
                  <a:noFill/>
                </a:ln>
                <a:solidFill>
                  <a:srgbClr val="A9B7C6"/>
                </a:solidFill>
                <a:effectLst/>
                <a:latin typeface="JetBrains Mono"/>
              </a:rPr>
              <a:t> = </a:t>
            </a:r>
            <a:r>
              <a:rPr kumimoji="0" lang="it-IT" altLang="it-IT" sz="1600" b="0" i="0" u="none" strike="noStrike" cap="none" normalizeH="0" baseline="0" dirty="0">
                <a:ln>
                  <a:noFill/>
                </a:ln>
                <a:solidFill>
                  <a:srgbClr val="6A8759"/>
                </a:solidFill>
                <a:effectLst/>
                <a:latin typeface="JetBrains Mono"/>
              </a:rPr>
              <a:t>"2¾"  </a:t>
            </a:r>
            <a:r>
              <a:rPr kumimoji="0" lang="it-IT" altLang="it-IT" sz="1600" b="0" i="0" u="none" strike="noStrike" cap="none" normalizeH="0" baseline="0" dirty="0">
                <a:ln>
                  <a:noFill/>
                </a:ln>
                <a:solidFill>
                  <a:srgbClr val="808080"/>
                </a:solidFill>
                <a:effectLst/>
                <a:latin typeface="JetBrains Mono"/>
              </a:rPr>
              <a:t># ALT + 243</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str.isdigit</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#False</a:t>
            </a:r>
            <a:br>
              <a:rPr kumimoji="0" lang="it-IT" altLang="it-IT" sz="1600" b="0" i="0" u="none" strike="noStrike" cap="none" normalizeH="0" baseline="0" dirty="0">
                <a:ln>
                  <a:noFill/>
                </a:ln>
                <a:solidFill>
                  <a:srgbClr val="808080"/>
                </a:solidFill>
                <a:effectLst/>
                <a:latin typeface="JetBrains Mono"/>
              </a:rPr>
            </a:b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err="1">
                <a:ln>
                  <a:noFill/>
                </a:ln>
                <a:solidFill>
                  <a:srgbClr val="A9B7C6"/>
                </a:solidFill>
                <a:effectLst/>
                <a:latin typeface="JetBrains Mono"/>
              </a:rPr>
              <a:t>str.isnumeric</a:t>
            </a: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808080"/>
                </a:solidFill>
                <a:effectLst/>
                <a:latin typeface="JetBrains Mono"/>
              </a:rPr>
              <a:t>#True</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8303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I BOOLEANI IN PYTHON</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p:txBody>
          <a:bodyPr/>
          <a:lstStyle/>
          <a:p>
            <a:r>
              <a:rPr lang="it-IT" sz="1600" dirty="0"/>
              <a:t>I booleani rappresentano uno dei due valori: </a:t>
            </a:r>
            <a:r>
              <a:rPr lang="it-IT" sz="1600" b="1" dirty="0"/>
              <a:t>True</a:t>
            </a:r>
            <a:r>
              <a:rPr lang="it-IT" sz="1600" dirty="0"/>
              <a:t> o </a:t>
            </a:r>
            <a:r>
              <a:rPr lang="it-IT" sz="1600" b="1" dirty="0"/>
              <a:t>False</a:t>
            </a:r>
            <a:r>
              <a:rPr lang="it-IT" sz="1600" dirty="0"/>
              <a:t>. </a:t>
            </a:r>
          </a:p>
          <a:p>
            <a:endParaRPr lang="it-IT" sz="1600" dirty="0"/>
          </a:p>
          <a:p>
            <a:r>
              <a:rPr lang="it-IT" sz="1600" dirty="0"/>
              <a:t>In programmazione si ha spesso bisogno di sapere se un’espressione è vera o falsa. </a:t>
            </a:r>
          </a:p>
          <a:p>
            <a:r>
              <a:rPr lang="it-IT" sz="1600" dirty="0"/>
              <a:t>Si può valutare qualsiasi espressione in Python per ottenere una delle due risposte, True o False. </a:t>
            </a:r>
          </a:p>
          <a:p>
            <a:r>
              <a:rPr lang="it-IT" sz="1600" dirty="0"/>
              <a:t>Ad esempio, quando si comparano due valori, l’espressione è valutata e Python ritorna una risposta booleana: </a:t>
            </a:r>
          </a:p>
          <a:p>
            <a:endParaRPr lang="it-IT" sz="1800" dirty="0"/>
          </a:p>
          <a:p>
            <a:endParaRPr lang="it-IT" sz="1800" dirty="0"/>
          </a:p>
          <a:p>
            <a:endParaRPr lang="it-IT" sz="1800" dirty="0"/>
          </a:p>
          <a:p>
            <a:pPr marL="0" indent="0">
              <a:buNone/>
            </a:pPr>
            <a:r>
              <a:rPr lang="it-IT" sz="1600" dirty="0"/>
              <a:t>Quando si lancia una condizione </a:t>
            </a:r>
            <a:r>
              <a:rPr lang="it-IT" sz="1600" dirty="0" err="1"/>
              <a:t>if</a:t>
            </a:r>
            <a:r>
              <a:rPr lang="it-IT" sz="1600" dirty="0"/>
              <a:t>, Python ritorna </a:t>
            </a:r>
            <a:r>
              <a:rPr lang="it-IT" sz="1600" dirty="0" err="1"/>
              <a:t>true</a:t>
            </a:r>
            <a:r>
              <a:rPr lang="it-IT" sz="1600" dirty="0"/>
              <a:t> o false. </a:t>
            </a:r>
          </a:p>
          <a:p>
            <a:endParaRPr lang="it-IT" sz="20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chor="ctr">
            <a:normAutofit/>
          </a:bodyPr>
          <a:lstStyle/>
          <a:p>
            <a:pPr marL="0" indent="0">
              <a:buNone/>
            </a:pPr>
            <a:r>
              <a:rPr lang="it-IT" sz="2000" b="1" u="sng" dirty="0"/>
              <a:t>VALUTARE VALORI E VARIABILI</a:t>
            </a:r>
            <a:br>
              <a:rPr lang="it-IT" sz="2000" b="1" u="sng" dirty="0"/>
            </a:br>
            <a:endParaRPr lang="it-IT" sz="2000" b="1" u="sng" dirty="0"/>
          </a:p>
          <a:p>
            <a:pPr marL="0" indent="0">
              <a:buNone/>
            </a:pPr>
            <a:r>
              <a:rPr lang="it-IT" sz="1600" dirty="0"/>
              <a:t>La funzione </a:t>
            </a:r>
            <a:r>
              <a:rPr lang="it-IT" sz="1600" dirty="0" err="1"/>
              <a:t>bool</a:t>
            </a:r>
            <a:r>
              <a:rPr lang="it-IT" sz="1600" dirty="0"/>
              <a:t>( ) permette di valutare qualsiasi valore e ritornare True o False</a:t>
            </a:r>
          </a:p>
          <a:p>
            <a:endParaRPr lang="it-IT" sz="1600" dirty="0"/>
          </a:p>
          <a:p>
            <a:pPr>
              <a:buFont typeface="Arial" panose="020B0604020202020204" pitchFamily="34" charset="0"/>
              <a:buChar char="•"/>
            </a:pPr>
            <a:r>
              <a:rPr lang="it-IT" sz="1600" dirty="0"/>
              <a:t>Valutare una stringa ed un numero: </a:t>
            </a:r>
            <a:br>
              <a:rPr lang="it-IT" sz="1600" dirty="0"/>
            </a:br>
            <a:br>
              <a:rPr lang="it-IT" sz="1600" dirty="0"/>
            </a:br>
            <a:br>
              <a:rPr lang="it-IT" sz="1600" dirty="0"/>
            </a:br>
            <a:br>
              <a:rPr lang="it-IT" sz="1600" dirty="0"/>
            </a:br>
            <a:endParaRPr lang="it-IT" sz="1600" dirty="0"/>
          </a:p>
        </p:txBody>
      </p:sp>
      <p:pic>
        <p:nvPicPr>
          <p:cNvPr id="6" name="Immagine 5">
            <a:extLst>
              <a:ext uri="{FF2B5EF4-FFF2-40B4-BE49-F238E27FC236}">
                <a16:creationId xmlns:a16="http://schemas.microsoft.com/office/drawing/2014/main" id="{0C007FF7-D17A-16C5-927B-98B1D0BD3D47}"/>
              </a:ext>
            </a:extLst>
          </p:cNvPr>
          <p:cNvPicPr>
            <a:picLocks noChangeAspect="1"/>
          </p:cNvPicPr>
          <p:nvPr/>
        </p:nvPicPr>
        <p:blipFill>
          <a:blip r:embed="rId2"/>
          <a:stretch>
            <a:fillRect/>
          </a:stretch>
        </p:blipFill>
        <p:spPr>
          <a:xfrm>
            <a:off x="2032784" y="3429000"/>
            <a:ext cx="2270652" cy="492917"/>
          </a:xfrm>
          <a:prstGeom prst="rect">
            <a:avLst/>
          </a:prstGeom>
        </p:spPr>
      </p:pic>
      <p:pic>
        <p:nvPicPr>
          <p:cNvPr id="8" name="Immagine 7">
            <a:extLst>
              <a:ext uri="{FF2B5EF4-FFF2-40B4-BE49-F238E27FC236}">
                <a16:creationId xmlns:a16="http://schemas.microsoft.com/office/drawing/2014/main" id="{4811D709-6CDA-FBA0-95C7-E66D080E2334}"/>
              </a:ext>
            </a:extLst>
          </p:cNvPr>
          <p:cNvPicPr>
            <a:picLocks noChangeAspect="1"/>
          </p:cNvPicPr>
          <p:nvPr/>
        </p:nvPicPr>
        <p:blipFill>
          <a:blip r:embed="rId3"/>
          <a:stretch>
            <a:fillRect/>
          </a:stretch>
        </p:blipFill>
        <p:spPr>
          <a:xfrm>
            <a:off x="963055" y="4630188"/>
            <a:ext cx="4275927" cy="1448175"/>
          </a:xfrm>
          <a:prstGeom prst="rect">
            <a:avLst/>
          </a:prstGeom>
        </p:spPr>
      </p:pic>
      <p:pic>
        <p:nvPicPr>
          <p:cNvPr id="10" name="Immagine 9">
            <a:extLst>
              <a:ext uri="{FF2B5EF4-FFF2-40B4-BE49-F238E27FC236}">
                <a16:creationId xmlns:a16="http://schemas.microsoft.com/office/drawing/2014/main" id="{0C1CE721-0276-05E2-8E34-31401D2486CC}"/>
              </a:ext>
            </a:extLst>
          </p:cNvPr>
          <p:cNvPicPr>
            <a:picLocks noChangeAspect="1"/>
          </p:cNvPicPr>
          <p:nvPr/>
        </p:nvPicPr>
        <p:blipFill>
          <a:blip r:embed="rId4"/>
          <a:stretch>
            <a:fillRect/>
          </a:stretch>
        </p:blipFill>
        <p:spPr>
          <a:xfrm>
            <a:off x="6984751" y="4672369"/>
            <a:ext cx="1924319" cy="381053"/>
          </a:xfrm>
          <a:prstGeom prst="rect">
            <a:avLst/>
          </a:prstGeom>
        </p:spPr>
      </p:pic>
      <p:pic>
        <p:nvPicPr>
          <p:cNvPr id="12" name="Immagine 11">
            <a:extLst>
              <a:ext uri="{FF2B5EF4-FFF2-40B4-BE49-F238E27FC236}">
                <a16:creationId xmlns:a16="http://schemas.microsoft.com/office/drawing/2014/main" id="{08F0A84F-1A29-FA99-9CAB-17959232276F}"/>
              </a:ext>
            </a:extLst>
          </p:cNvPr>
          <p:cNvPicPr>
            <a:picLocks noChangeAspect="1"/>
          </p:cNvPicPr>
          <p:nvPr/>
        </p:nvPicPr>
        <p:blipFill>
          <a:blip r:embed="rId5"/>
          <a:stretch>
            <a:fillRect/>
          </a:stretch>
        </p:blipFill>
        <p:spPr>
          <a:xfrm>
            <a:off x="9460023" y="4630188"/>
            <a:ext cx="498812" cy="423234"/>
          </a:xfrm>
          <a:prstGeom prst="rect">
            <a:avLst/>
          </a:prstGeom>
        </p:spPr>
      </p:pic>
    </p:spTree>
    <p:extLst>
      <p:ext uri="{BB962C8B-B14F-4D97-AF65-F5344CB8AC3E}">
        <p14:creationId xmlns:p14="http://schemas.microsoft.com/office/powerpoint/2010/main" val="916620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168A5B-BE2C-4979-95D9-6075E85E74A5}"/>
              </a:ext>
            </a:extLst>
          </p:cNvPr>
          <p:cNvSpPr>
            <a:spLocks noGrp="1"/>
          </p:cNvSpPr>
          <p:nvPr>
            <p:ph type="title"/>
          </p:nvPr>
        </p:nvSpPr>
        <p:spPr/>
        <p:txBody>
          <a:bodyPr/>
          <a:lstStyle/>
          <a:p>
            <a:r>
              <a:rPr lang="it-IT" dirty="0"/>
              <a:t>OPERATORI IN PYTHON</a:t>
            </a:r>
          </a:p>
        </p:txBody>
      </p:sp>
      <p:sp>
        <p:nvSpPr>
          <p:cNvPr id="3" name="Segnaposto contenuto 2">
            <a:extLst>
              <a:ext uri="{FF2B5EF4-FFF2-40B4-BE49-F238E27FC236}">
                <a16:creationId xmlns:a16="http://schemas.microsoft.com/office/drawing/2014/main" id="{23C8F7EE-F93C-4125-9C91-60AD3EE54C0A}"/>
              </a:ext>
            </a:extLst>
          </p:cNvPr>
          <p:cNvSpPr>
            <a:spLocks noGrp="1"/>
          </p:cNvSpPr>
          <p:nvPr>
            <p:ph sz="half" idx="2"/>
          </p:nvPr>
        </p:nvSpPr>
        <p:spPr>
          <a:xfrm>
            <a:off x="6096000" y="1284732"/>
            <a:ext cx="5678996" cy="5248655"/>
          </a:xfrm>
        </p:spPr>
        <p:txBody>
          <a:bodyPr anchor="ctr">
            <a:normAutofit/>
          </a:bodyPr>
          <a:lstStyle/>
          <a:p>
            <a:r>
              <a:rPr lang="it-IT" sz="1800" dirty="0"/>
              <a:t>Gli operatori sono usati per </a:t>
            </a:r>
            <a:r>
              <a:rPr lang="it-IT" sz="1800" b="1" dirty="0">
                <a:highlight>
                  <a:srgbClr val="00FFFF"/>
                </a:highlight>
              </a:rPr>
              <a:t>effettuare operazioni </a:t>
            </a:r>
            <a:r>
              <a:rPr lang="it-IT" sz="1800" dirty="0"/>
              <a:t>su valori e variabili. </a:t>
            </a:r>
          </a:p>
          <a:p>
            <a:endParaRPr lang="it-IT" sz="1800" dirty="0"/>
          </a:p>
          <a:p>
            <a:r>
              <a:rPr lang="it-IT" sz="1800" dirty="0"/>
              <a:t>Ad esempio, si usa l’operatore </a:t>
            </a:r>
            <a:r>
              <a:rPr lang="it-IT" sz="1800" b="1" dirty="0">
                <a:highlight>
                  <a:srgbClr val="00FFFF"/>
                </a:highlight>
              </a:rPr>
              <a:t>+</a:t>
            </a:r>
            <a:r>
              <a:rPr lang="it-IT" sz="1800" dirty="0"/>
              <a:t> per sommare due valori. </a:t>
            </a:r>
            <a:br>
              <a:rPr lang="it-IT" sz="1800" dirty="0"/>
            </a:br>
            <a:br>
              <a:rPr lang="it-IT" sz="1800" dirty="0"/>
            </a:br>
            <a:br>
              <a:rPr lang="it-IT" sz="1800" dirty="0"/>
            </a:br>
            <a:br>
              <a:rPr lang="it-IT" sz="1800" dirty="0"/>
            </a:br>
            <a:endParaRPr lang="it-IT" sz="1800" dirty="0"/>
          </a:p>
        </p:txBody>
      </p:sp>
      <p:sp>
        <p:nvSpPr>
          <p:cNvPr id="4" name="Segnaposto contenuto 3">
            <a:extLst>
              <a:ext uri="{FF2B5EF4-FFF2-40B4-BE49-F238E27FC236}">
                <a16:creationId xmlns:a16="http://schemas.microsoft.com/office/drawing/2014/main" id="{FB0F3F7D-7BA7-4166-A6FE-42F27EA3E3D2}"/>
              </a:ext>
            </a:extLst>
          </p:cNvPr>
          <p:cNvSpPr>
            <a:spLocks noGrp="1"/>
          </p:cNvSpPr>
          <p:nvPr>
            <p:ph sz="quarter" idx="4"/>
          </p:nvPr>
        </p:nvSpPr>
        <p:spPr>
          <a:xfrm>
            <a:off x="539730" y="1277266"/>
            <a:ext cx="5678996" cy="5263586"/>
          </a:xfrm>
        </p:spPr>
        <p:txBody>
          <a:bodyPr anchor="ctr">
            <a:normAutofit/>
          </a:bodyPr>
          <a:lstStyle/>
          <a:p>
            <a:r>
              <a:rPr lang="it-IT" sz="2000" b="1" u="sng" dirty="0"/>
              <a:t>GRUPPI DI OPERATORI IN PYTHON: </a:t>
            </a:r>
          </a:p>
          <a:p>
            <a:pPr>
              <a:buFont typeface="Arial" panose="020B0604020202020204" pitchFamily="34" charset="0"/>
              <a:buChar char="•"/>
            </a:pPr>
            <a:r>
              <a:rPr lang="it-IT" sz="2000" dirty="0"/>
              <a:t> operatori </a:t>
            </a:r>
            <a:r>
              <a:rPr lang="it-IT" sz="2000" b="1" dirty="0"/>
              <a:t>aritmetici</a:t>
            </a:r>
          </a:p>
          <a:p>
            <a:pPr>
              <a:buFont typeface="Arial" panose="020B0604020202020204" pitchFamily="34" charset="0"/>
              <a:buChar char="•"/>
            </a:pPr>
            <a:r>
              <a:rPr lang="it-IT" sz="2000" dirty="0"/>
              <a:t> Operatori di </a:t>
            </a:r>
            <a:r>
              <a:rPr lang="it-IT" sz="2000" b="1" dirty="0"/>
              <a:t>assegnamento</a:t>
            </a:r>
          </a:p>
          <a:p>
            <a:pPr>
              <a:buFont typeface="Arial" panose="020B0604020202020204" pitchFamily="34" charset="0"/>
              <a:buChar char="•"/>
            </a:pPr>
            <a:r>
              <a:rPr lang="it-IT" sz="2000" dirty="0"/>
              <a:t> Operatori di </a:t>
            </a:r>
            <a:r>
              <a:rPr lang="it-IT" sz="2000" b="1" dirty="0"/>
              <a:t>comparazione</a:t>
            </a:r>
          </a:p>
          <a:p>
            <a:pPr>
              <a:buFont typeface="Arial" panose="020B0604020202020204" pitchFamily="34" charset="0"/>
              <a:buChar char="•"/>
            </a:pPr>
            <a:r>
              <a:rPr lang="it-IT" sz="2000" dirty="0"/>
              <a:t> Operatori </a:t>
            </a:r>
            <a:r>
              <a:rPr lang="it-IT" sz="2000" b="1" dirty="0"/>
              <a:t>logici</a:t>
            </a:r>
          </a:p>
          <a:p>
            <a:pPr>
              <a:buFont typeface="Arial" panose="020B0604020202020204" pitchFamily="34" charset="0"/>
              <a:buChar char="•"/>
            </a:pPr>
            <a:r>
              <a:rPr lang="it-IT" sz="2000" dirty="0"/>
              <a:t> Operatori di </a:t>
            </a:r>
            <a:r>
              <a:rPr lang="it-IT" sz="2000" b="1" dirty="0"/>
              <a:t>identità</a:t>
            </a:r>
          </a:p>
          <a:p>
            <a:pPr>
              <a:buFont typeface="Arial" panose="020B0604020202020204" pitchFamily="34" charset="0"/>
              <a:buChar char="•"/>
            </a:pPr>
            <a:r>
              <a:rPr lang="it-IT" sz="2000" dirty="0"/>
              <a:t> Operatori di </a:t>
            </a:r>
            <a:r>
              <a:rPr lang="it-IT" sz="2000" b="1" dirty="0"/>
              <a:t>membership</a:t>
            </a:r>
          </a:p>
          <a:p>
            <a:pPr>
              <a:buFont typeface="Arial" panose="020B0604020202020204" pitchFamily="34" charset="0"/>
              <a:buChar char="•"/>
            </a:pPr>
            <a:r>
              <a:rPr lang="it-IT" sz="2000" dirty="0"/>
              <a:t> Operatori </a:t>
            </a:r>
            <a:r>
              <a:rPr lang="it-IT" sz="2000" b="1" dirty="0" err="1"/>
              <a:t>bitwise</a:t>
            </a:r>
            <a:r>
              <a:rPr lang="it-IT" sz="2000" dirty="0"/>
              <a:t> (usati per comparare numeri binari)</a:t>
            </a:r>
          </a:p>
          <a:p>
            <a:endParaRPr lang="it-IT" sz="2000" dirty="0"/>
          </a:p>
        </p:txBody>
      </p:sp>
      <p:pic>
        <p:nvPicPr>
          <p:cNvPr id="6" name="Immagine 5">
            <a:extLst>
              <a:ext uri="{FF2B5EF4-FFF2-40B4-BE49-F238E27FC236}">
                <a16:creationId xmlns:a16="http://schemas.microsoft.com/office/drawing/2014/main" id="{01A53724-E3E2-F952-896B-FC7442FAE61E}"/>
              </a:ext>
            </a:extLst>
          </p:cNvPr>
          <p:cNvPicPr>
            <a:picLocks noChangeAspect="1"/>
          </p:cNvPicPr>
          <p:nvPr/>
        </p:nvPicPr>
        <p:blipFill>
          <a:blip r:embed="rId2"/>
          <a:stretch>
            <a:fillRect/>
          </a:stretch>
        </p:blipFill>
        <p:spPr>
          <a:xfrm>
            <a:off x="8494700" y="4240061"/>
            <a:ext cx="1181265" cy="400106"/>
          </a:xfrm>
          <a:prstGeom prst="rect">
            <a:avLst/>
          </a:prstGeom>
        </p:spPr>
      </p:pic>
    </p:spTree>
    <p:extLst>
      <p:ext uri="{BB962C8B-B14F-4D97-AF65-F5344CB8AC3E}">
        <p14:creationId xmlns:p14="http://schemas.microsoft.com/office/powerpoint/2010/main" val="2463319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numerici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r>
              <a:rPr lang="it-IT" sz="2000" b="1" u="sng" dirty="0"/>
              <a:t>OPERATORI MATEMATICI</a:t>
            </a:r>
            <a:br>
              <a:rPr lang="it-IT" sz="2000" dirty="0"/>
            </a:br>
            <a:br>
              <a:rPr lang="it-IT" sz="2000" dirty="0"/>
            </a:br>
            <a:r>
              <a:rPr lang="it-IT" sz="1400" dirty="0"/>
              <a:t>Usati con valori numerici per effettuare operazioni matematiche comuni</a:t>
            </a:r>
          </a:p>
          <a:p>
            <a:endParaRPr lang="it-IT" sz="2000" b="1" dirty="0">
              <a:highlight>
                <a:srgbClr val="00FF00"/>
              </a:highlight>
            </a:endParaRPr>
          </a:p>
        </p:txBody>
      </p:sp>
      <p:pic>
        <p:nvPicPr>
          <p:cNvPr id="9" name="Segnaposto contenuto 8">
            <a:extLst>
              <a:ext uri="{FF2B5EF4-FFF2-40B4-BE49-F238E27FC236}">
                <a16:creationId xmlns:a16="http://schemas.microsoft.com/office/drawing/2014/main" id="{15610552-B753-5F5A-A1EC-C7C3AA571D48}"/>
              </a:ext>
            </a:extLst>
          </p:cNvPr>
          <p:cNvPicPr>
            <a:picLocks noGrp="1" noChangeAspect="1"/>
          </p:cNvPicPr>
          <p:nvPr>
            <p:ph sz="quarter" idx="4"/>
          </p:nvPr>
        </p:nvPicPr>
        <p:blipFill>
          <a:blip r:embed="rId2"/>
          <a:stretch>
            <a:fillRect/>
          </a:stretch>
        </p:blipFill>
        <p:spPr>
          <a:xfrm>
            <a:off x="6330601" y="1885287"/>
            <a:ext cx="2765535" cy="3996767"/>
          </a:xfrm>
        </p:spPr>
      </p:pic>
      <p:graphicFrame>
        <p:nvGraphicFramePr>
          <p:cNvPr id="7" name="Tabella 7">
            <a:extLst>
              <a:ext uri="{FF2B5EF4-FFF2-40B4-BE49-F238E27FC236}">
                <a16:creationId xmlns:a16="http://schemas.microsoft.com/office/drawing/2014/main" id="{6368F154-B9E3-D38A-1950-7DD411B8F2BD}"/>
              </a:ext>
            </a:extLst>
          </p:cNvPr>
          <p:cNvGraphicFramePr>
            <a:graphicFrameLocks noGrp="1"/>
          </p:cNvGraphicFramePr>
          <p:nvPr/>
        </p:nvGraphicFramePr>
        <p:xfrm>
          <a:off x="651605" y="2284697"/>
          <a:ext cx="4834794" cy="4036274"/>
        </p:xfrm>
        <a:graphic>
          <a:graphicData uri="http://schemas.openxmlformats.org/drawingml/2006/table">
            <a:tbl>
              <a:tblPr firstRow="1" bandRow="1">
                <a:tableStyleId>{5C22544A-7EE6-4342-B048-85BDC9FD1C3A}</a:tableStyleId>
              </a:tblPr>
              <a:tblGrid>
                <a:gridCol w="1611598">
                  <a:extLst>
                    <a:ext uri="{9D8B030D-6E8A-4147-A177-3AD203B41FA5}">
                      <a16:colId xmlns:a16="http://schemas.microsoft.com/office/drawing/2014/main" val="1151131651"/>
                    </a:ext>
                  </a:extLst>
                </a:gridCol>
                <a:gridCol w="1611598">
                  <a:extLst>
                    <a:ext uri="{9D8B030D-6E8A-4147-A177-3AD203B41FA5}">
                      <a16:colId xmlns:a16="http://schemas.microsoft.com/office/drawing/2014/main" val="1239699765"/>
                    </a:ext>
                  </a:extLst>
                </a:gridCol>
                <a:gridCol w="1611598">
                  <a:extLst>
                    <a:ext uri="{9D8B030D-6E8A-4147-A177-3AD203B41FA5}">
                      <a16:colId xmlns:a16="http://schemas.microsoft.com/office/drawing/2014/main" val="444916184"/>
                    </a:ext>
                  </a:extLst>
                </a:gridCol>
              </a:tblGrid>
              <a:tr h="652999">
                <a:tc>
                  <a:txBody>
                    <a:bodyPr/>
                    <a:lstStyle/>
                    <a:p>
                      <a:pPr algn="ctr"/>
                      <a:r>
                        <a:rPr lang="it-IT" dirty="0"/>
                        <a:t>OPERATORE</a:t>
                      </a:r>
                    </a:p>
                  </a:txBody>
                  <a:tcPr/>
                </a:tc>
                <a:tc>
                  <a:txBody>
                    <a:bodyPr/>
                    <a:lstStyle/>
                    <a:p>
                      <a:pPr algn="ctr"/>
                      <a:r>
                        <a:rPr lang="it-IT" dirty="0"/>
                        <a:t>NOME</a:t>
                      </a:r>
                    </a:p>
                  </a:txBody>
                  <a:tcPr/>
                </a:tc>
                <a:tc>
                  <a:txBody>
                    <a:bodyPr/>
                    <a:lstStyle/>
                    <a:p>
                      <a:pPr algn="ctr"/>
                      <a:r>
                        <a:rPr lang="it-IT" dirty="0"/>
                        <a:t>ESEMPIO</a:t>
                      </a:r>
                    </a:p>
                  </a:txBody>
                  <a:tcPr/>
                </a:tc>
                <a:extLst>
                  <a:ext uri="{0D108BD9-81ED-4DB2-BD59-A6C34878D82A}">
                    <a16:rowId xmlns:a16="http://schemas.microsoft.com/office/drawing/2014/main" val="845768228"/>
                  </a:ext>
                </a:extLst>
              </a:tr>
              <a:tr h="420623">
                <a:tc>
                  <a:txBody>
                    <a:bodyPr/>
                    <a:lstStyle/>
                    <a:p>
                      <a:r>
                        <a:rPr lang="it-IT" dirty="0"/>
                        <a:t>+</a:t>
                      </a:r>
                    </a:p>
                  </a:txBody>
                  <a:tcPr/>
                </a:tc>
                <a:tc>
                  <a:txBody>
                    <a:bodyPr/>
                    <a:lstStyle/>
                    <a:p>
                      <a:pPr algn="ctr"/>
                      <a:r>
                        <a:rPr lang="it-IT" dirty="0"/>
                        <a:t>Addizione </a:t>
                      </a:r>
                    </a:p>
                  </a:txBody>
                  <a:tcPr/>
                </a:tc>
                <a:tc>
                  <a:txBody>
                    <a:bodyPr/>
                    <a:lstStyle/>
                    <a:p>
                      <a:r>
                        <a:rPr lang="it-IT" dirty="0" err="1"/>
                        <a:t>x+y</a:t>
                      </a:r>
                      <a:endParaRPr lang="it-IT" dirty="0"/>
                    </a:p>
                  </a:txBody>
                  <a:tcPr/>
                </a:tc>
                <a:extLst>
                  <a:ext uri="{0D108BD9-81ED-4DB2-BD59-A6C34878D82A}">
                    <a16:rowId xmlns:a16="http://schemas.microsoft.com/office/drawing/2014/main" val="3772530666"/>
                  </a:ext>
                </a:extLst>
              </a:tr>
              <a:tr h="420623">
                <a:tc>
                  <a:txBody>
                    <a:bodyPr/>
                    <a:lstStyle/>
                    <a:p>
                      <a:r>
                        <a:rPr lang="it-IT" dirty="0"/>
                        <a:t>-</a:t>
                      </a:r>
                    </a:p>
                  </a:txBody>
                  <a:tcPr/>
                </a:tc>
                <a:tc>
                  <a:txBody>
                    <a:bodyPr/>
                    <a:lstStyle/>
                    <a:p>
                      <a:pPr algn="ctr"/>
                      <a:r>
                        <a:rPr lang="it-IT" dirty="0"/>
                        <a:t>Sottrazione</a:t>
                      </a:r>
                    </a:p>
                  </a:txBody>
                  <a:tcPr/>
                </a:tc>
                <a:tc>
                  <a:txBody>
                    <a:bodyPr/>
                    <a:lstStyle/>
                    <a:p>
                      <a:r>
                        <a:rPr lang="it-IT" dirty="0"/>
                        <a:t>x-y</a:t>
                      </a:r>
                    </a:p>
                  </a:txBody>
                  <a:tcPr/>
                </a:tc>
                <a:extLst>
                  <a:ext uri="{0D108BD9-81ED-4DB2-BD59-A6C34878D82A}">
                    <a16:rowId xmlns:a16="http://schemas.microsoft.com/office/drawing/2014/main" val="877875882"/>
                  </a:ext>
                </a:extLst>
              </a:tr>
              <a:tr h="420623">
                <a:tc>
                  <a:txBody>
                    <a:bodyPr/>
                    <a:lstStyle/>
                    <a:p>
                      <a:r>
                        <a:rPr lang="it-IT" dirty="0"/>
                        <a:t>*</a:t>
                      </a:r>
                    </a:p>
                  </a:txBody>
                  <a:tcPr/>
                </a:tc>
                <a:tc>
                  <a:txBody>
                    <a:bodyPr/>
                    <a:lstStyle/>
                    <a:p>
                      <a:pPr algn="ctr"/>
                      <a:r>
                        <a:rPr lang="it-IT" dirty="0"/>
                        <a:t>Moltiplicazione</a:t>
                      </a:r>
                    </a:p>
                  </a:txBody>
                  <a:tcPr/>
                </a:tc>
                <a:tc>
                  <a:txBody>
                    <a:bodyPr/>
                    <a:lstStyle/>
                    <a:p>
                      <a:r>
                        <a:rPr lang="it-IT" dirty="0"/>
                        <a:t>x*y</a:t>
                      </a:r>
                    </a:p>
                  </a:txBody>
                  <a:tcPr/>
                </a:tc>
                <a:extLst>
                  <a:ext uri="{0D108BD9-81ED-4DB2-BD59-A6C34878D82A}">
                    <a16:rowId xmlns:a16="http://schemas.microsoft.com/office/drawing/2014/main" val="2916040826"/>
                  </a:ext>
                </a:extLst>
              </a:tr>
              <a:tr h="420623">
                <a:tc>
                  <a:txBody>
                    <a:bodyPr/>
                    <a:lstStyle/>
                    <a:p>
                      <a:r>
                        <a:rPr lang="it-IT" dirty="0"/>
                        <a:t>/</a:t>
                      </a:r>
                    </a:p>
                  </a:txBody>
                  <a:tcPr/>
                </a:tc>
                <a:tc>
                  <a:txBody>
                    <a:bodyPr/>
                    <a:lstStyle/>
                    <a:p>
                      <a:pPr algn="ctr"/>
                      <a:r>
                        <a:rPr lang="it-IT" dirty="0"/>
                        <a:t>Divisione</a:t>
                      </a:r>
                    </a:p>
                  </a:txBody>
                  <a:tcPr/>
                </a:tc>
                <a:tc>
                  <a:txBody>
                    <a:bodyPr/>
                    <a:lstStyle/>
                    <a:p>
                      <a:r>
                        <a:rPr lang="it-IT" dirty="0"/>
                        <a:t>x/y</a:t>
                      </a:r>
                    </a:p>
                  </a:txBody>
                  <a:tcPr/>
                </a:tc>
                <a:extLst>
                  <a:ext uri="{0D108BD9-81ED-4DB2-BD59-A6C34878D82A}">
                    <a16:rowId xmlns:a16="http://schemas.microsoft.com/office/drawing/2014/main" val="3339612212"/>
                  </a:ext>
                </a:extLst>
              </a:tr>
              <a:tr h="420623">
                <a:tc>
                  <a:txBody>
                    <a:bodyPr/>
                    <a:lstStyle/>
                    <a:p>
                      <a:r>
                        <a:rPr lang="it-IT" dirty="0"/>
                        <a:t>%</a:t>
                      </a:r>
                    </a:p>
                  </a:txBody>
                  <a:tcPr/>
                </a:tc>
                <a:tc>
                  <a:txBody>
                    <a:bodyPr/>
                    <a:lstStyle/>
                    <a:p>
                      <a:pPr algn="ctr"/>
                      <a:r>
                        <a:rPr lang="it-IT" dirty="0"/>
                        <a:t>Modulo </a:t>
                      </a:r>
                    </a:p>
                  </a:txBody>
                  <a:tcPr/>
                </a:tc>
                <a:tc>
                  <a:txBody>
                    <a:bodyPr/>
                    <a:lstStyle/>
                    <a:p>
                      <a:r>
                        <a:rPr lang="it-IT" dirty="0" err="1"/>
                        <a:t>x%y</a:t>
                      </a:r>
                      <a:endParaRPr lang="it-IT" dirty="0"/>
                    </a:p>
                  </a:txBody>
                  <a:tcPr/>
                </a:tc>
                <a:extLst>
                  <a:ext uri="{0D108BD9-81ED-4DB2-BD59-A6C34878D82A}">
                    <a16:rowId xmlns:a16="http://schemas.microsoft.com/office/drawing/2014/main" val="1849459597"/>
                  </a:ext>
                </a:extLst>
              </a:tr>
              <a:tr h="420623">
                <a:tc>
                  <a:txBody>
                    <a:bodyPr/>
                    <a:lstStyle/>
                    <a:p>
                      <a:r>
                        <a:rPr lang="it-IT" dirty="0"/>
                        <a:t>**</a:t>
                      </a:r>
                    </a:p>
                  </a:txBody>
                  <a:tcPr/>
                </a:tc>
                <a:tc>
                  <a:txBody>
                    <a:bodyPr/>
                    <a:lstStyle/>
                    <a:p>
                      <a:pPr algn="ctr"/>
                      <a:r>
                        <a:rPr lang="it-IT" dirty="0"/>
                        <a:t>Elevamento a potenza</a:t>
                      </a:r>
                    </a:p>
                  </a:txBody>
                  <a:tcPr/>
                </a:tc>
                <a:tc>
                  <a:txBody>
                    <a:bodyPr/>
                    <a:lstStyle/>
                    <a:p>
                      <a:r>
                        <a:rPr lang="it-IT" dirty="0"/>
                        <a:t>x**y</a:t>
                      </a:r>
                    </a:p>
                  </a:txBody>
                  <a:tcPr/>
                </a:tc>
                <a:extLst>
                  <a:ext uri="{0D108BD9-81ED-4DB2-BD59-A6C34878D82A}">
                    <a16:rowId xmlns:a16="http://schemas.microsoft.com/office/drawing/2014/main" val="841767283"/>
                  </a:ext>
                </a:extLst>
              </a:tr>
              <a:tr h="420623">
                <a:tc>
                  <a:txBody>
                    <a:bodyPr/>
                    <a:lstStyle/>
                    <a:p>
                      <a:r>
                        <a:rPr lang="it-IT" dirty="0"/>
                        <a:t>// </a:t>
                      </a:r>
                    </a:p>
                  </a:txBody>
                  <a:tcPr/>
                </a:tc>
                <a:tc>
                  <a:txBody>
                    <a:bodyPr/>
                    <a:lstStyle/>
                    <a:p>
                      <a:pPr algn="ctr"/>
                      <a:r>
                        <a:rPr lang="it-IT" dirty="0"/>
                        <a:t>Divisione arrotondata</a:t>
                      </a:r>
                    </a:p>
                  </a:txBody>
                  <a:tcPr/>
                </a:tc>
                <a:tc>
                  <a:txBody>
                    <a:bodyPr/>
                    <a:lstStyle/>
                    <a:p>
                      <a:r>
                        <a:rPr lang="it-IT" dirty="0"/>
                        <a:t>x//y</a:t>
                      </a:r>
                    </a:p>
                  </a:txBody>
                  <a:tcPr/>
                </a:tc>
                <a:extLst>
                  <a:ext uri="{0D108BD9-81ED-4DB2-BD59-A6C34878D82A}">
                    <a16:rowId xmlns:a16="http://schemas.microsoft.com/office/drawing/2014/main" val="433632102"/>
                  </a:ext>
                </a:extLst>
              </a:tr>
            </a:tbl>
          </a:graphicData>
        </a:graphic>
      </p:graphicFrame>
      <p:pic>
        <p:nvPicPr>
          <p:cNvPr id="11" name="Immagine 10">
            <a:extLst>
              <a:ext uri="{FF2B5EF4-FFF2-40B4-BE49-F238E27FC236}">
                <a16:creationId xmlns:a16="http://schemas.microsoft.com/office/drawing/2014/main" id="{82832749-6635-46C9-486F-AE64853FDBC6}"/>
              </a:ext>
            </a:extLst>
          </p:cNvPr>
          <p:cNvPicPr>
            <a:picLocks noChangeAspect="1"/>
          </p:cNvPicPr>
          <p:nvPr/>
        </p:nvPicPr>
        <p:blipFill>
          <a:blip r:embed="rId3"/>
          <a:stretch>
            <a:fillRect/>
          </a:stretch>
        </p:blipFill>
        <p:spPr>
          <a:xfrm>
            <a:off x="8797198" y="2284697"/>
            <a:ext cx="2981776" cy="3717902"/>
          </a:xfrm>
          <a:prstGeom prst="rect">
            <a:avLst/>
          </a:prstGeom>
        </p:spPr>
      </p:pic>
    </p:spTree>
    <p:extLst>
      <p:ext uri="{BB962C8B-B14F-4D97-AF65-F5344CB8AC3E}">
        <p14:creationId xmlns:p14="http://schemas.microsoft.com/office/powerpoint/2010/main" val="1065139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3325482"/>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r>
                        <a:rPr lang="it-IT" sz="1400" b="1" dirty="0"/>
                        <a:t>=</a:t>
                      </a:r>
                    </a:p>
                  </a:txBody>
                  <a:tcPr/>
                </a:tc>
                <a:tc>
                  <a:txBody>
                    <a:bodyPr/>
                    <a:lstStyle/>
                    <a:p>
                      <a:r>
                        <a:rPr lang="it-IT" sz="1400" dirty="0"/>
                        <a:t>x = 5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5 </a:t>
                      </a:r>
                    </a:p>
                  </a:txBody>
                  <a:tcPr/>
                </a:tc>
                <a:extLst>
                  <a:ext uri="{0D108BD9-81ED-4DB2-BD59-A6C34878D82A}">
                    <a16:rowId xmlns:a16="http://schemas.microsoft.com/office/drawing/2014/main" val="2385599300"/>
                  </a:ext>
                </a:extLst>
              </a:tr>
              <a:tr h="369498">
                <a:tc>
                  <a:txBody>
                    <a:bodyPr/>
                    <a:lstStyle/>
                    <a:p>
                      <a:r>
                        <a:rPr lang="it-IT" sz="1400" b="1" dirty="0"/>
                        <a:t>+=</a:t>
                      </a:r>
                    </a:p>
                  </a:txBody>
                  <a:tcPr/>
                </a:tc>
                <a:tc>
                  <a:txBody>
                    <a:bodyPr/>
                    <a:lstStyle/>
                    <a:p>
                      <a:r>
                        <a:rPr lang="it-IT" sz="1400" dirty="0"/>
                        <a:t>x +=3</a:t>
                      </a:r>
                    </a:p>
                  </a:txBody>
                  <a:tcPr/>
                </a:tc>
                <a:tc>
                  <a:txBody>
                    <a:bodyPr/>
                    <a:lstStyle/>
                    <a:p>
                      <a:r>
                        <a:rPr lang="it-IT" sz="1400" dirty="0"/>
                        <a:t>x = x + 3</a:t>
                      </a:r>
                    </a:p>
                  </a:txBody>
                  <a:tcPr/>
                </a:tc>
                <a:extLst>
                  <a:ext uri="{0D108BD9-81ED-4DB2-BD59-A6C34878D82A}">
                    <a16:rowId xmlns:a16="http://schemas.microsoft.com/office/drawing/2014/main" val="645403705"/>
                  </a:ext>
                </a:extLst>
              </a:tr>
              <a:tr h="369498">
                <a:tc>
                  <a:txBody>
                    <a:bodyPr/>
                    <a:lstStyle/>
                    <a:p>
                      <a:r>
                        <a:rPr lang="it-IT" sz="1400" b="1" dirty="0"/>
                        <a:t>-=</a:t>
                      </a:r>
                    </a:p>
                  </a:txBody>
                  <a:tcPr/>
                </a:tc>
                <a:tc>
                  <a:txBody>
                    <a:bodyPr/>
                    <a:lstStyle/>
                    <a:p>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82182355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60390245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2500410538"/>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983603915"/>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62478244"/>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4164932511"/>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6" name="Immagine 15">
            <a:extLst>
              <a:ext uri="{FF2B5EF4-FFF2-40B4-BE49-F238E27FC236}">
                <a16:creationId xmlns:a16="http://schemas.microsoft.com/office/drawing/2014/main" id="{2FBAADB0-85E6-7A51-5E53-E6C4319C106D}"/>
              </a:ext>
            </a:extLst>
          </p:cNvPr>
          <p:cNvPicPr>
            <a:picLocks noChangeAspect="1"/>
          </p:cNvPicPr>
          <p:nvPr/>
        </p:nvPicPr>
        <p:blipFill>
          <a:blip r:embed="rId2"/>
          <a:stretch>
            <a:fillRect/>
          </a:stretch>
        </p:blipFill>
        <p:spPr>
          <a:xfrm>
            <a:off x="6510294" y="1402513"/>
            <a:ext cx="2614822" cy="4052974"/>
          </a:xfrm>
          <a:prstGeom prst="rect">
            <a:avLst/>
          </a:prstGeom>
        </p:spPr>
      </p:pic>
      <p:sp>
        <p:nvSpPr>
          <p:cNvPr id="4" name="Rectangle 1">
            <a:extLst>
              <a:ext uri="{FF2B5EF4-FFF2-40B4-BE49-F238E27FC236}">
                <a16:creationId xmlns:a16="http://schemas.microsoft.com/office/drawing/2014/main" id="{C3F4AF6E-9E33-0DF3-F91C-069BAC4DF8AA}"/>
              </a:ext>
            </a:extLst>
          </p:cNvPr>
          <p:cNvSpPr>
            <a:spLocks noChangeArrowheads="1"/>
          </p:cNvSpPr>
          <p:nvPr/>
        </p:nvSpPr>
        <p:spPr bwMode="auto">
          <a:xfrm>
            <a:off x="888022" y="5612189"/>
            <a:ext cx="7288824"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y = x += </a:t>
            </a:r>
            <a:r>
              <a:rPr kumimoji="0" lang="it-IT" altLang="it-IT" sz="1400" b="0" i="0" u="none" strike="noStrike" cap="none" normalizeH="0" baseline="0" dirty="0">
                <a:ln>
                  <a:noFill/>
                </a:ln>
                <a:solidFill>
                  <a:srgbClr val="6897BB"/>
                </a:solidFill>
                <a:effectLst/>
                <a:latin typeface="JetBrains Mono"/>
              </a:rPr>
              <a:t>5  </a:t>
            </a:r>
            <a:r>
              <a:rPr kumimoji="0" lang="it-IT" altLang="it-IT" sz="1400" b="0" i="0" u="none" strike="noStrike" cap="none" normalizeH="0" baseline="0" dirty="0">
                <a:ln>
                  <a:noFill/>
                </a:ln>
                <a:solidFill>
                  <a:srgbClr val="808080"/>
                </a:solidFill>
                <a:effectLst/>
                <a:latin typeface="JetBrains Mono"/>
              </a:rPr>
              <a:t>#  assegnazione a nuova variabile contemporaneamente NON si Può FARE</a:t>
            </a:r>
            <a:br>
              <a:rPr kumimoji="0" lang="it-IT" altLang="it-IT" sz="1400" b="0" i="0" u="none" strike="noStrike" cap="none" normalizeH="0" baseline="0" dirty="0">
                <a:ln>
                  <a:noFill/>
                </a:ln>
                <a:solidFill>
                  <a:srgbClr val="808080"/>
                </a:solidFill>
                <a:effectLst/>
                <a:latin typeface="JetBrains Mono"/>
              </a:rPr>
            </a:b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5844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2216988"/>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&amp;=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&amp;=3</a:t>
                      </a:r>
                    </a:p>
                  </a:txBody>
                  <a:tcPr/>
                </a:tc>
                <a:tc>
                  <a:txBody>
                    <a:bodyPr/>
                    <a:lstStyle/>
                    <a:p>
                      <a:r>
                        <a:rPr lang="it-IT" sz="1400" dirty="0"/>
                        <a:t>x = x &amp; 3</a:t>
                      </a:r>
                    </a:p>
                  </a:txBody>
                  <a:tcPr/>
                </a:tc>
                <a:extLst>
                  <a:ext uri="{0D108BD9-81ED-4DB2-BD59-A6C34878D82A}">
                    <a16:rowId xmlns:a16="http://schemas.microsoft.com/office/drawing/2014/main" val="519446690"/>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233441732"/>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88444276"/>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&gt;&gt;=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&gt;&gt;=3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&gt;&gt; 3</a:t>
                      </a:r>
                    </a:p>
                  </a:txBody>
                  <a:tcPr/>
                </a:tc>
                <a:extLst>
                  <a:ext uri="{0D108BD9-81ED-4DB2-BD59-A6C34878D82A}">
                    <a16:rowId xmlns:a16="http://schemas.microsoft.com/office/drawing/2014/main" val="92220766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&lt;&lt;=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&lt;&lt;=3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&lt;&lt; 3</a:t>
                      </a:r>
                    </a:p>
                  </a:txBody>
                  <a:tcPr/>
                </a:tc>
                <a:extLst>
                  <a:ext uri="{0D108BD9-81ED-4DB2-BD59-A6C34878D82A}">
                    <a16:rowId xmlns:a16="http://schemas.microsoft.com/office/drawing/2014/main" val="3082644439"/>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8" name="Immagine 17">
            <a:extLst>
              <a:ext uri="{FF2B5EF4-FFF2-40B4-BE49-F238E27FC236}">
                <a16:creationId xmlns:a16="http://schemas.microsoft.com/office/drawing/2014/main" id="{4E8DC286-E181-4514-A4CF-E523D424DB23}"/>
              </a:ext>
            </a:extLst>
          </p:cNvPr>
          <p:cNvPicPr>
            <a:picLocks noChangeAspect="1"/>
          </p:cNvPicPr>
          <p:nvPr/>
        </p:nvPicPr>
        <p:blipFill>
          <a:blip r:embed="rId2"/>
          <a:stretch>
            <a:fillRect/>
          </a:stretch>
        </p:blipFill>
        <p:spPr>
          <a:xfrm>
            <a:off x="6321426" y="1385255"/>
            <a:ext cx="2233490" cy="2828015"/>
          </a:xfrm>
          <a:prstGeom prst="rect">
            <a:avLst/>
          </a:prstGeom>
        </p:spPr>
      </p:pic>
      <p:sp>
        <p:nvSpPr>
          <p:cNvPr id="10" name="CasellaDiTesto 9">
            <a:extLst>
              <a:ext uri="{FF2B5EF4-FFF2-40B4-BE49-F238E27FC236}">
                <a16:creationId xmlns:a16="http://schemas.microsoft.com/office/drawing/2014/main" id="{1D937A10-4F99-4448-3E23-E59F25F94A74}"/>
              </a:ext>
            </a:extLst>
          </p:cNvPr>
          <p:cNvSpPr txBox="1"/>
          <p:nvPr/>
        </p:nvSpPr>
        <p:spPr>
          <a:xfrm>
            <a:off x="8793221" y="1446862"/>
            <a:ext cx="2233490" cy="1800493"/>
          </a:xfrm>
          <a:prstGeom prst="rect">
            <a:avLst/>
          </a:prstGeom>
          <a:noFill/>
        </p:spPr>
        <p:txBody>
          <a:bodyPr wrap="square">
            <a:spAutoFit/>
          </a:bodyPr>
          <a:lstStyle/>
          <a:p>
            <a:r>
              <a:rPr lang="de-DE" sz="1600" b="1" dirty="0"/>
              <a:t>&amp; 	(and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&amp;</a:t>
            </a:r>
            <a:r>
              <a:rPr lang="it-IT" sz="1400" dirty="0"/>
              <a:t> 14)  </a:t>
            </a:r>
          </a:p>
          <a:p>
            <a:r>
              <a:rPr lang="it-IT" sz="1400" dirty="0">
                <a:highlight>
                  <a:srgbClr val="00FFFF"/>
                </a:highlight>
              </a:rPr>
              <a:t>risultato: 4</a:t>
            </a:r>
          </a:p>
          <a:p>
            <a:r>
              <a:rPr lang="it-IT" sz="1400" dirty="0"/>
              <a:t>100 </a:t>
            </a:r>
            <a:r>
              <a:rPr lang="it-IT" sz="1200" dirty="0"/>
              <a:t>(perché in bit il 4 è 0b100)</a:t>
            </a:r>
          </a:p>
        </p:txBody>
      </p:sp>
      <p:sp>
        <p:nvSpPr>
          <p:cNvPr id="11" name="CasellaDiTesto 10">
            <a:extLst>
              <a:ext uri="{FF2B5EF4-FFF2-40B4-BE49-F238E27FC236}">
                <a16:creationId xmlns:a16="http://schemas.microsoft.com/office/drawing/2014/main" id="{FBFE22F4-3439-F069-B5FF-45AF757F5AD6}"/>
              </a:ext>
            </a:extLst>
          </p:cNvPr>
          <p:cNvSpPr txBox="1"/>
          <p:nvPr/>
        </p:nvSpPr>
        <p:spPr>
          <a:xfrm>
            <a:off x="8780342" y="3247355"/>
            <a:ext cx="2233490" cy="2954655"/>
          </a:xfrm>
          <a:prstGeom prst="rect">
            <a:avLst/>
          </a:prstGeom>
          <a:noFill/>
        </p:spPr>
        <p:txBody>
          <a:bodyPr wrap="square">
            <a:spAutoFit/>
          </a:bodyPr>
          <a:lstStyle/>
          <a:p>
            <a:r>
              <a:rPr lang="de-DE" sz="1600" b="1" dirty="0"/>
              <a:t>|	(</a:t>
            </a:r>
            <a:r>
              <a:rPr lang="de-DE" sz="1600" b="1" dirty="0" err="1"/>
              <a:t>or</a:t>
            </a:r>
            <a:r>
              <a:rPr lang="de-DE" sz="1600" b="1" dirty="0"/>
              <a:t> </a:t>
            </a:r>
            <a:r>
              <a:rPr lang="de-DE" sz="1600" b="1" dirty="0" err="1"/>
              <a:t>bitwise</a:t>
            </a:r>
            <a:r>
              <a:rPr lang="de-DE" sz="1600" b="1" dirty="0"/>
              <a:t>)</a:t>
            </a:r>
          </a:p>
          <a:p>
            <a:r>
              <a:rPr lang="de-DE" sz="1400" dirty="0"/>
              <a:t>&gt;&gt;&gt; </a:t>
            </a:r>
            <a:r>
              <a:rPr lang="de-DE" sz="1400" dirty="0" err="1"/>
              <a:t>print</a:t>
            </a:r>
            <a:r>
              <a:rPr lang="de-DE" sz="1400" dirty="0"/>
              <a:t>(</a:t>
            </a:r>
            <a:r>
              <a:rPr lang="de-DE" sz="1400" dirty="0">
                <a:solidFill>
                  <a:schemeClr val="bg1"/>
                </a:solidFill>
                <a:highlight>
                  <a:srgbClr val="FF0000"/>
                </a:highlight>
              </a:rPr>
              <a:t>bin(14)</a:t>
            </a:r>
            <a:r>
              <a:rPr lang="de-DE" sz="1400" dirty="0">
                <a:solidFill>
                  <a:schemeClr val="bg1"/>
                </a:solidFill>
              </a:rPr>
              <a:t>)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15</a:t>
            </a:r>
          </a:p>
          <a:p>
            <a:r>
              <a:rPr lang="it-IT" sz="1400" dirty="0"/>
              <a:t>1111 </a:t>
            </a:r>
            <a:r>
              <a:rPr lang="it-IT" sz="1200" dirty="0"/>
              <a:t>(perché in bit il 15 è 0b1111)</a:t>
            </a:r>
          </a:p>
          <a:p>
            <a:r>
              <a:rPr lang="pt-BR" sz="1200" b="1" dirty="0"/>
              <a:t>come vederlo: </a:t>
            </a:r>
          </a:p>
          <a:p>
            <a:r>
              <a:rPr lang="pt-BR" sz="1200" dirty="0"/>
              <a:t>n = 0b1111</a:t>
            </a:r>
          </a:p>
          <a:p>
            <a:r>
              <a:rPr lang="pt-BR" sz="1200" dirty="0"/>
              <a:t>&gt;&gt;&gt; print(n)</a:t>
            </a:r>
          </a:p>
          <a:p>
            <a:r>
              <a:rPr lang="pt-BR" sz="1200" dirty="0"/>
              <a:t>15</a:t>
            </a:r>
          </a:p>
          <a:p>
            <a:endParaRPr lang="it-IT" sz="1200" dirty="0"/>
          </a:p>
        </p:txBody>
      </p:sp>
      <p:sp>
        <p:nvSpPr>
          <p:cNvPr id="12" name="CasellaDiTesto 11">
            <a:extLst>
              <a:ext uri="{FF2B5EF4-FFF2-40B4-BE49-F238E27FC236}">
                <a16:creationId xmlns:a16="http://schemas.microsoft.com/office/drawing/2014/main" id="{767A19E5-E2AE-BB32-609C-8BCBD1E7F71F}"/>
              </a:ext>
            </a:extLst>
          </p:cNvPr>
          <p:cNvSpPr txBox="1"/>
          <p:nvPr/>
        </p:nvSpPr>
        <p:spPr>
          <a:xfrm>
            <a:off x="328612" y="4502071"/>
            <a:ext cx="2233490" cy="2354491"/>
          </a:xfrm>
          <a:prstGeom prst="rect">
            <a:avLst/>
          </a:prstGeom>
          <a:noFill/>
        </p:spPr>
        <p:txBody>
          <a:bodyPr wrap="square">
            <a:spAutoFit/>
          </a:bodyPr>
          <a:lstStyle/>
          <a:p>
            <a:r>
              <a:rPr lang="de-DE" sz="1600" b="1" dirty="0"/>
              <a:t>^	(not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11</a:t>
            </a:r>
          </a:p>
          <a:p>
            <a:r>
              <a:rPr lang="it-IT" sz="1400" dirty="0"/>
              <a:t>1011 </a:t>
            </a:r>
            <a:r>
              <a:rPr lang="it-IT" sz="1200" dirty="0"/>
              <a:t>(perché in bit il 11 è 0b1011)</a:t>
            </a:r>
          </a:p>
          <a:p>
            <a:r>
              <a:rPr lang="it-IT" sz="1200" dirty="0"/>
              <a:t>0 0 vero, 0 1 vero, 1 1 falso</a:t>
            </a:r>
          </a:p>
          <a:p>
            <a:endParaRPr lang="it-IT" sz="1200" dirty="0"/>
          </a:p>
        </p:txBody>
      </p:sp>
      <p:sp>
        <p:nvSpPr>
          <p:cNvPr id="13" name="CasellaDiTesto 12">
            <a:extLst>
              <a:ext uri="{FF2B5EF4-FFF2-40B4-BE49-F238E27FC236}">
                <a16:creationId xmlns:a16="http://schemas.microsoft.com/office/drawing/2014/main" id="{61628B1A-0F6B-133B-B3EE-E38FC1873096}"/>
              </a:ext>
            </a:extLst>
          </p:cNvPr>
          <p:cNvSpPr txBox="1"/>
          <p:nvPr/>
        </p:nvSpPr>
        <p:spPr>
          <a:xfrm>
            <a:off x="2445968" y="4502070"/>
            <a:ext cx="2233490" cy="2416046"/>
          </a:xfrm>
          <a:prstGeom prst="rect">
            <a:avLst/>
          </a:prstGeom>
          <a:noFill/>
        </p:spPr>
        <p:txBody>
          <a:bodyPr wrap="square">
            <a:spAutoFit/>
          </a:bodyPr>
          <a:lstStyle/>
          <a:p>
            <a:r>
              <a:rPr lang="de-DE" sz="1600" b="1" dirty="0"/>
              <a:t>&lt;&lt;	(</a:t>
            </a:r>
            <a:r>
              <a:rPr lang="de-DE" sz="1600" b="1" dirty="0" err="1"/>
              <a:t>left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&lt;&lt; 1</a:t>
            </a:r>
            <a:r>
              <a:rPr lang="de-DE" sz="1100" dirty="0"/>
              <a:t>)) </a:t>
            </a:r>
          </a:p>
          <a:p>
            <a:r>
              <a:rPr lang="de-DE" sz="1100" dirty="0"/>
              <a:t>0b1010 #aggiunge uno 0 a destra</a:t>
            </a:r>
          </a:p>
          <a:p>
            <a:r>
              <a:rPr lang="de-DE" sz="1100" dirty="0"/>
              <a:t>&gt;&gt;&gt; </a:t>
            </a:r>
            <a:r>
              <a:rPr lang="de-DE" sz="1100" dirty="0" err="1"/>
              <a:t>print</a:t>
            </a:r>
            <a:r>
              <a:rPr lang="de-DE" sz="1100" dirty="0"/>
              <a:t>(bin(5 &lt;&lt; 2)) </a:t>
            </a:r>
          </a:p>
          <a:p>
            <a:r>
              <a:rPr lang="de-DE" sz="1100" dirty="0"/>
              <a:t>0b10100 # </a:t>
            </a:r>
            <a:r>
              <a:rPr lang="de-DE" sz="1100" dirty="0" err="1"/>
              <a:t>aggiunge</a:t>
            </a:r>
            <a:r>
              <a:rPr lang="de-DE" sz="1100" dirty="0"/>
              <a:t> due 0 a destra</a:t>
            </a:r>
          </a:p>
          <a:p>
            <a:r>
              <a:rPr lang="de-DE" sz="1100" dirty="0"/>
              <a:t>&gt;&gt;&gt; </a:t>
            </a:r>
            <a:r>
              <a:rPr lang="de-DE" sz="1100" dirty="0" err="1"/>
              <a:t>print</a:t>
            </a:r>
            <a:r>
              <a:rPr lang="de-DE" sz="1100" dirty="0"/>
              <a:t>(bin(5 &lt;&lt; 3)) </a:t>
            </a:r>
          </a:p>
          <a:p>
            <a:r>
              <a:rPr lang="de-DE" sz="1100" dirty="0"/>
              <a:t>0b101000 # </a:t>
            </a:r>
            <a:r>
              <a:rPr lang="de-DE" sz="1100" dirty="0" err="1"/>
              <a:t>aggiunge</a:t>
            </a:r>
            <a:r>
              <a:rPr lang="de-DE" sz="1100" dirty="0"/>
              <a:t> </a:t>
            </a:r>
            <a:r>
              <a:rPr lang="de-DE" sz="1100" dirty="0" err="1"/>
              <a:t>tre</a:t>
            </a:r>
            <a:r>
              <a:rPr lang="de-DE" sz="1100" dirty="0"/>
              <a:t> 0 a destra</a:t>
            </a:r>
          </a:p>
          <a:p>
            <a:endParaRPr lang="de-DE" sz="1100" dirty="0"/>
          </a:p>
          <a:p>
            <a:r>
              <a:rPr lang="de-DE" sz="1200" dirty="0"/>
              <a:t>&gt;&gt;&gt; </a:t>
            </a:r>
            <a:r>
              <a:rPr lang="de-DE" sz="1200" dirty="0" err="1"/>
              <a:t>print</a:t>
            </a:r>
            <a:r>
              <a:rPr lang="de-DE" sz="1200" dirty="0"/>
              <a:t>(bin(5 </a:t>
            </a:r>
            <a:r>
              <a:rPr lang="de-DE" sz="1200" dirty="0">
                <a:highlight>
                  <a:srgbClr val="00FFFF"/>
                </a:highlight>
              </a:rPr>
              <a:t>&lt;&lt; 2</a:t>
            </a:r>
            <a:r>
              <a:rPr lang="de-DE" sz="1200" dirty="0"/>
              <a:t>)) </a:t>
            </a:r>
            <a:r>
              <a:rPr lang="de-DE" sz="1200" dirty="0" err="1"/>
              <a:t>aggiunge</a:t>
            </a:r>
            <a:r>
              <a:rPr lang="de-DE" sz="1200" dirty="0"/>
              <a:t> 2 </a:t>
            </a:r>
            <a:r>
              <a:rPr lang="de-DE" sz="1200" dirty="0" err="1"/>
              <a:t>zeri</a:t>
            </a:r>
            <a:r>
              <a:rPr lang="de-DE" sz="1200" dirty="0"/>
              <a:t> a destra</a:t>
            </a:r>
          </a:p>
          <a:p>
            <a:endParaRPr lang="it-IT" sz="1200" dirty="0"/>
          </a:p>
        </p:txBody>
      </p:sp>
      <p:sp>
        <p:nvSpPr>
          <p:cNvPr id="14" name="CasellaDiTesto 13">
            <a:extLst>
              <a:ext uri="{FF2B5EF4-FFF2-40B4-BE49-F238E27FC236}">
                <a16:creationId xmlns:a16="http://schemas.microsoft.com/office/drawing/2014/main" id="{6D0803DC-263B-A14B-3EFB-BA2086B06E6B}"/>
              </a:ext>
            </a:extLst>
          </p:cNvPr>
          <p:cNvSpPr txBox="1"/>
          <p:nvPr/>
        </p:nvSpPr>
        <p:spPr>
          <a:xfrm>
            <a:off x="4893780" y="4487514"/>
            <a:ext cx="2233490" cy="2046714"/>
          </a:xfrm>
          <a:prstGeom prst="rect">
            <a:avLst/>
          </a:prstGeom>
          <a:noFill/>
        </p:spPr>
        <p:txBody>
          <a:bodyPr wrap="square">
            <a:spAutoFit/>
          </a:bodyPr>
          <a:lstStyle/>
          <a:p>
            <a:r>
              <a:rPr lang="de-DE" sz="1600" b="1" dirty="0"/>
              <a:t>&gt;&gt;	(</a:t>
            </a:r>
            <a:r>
              <a:rPr lang="de-DE" sz="1600" b="1" dirty="0" err="1"/>
              <a:t>right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&gt;&gt;</a:t>
            </a:r>
            <a:r>
              <a:rPr lang="de-DE" sz="1100" dirty="0"/>
              <a:t> 1)) </a:t>
            </a:r>
          </a:p>
          <a:p>
            <a:r>
              <a:rPr lang="de-DE" sz="1100" dirty="0"/>
              <a:t>0b10 #rimuove 1 a destra</a:t>
            </a:r>
          </a:p>
          <a:p>
            <a:r>
              <a:rPr lang="de-DE" sz="1100" dirty="0"/>
              <a:t>&gt;&gt;&gt; </a:t>
            </a:r>
            <a:r>
              <a:rPr lang="de-DE" sz="1100" dirty="0" err="1"/>
              <a:t>print</a:t>
            </a:r>
            <a:r>
              <a:rPr lang="de-DE" sz="1100" dirty="0"/>
              <a:t>(bin(5 &gt;&gt; 2)) </a:t>
            </a:r>
          </a:p>
          <a:p>
            <a:r>
              <a:rPr lang="de-DE" sz="1100" dirty="0"/>
              <a:t>0b1 # </a:t>
            </a:r>
            <a:r>
              <a:rPr lang="de-DE" sz="1100" dirty="0" err="1"/>
              <a:t>rimuove</a:t>
            </a:r>
            <a:r>
              <a:rPr lang="de-DE" sz="1100" dirty="0"/>
              <a:t> 2 a destra</a:t>
            </a:r>
          </a:p>
          <a:p>
            <a:r>
              <a:rPr lang="de-DE" sz="1100" dirty="0"/>
              <a:t>&gt;&gt;&gt; </a:t>
            </a:r>
            <a:r>
              <a:rPr lang="de-DE" sz="1100" dirty="0" err="1"/>
              <a:t>print</a:t>
            </a:r>
            <a:r>
              <a:rPr lang="de-DE" sz="1100" dirty="0"/>
              <a:t>(bin(5 &gt;&gt; 3)) </a:t>
            </a:r>
          </a:p>
          <a:p>
            <a:r>
              <a:rPr lang="de-DE" sz="1100" dirty="0"/>
              <a:t>0b0 # </a:t>
            </a:r>
            <a:r>
              <a:rPr lang="de-DE" sz="1100" dirty="0" err="1"/>
              <a:t>rimuove</a:t>
            </a:r>
            <a:r>
              <a:rPr lang="de-DE" sz="1100" dirty="0"/>
              <a:t> 3 a destra</a:t>
            </a:r>
          </a:p>
          <a:p>
            <a:endParaRPr lang="de-DE" sz="1100" dirty="0"/>
          </a:p>
          <a:p>
            <a:endParaRPr lang="it-IT" sz="1200" dirty="0"/>
          </a:p>
        </p:txBody>
      </p:sp>
    </p:spTree>
    <p:extLst>
      <p:ext uri="{BB962C8B-B14F-4D97-AF65-F5344CB8AC3E}">
        <p14:creationId xmlns:p14="http://schemas.microsoft.com/office/powerpoint/2010/main" val="3459361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cs typeface="Courier New" panose="02070309020205020404" pitchFamily="49" charset="0"/>
              </a:rPr>
              <a:t>Python è un linguaggio di programmazione </a:t>
            </a:r>
            <a:r>
              <a:rPr lang="it-IT" sz="1600" b="1" dirty="0">
                <a:highlight>
                  <a:srgbClr val="00FF00"/>
                </a:highlight>
                <a:cs typeface="Courier New" panose="02070309020205020404" pitchFamily="49" charset="0"/>
              </a:rPr>
              <a:t>interpretato</a:t>
            </a:r>
            <a:r>
              <a:rPr lang="it-IT" sz="1600" dirty="0">
                <a:cs typeface="Courier New" panose="02070309020205020404" pitchFamily="49" charset="0"/>
              </a:rPr>
              <a:t> : lo sviluppatore scrive un file Python (.</a:t>
            </a:r>
            <a:r>
              <a:rPr lang="it-IT" sz="1600" dirty="0" err="1">
                <a:cs typeface="Courier New" panose="02070309020205020404" pitchFamily="49" charset="0"/>
              </a:rPr>
              <a:t>py</a:t>
            </a:r>
            <a:r>
              <a:rPr lang="it-IT" sz="1600" dirty="0">
                <a:cs typeface="Courier New" panose="02070309020205020404" pitchFamily="49" charset="0"/>
              </a:rPr>
              <a:t>) in un editor di testo (o un IDE) e lo passa all’interprete per essere eseguito. </a:t>
            </a:r>
          </a:p>
          <a:p>
            <a:pPr>
              <a:lnSpc>
                <a:spcPct val="120000"/>
              </a:lnSpc>
            </a:pPr>
            <a:br>
              <a:rPr lang="it-IT" sz="1600" dirty="0"/>
            </a:br>
            <a:r>
              <a:rPr lang="it-IT" sz="1600" dirty="0"/>
              <a:t>Per lanciare un file Python da riga di comando digitare: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marL="0" indent="0">
              <a:lnSpc>
                <a:spcPct val="120000"/>
              </a:lnSpc>
              <a:buNone/>
            </a:pPr>
            <a:endParaRPr lang="it-IT" sz="1600" dirty="0"/>
          </a:p>
          <a:p>
            <a:pPr marL="0" indent="0">
              <a:lnSpc>
                <a:spcPct val="120000"/>
              </a:lnSpc>
              <a:buNone/>
            </a:pPr>
            <a:r>
              <a:rPr lang="it-IT" sz="1600" b="1" dirty="0"/>
              <a:t>Creiamo un file Python </a:t>
            </a:r>
            <a:r>
              <a:rPr lang="it-IT" sz="1600" dirty="0"/>
              <a:t>chiamato helloworld.py utilizzando un qualsiasi editor di testo. All’interno del file scriviamo il codice</a:t>
            </a:r>
          </a:p>
          <a:p>
            <a:pPr marL="0" indent="0">
              <a:lnSpc>
                <a:spcPct val="120000"/>
              </a:lnSpc>
              <a:buNone/>
            </a:pPr>
            <a:r>
              <a:rPr lang="it-IT" sz="1600" dirty="0"/>
              <a:t> </a:t>
            </a:r>
          </a:p>
          <a:p>
            <a:pPr marL="0" indent="0" algn="ctr">
              <a:lnSpc>
                <a:spcPct val="120000"/>
              </a:lnSpc>
              <a:buNone/>
            </a:pPr>
            <a:r>
              <a:rPr lang="it-IT" sz="1600" dirty="0">
                <a:latin typeface="Courier New" panose="02070309020205020404" pitchFamily="49" charset="0"/>
                <a:cs typeface="Courier New" panose="02070309020205020404" pitchFamily="49" charset="0"/>
              </a:rPr>
              <a:t>	</a:t>
            </a:r>
            <a:r>
              <a:rPr lang="it-IT" sz="1600" b="1" dirty="0" err="1">
                <a:highlight>
                  <a:srgbClr val="FFFF00"/>
                </a:highlight>
                <a:latin typeface="Courier New" panose="02070309020205020404" pitchFamily="49" charset="0"/>
                <a:cs typeface="Courier New" panose="02070309020205020404" pitchFamily="49" charset="0"/>
              </a:rPr>
              <a:t>print</a:t>
            </a:r>
            <a:r>
              <a:rPr lang="it-IT" sz="1600" b="1" dirty="0">
                <a:highlight>
                  <a:srgbClr val="FFFF00"/>
                </a:highlight>
                <a:latin typeface="Courier New" panose="02070309020205020404" pitchFamily="49" charset="0"/>
                <a:cs typeface="Courier New" panose="02070309020205020404" pitchFamily="49" charset="0"/>
              </a:rPr>
              <a:t> ("Hello, World!")</a:t>
            </a:r>
            <a:endParaRPr lang="it-IT" sz="1600" b="1" dirty="0">
              <a:highlight>
                <a:srgbClr val="FFFF00"/>
              </a:highlight>
            </a:endParaRPr>
          </a:p>
          <a:p>
            <a:pPr>
              <a:lnSpc>
                <a:spcPct val="120000"/>
              </a:lnSpc>
            </a:pPr>
            <a:r>
              <a:rPr lang="it-IT" sz="1600" dirty="0"/>
              <a:t>e salviamo il file.</a:t>
            </a:r>
          </a:p>
          <a:p>
            <a:pPr>
              <a:lnSpc>
                <a:spcPct val="120000"/>
              </a:lnSpc>
            </a:pPr>
            <a:endParaRPr lang="it-IT" sz="1600" dirty="0"/>
          </a:p>
          <a:p>
            <a:pPr>
              <a:lnSpc>
                <a:spcPct val="120000"/>
              </a:lnSpc>
            </a:pPr>
            <a:r>
              <a:rPr lang="it-IT" sz="1600" dirty="0"/>
              <a:t>Apriamo la linea di comando, andiamo sulla directory nella quale è stato salvato il file e lanciamo il comando: </a:t>
            </a:r>
            <a:br>
              <a:rPr lang="it-IT" sz="1600" dirty="0"/>
            </a:br>
            <a:endParaRPr lang="it-IT" sz="1600" dirty="0"/>
          </a:p>
          <a:p>
            <a:pPr algn="ctr">
              <a:lnSpc>
                <a:spcPct val="120000"/>
              </a:lnSpc>
            </a:pP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p>
          <a:p>
            <a:pPr>
              <a:lnSpc>
                <a:spcPct val="120000"/>
              </a:lnSpc>
            </a:pPr>
            <a:endParaRPr lang="it-IT" sz="1600" dirty="0"/>
          </a:p>
          <a:p>
            <a:pPr algn="ctr">
              <a:lnSpc>
                <a:spcPct val="120000"/>
              </a:lnSpc>
            </a:pPr>
            <a:r>
              <a:rPr lang="it-IT" sz="1600" b="1" dirty="0"/>
              <a:t>L’output sarà</a:t>
            </a:r>
            <a:r>
              <a:rPr lang="it-IT" sz="1600" dirty="0"/>
              <a:t>: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pic>
        <p:nvPicPr>
          <p:cNvPr id="5" name="Immagine 4">
            <a:extLst>
              <a:ext uri="{FF2B5EF4-FFF2-40B4-BE49-F238E27FC236}">
                <a16:creationId xmlns:a16="http://schemas.microsoft.com/office/drawing/2014/main" id="{6E2094A6-7B36-D976-1BBF-5148B9C0A62F}"/>
              </a:ext>
            </a:extLst>
          </p:cNvPr>
          <p:cNvPicPr>
            <a:picLocks noChangeAspect="1"/>
          </p:cNvPicPr>
          <p:nvPr/>
        </p:nvPicPr>
        <p:blipFill>
          <a:blip r:embed="rId2"/>
          <a:stretch>
            <a:fillRect/>
          </a:stretch>
        </p:blipFill>
        <p:spPr>
          <a:xfrm>
            <a:off x="5551525" y="6119565"/>
            <a:ext cx="1314633" cy="400106"/>
          </a:xfrm>
          <a:prstGeom prst="rect">
            <a:avLst/>
          </a:prstGeom>
        </p:spPr>
      </p:pic>
    </p:spTree>
    <p:extLst>
      <p:ext uri="{BB962C8B-B14F-4D97-AF65-F5344CB8AC3E}">
        <p14:creationId xmlns:p14="http://schemas.microsoft.com/office/powerpoint/2010/main" val="4158666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comparazione</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COMPARAZIONE</a:t>
            </a:r>
          </a:p>
          <a:p>
            <a:pPr marL="0" indent="0">
              <a:buNone/>
            </a:pPr>
            <a:endParaRPr lang="it-IT" sz="2000" b="1" u="sng" dirty="0"/>
          </a:p>
          <a:p>
            <a:pPr marL="0" indent="0">
              <a:buNone/>
            </a:pPr>
            <a:r>
              <a:rPr lang="it-IT" sz="2000" dirty="0"/>
              <a:t>Usati per confrontare e comparare due valori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73317" y="2602524"/>
          <a:ext cx="4589585" cy="3259811"/>
        </p:xfrm>
        <a:graphic>
          <a:graphicData uri="http://schemas.openxmlformats.org/drawingml/2006/table">
            <a:tbl>
              <a:tblPr firstRow="1" bandRow="1">
                <a:tableStyleId>{5C22544A-7EE6-4342-B048-85BDC9FD1C3A}</a:tableStyleId>
              </a:tblPr>
              <a:tblGrid>
                <a:gridCol w="1553630">
                  <a:extLst>
                    <a:ext uri="{9D8B030D-6E8A-4147-A177-3AD203B41FA5}">
                      <a16:colId xmlns:a16="http://schemas.microsoft.com/office/drawing/2014/main" val="2665906902"/>
                    </a:ext>
                  </a:extLst>
                </a:gridCol>
                <a:gridCol w="1506093">
                  <a:extLst>
                    <a:ext uri="{9D8B030D-6E8A-4147-A177-3AD203B41FA5}">
                      <a16:colId xmlns:a16="http://schemas.microsoft.com/office/drawing/2014/main" val="3906336610"/>
                    </a:ext>
                  </a:extLst>
                </a:gridCol>
                <a:gridCol w="1529862">
                  <a:extLst>
                    <a:ext uri="{9D8B030D-6E8A-4147-A177-3AD203B41FA5}">
                      <a16:colId xmlns:a16="http://schemas.microsoft.com/office/drawing/2014/main" val="1728501078"/>
                    </a:ext>
                  </a:extLst>
                </a:gridCol>
              </a:tblGrid>
              <a:tr h="370626">
                <a:tc>
                  <a:txBody>
                    <a:bodyPr/>
                    <a:lstStyle/>
                    <a:p>
                      <a:pPr algn="ctr"/>
                      <a:r>
                        <a:rPr lang="it-IT" sz="1200" b="1" dirty="0"/>
                        <a:t>OPERATORE</a:t>
                      </a:r>
                    </a:p>
                  </a:txBody>
                  <a:tcPr/>
                </a:tc>
                <a:tc>
                  <a:txBody>
                    <a:bodyPr/>
                    <a:lstStyle/>
                    <a:p>
                      <a:pPr algn="ctr"/>
                      <a:r>
                        <a:rPr lang="it-IT" sz="1200" dirty="0"/>
                        <a:t>NOME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70626">
                <a:tc>
                  <a:txBody>
                    <a:bodyPr/>
                    <a:lstStyle/>
                    <a:p>
                      <a:pPr algn="ctr"/>
                      <a:r>
                        <a:rPr lang="it-IT" sz="1400" b="1" dirty="0"/>
                        <a:t>==</a:t>
                      </a:r>
                    </a:p>
                  </a:txBody>
                  <a:tcPr/>
                </a:tc>
                <a:tc>
                  <a:txBody>
                    <a:bodyPr/>
                    <a:lstStyle/>
                    <a:p>
                      <a:pPr algn="ctr"/>
                      <a:r>
                        <a:rPr lang="it-IT" sz="1400" dirty="0"/>
                        <a:t>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2385599300"/>
                  </a:ext>
                </a:extLst>
              </a:tr>
              <a:tr h="370626">
                <a:tc>
                  <a:txBody>
                    <a:bodyPr/>
                    <a:lstStyle/>
                    <a:p>
                      <a:pPr algn="ctr"/>
                      <a:r>
                        <a:rPr lang="it-IT" sz="1400" b="1" dirty="0"/>
                        <a:t>!=</a:t>
                      </a:r>
                    </a:p>
                  </a:txBody>
                  <a:tcPr/>
                </a:tc>
                <a:tc>
                  <a:txBody>
                    <a:bodyPr/>
                    <a:lstStyle/>
                    <a:p>
                      <a:pPr algn="ctr"/>
                      <a:r>
                        <a:rPr lang="it-IT" sz="1400" dirty="0"/>
                        <a:t>DIVERSO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645403705"/>
                  </a:ext>
                </a:extLst>
              </a:tr>
              <a:tr h="519742">
                <a:tc>
                  <a:txBody>
                    <a:bodyPr/>
                    <a:lstStyle/>
                    <a:p>
                      <a:pPr algn="ctr"/>
                      <a:r>
                        <a:rPr lang="it-IT" sz="1400" b="1" dirty="0"/>
                        <a:t>&gt;</a:t>
                      </a:r>
                    </a:p>
                  </a:txBody>
                  <a:tcPr/>
                </a:tc>
                <a:tc>
                  <a:txBody>
                    <a:bodyPr/>
                    <a:lstStyle/>
                    <a:p>
                      <a:pPr algn="ctr"/>
                      <a:r>
                        <a:rPr lang="it-IT" sz="1400" dirty="0"/>
                        <a:t>MAGGIORE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&gt; y</a:t>
                      </a:r>
                    </a:p>
                  </a:txBody>
                  <a:tcPr/>
                </a:tc>
                <a:extLst>
                  <a:ext uri="{0D108BD9-81ED-4DB2-BD59-A6C34878D82A}">
                    <a16:rowId xmlns:a16="http://schemas.microsoft.com/office/drawing/2014/main" val="3821823551"/>
                  </a:ext>
                </a:extLst>
              </a:tr>
              <a:tr h="370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y</a:t>
                      </a:r>
                    </a:p>
                  </a:txBody>
                  <a:tcPr/>
                </a:tc>
                <a:extLst>
                  <a:ext uri="{0D108BD9-81ED-4DB2-BD59-A6C34878D82A}">
                    <a16:rowId xmlns:a16="http://schemas.microsoft.com/office/drawing/2014/main" val="603902453"/>
                  </a:ext>
                </a:extLst>
              </a:tr>
              <a:tr h="7337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&gt;=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MAGGIORE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x&gt;=y</a:t>
                      </a:r>
                    </a:p>
                  </a:txBody>
                  <a:tcPr/>
                </a:tc>
                <a:extLst>
                  <a:ext uri="{0D108BD9-81ED-4DB2-BD59-A6C34878D82A}">
                    <a16:rowId xmlns:a16="http://schemas.microsoft.com/office/drawing/2014/main" val="2500410538"/>
                  </a:ext>
                </a:extLst>
              </a:tr>
              <a:tr h="5238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x&lt;=y</a:t>
                      </a:r>
                    </a:p>
                  </a:txBody>
                  <a:tcPr/>
                </a:tc>
                <a:extLst>
                  <a:ext uri="{0D108BD9-81ED-4DB2-BD59-A6C34878D82A}">
                    <a16:rowId xmlns:a16="http://schemas.microsoft.com/office/drawing/2014/main" val="983603915"/>
                  </a:ext>
                </a:extLst>
              </a:tr>
            </a:tbl>
          </a:graphicData>
        </a:graphic>
      </p:graphicFrame>
      <p:pic>
        <p:nvPicPr>
          <p:cNvPr id="7" name="Immagine 6">
            <a:extLst>
              <a:ext uri="{FF2B5EF4-FFF2-40B4-BE49-F238E27FC236}">
                <a16:creationId xmlns:a16="http://schemas.microsoft.com/office/drawing/2014/main" id="{B768CB0F-0EB2-932E-9C54-E2204D77AD20}"/>
              </a:ext>
            </a:extLst>
          </p:cNvPr>
          <p:cNvPicPr>
            <a:picLocks noChangeAspect="1"/>
          </p:cNvPicPr>
          <p:nvPr/>
        </p:nvPicPr>
        <p:blipFill>
          <a:blip r:embed="rId2"/>
          <a:stretch>
            <a:fillRect/>
          </a:stretch>
        </p:blipFill>
        <p:spPr>
          <a:xfrm>
            <a:off x="7038261" y="1539041"/>
            <a:ext cx="4280422" cy="4888137"/>
          </a:xfrm>
          <a:prstGeom prst="rect">
            <a:avLst/>
          </a:prstGeom>
        </p:spPr>
      </p:pic>
    </p:spTree>
    <p:extLst>
      <p:ext uri="{BB962C8B-B14F-4D97-AF65-F5344CB8AC3E}">
        <p14:creationId xmlns:p14="http://schemas.microsoft.com/office/powerpoint/2010/main" val="42823461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logici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idx="1"/>
          </p:nvPr>
        </p:nvSpPr>
        <p:spPr/>
        <p:txBody>
          <a:bodyPr>
            <a:normAutofit/>
          </a:bodyPr>
          <a:lstStyle/>
          <a:p>
            <a:pPr marL="0" indent="0" algn="ctr">
              <a:buNone/>
            </a:pPr>
            <a:r>
              <a:rPr lang="it-IT" sz="2000" b="1" u="sng" dirty="0"/>
              <a:t>OPERATORI DI COMPARAZIONE</a:t>
            </a:r>
          </a:p>
          <a:p>
            <a:pPr marL="0" indent="0">
              <a:buNone/>
            </a:pPr>
            <a:endParaRPr lang="it-IT" sz="2000" b="1" u="sng" dirty="0"/>
          </a:p>
          <a:p>
            <a:pPr marL="0" indent="0" algn="ctr">
              <a:buNone/>
            </a:pPr>
            <a:r>
              <a:rPr lang="it-IT" sz="2000" dirty="0"/>
              <a:t>Usati per creare combinazioni di condizioni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2935356" y="2443042"/>
          <a:ext cx="6335956" cy="1971915"/>
        </p:xfrm>
        <a:graphic>
          <a:graphicData uri="http://schemas.openxmlformats.org/drawingml/2006/table">
            <a:tbl>
              <a:tblPr firstRow="1" bandRow="1">
                <a:tableStyleId>{5C22544A-7EE6-4342-B048-85BDC9FD1C3A}</a:tableStyleId>
              </a:tblPr>
              <a:tblGrid>
                <a:gridCol w="2144798">
                  <a:extLst>
                    <a:ext uri="{9D8B030D-6E8A-4147-A177-3AD203B41FA5}">
                      <a16:colId xmlns:a16="http://schemas.microsoft.com/office/drawing/2014/main" val="2665906902"/>
                    </a:ext>
                  </a:extLst>
                </a:gridCol>
                <a:gridCol w="2079172">
                  <a:extLst>
                    <a:ext uri="{9D8B030D-6E8A-4147-A177-3AD203B41FA5}">
                      <a16:colId xmlns:a16="http://schemas.microsoft.com/office/drawing/2014/main" val="3906336610"/>
                    </a:ext>
                  </a:extLst>
                </a:gridCol>
                <a:gridCol w="2111986">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and</a:t>
                      </a:r>
                    </a:p>
                  </a:txBody>
                  <a:tcPr/>
                </a:tc>
                <a:tc>
                  <a:txBody>
                    <a:bodyPr/>
                    <a:lstStyle/>
                    <a:p>
                      <a:pPr algn="ctr"/>
                      <a:r>
                        <a:rPr lang="it-IT" sz="1400" dirty="0"/>
                        <a:t>Ritorna </a:t>
                      </a:r>
                      <a:r>
                        <a:rPr lang="it-IT" sz="1400" dirty="0" err="1"/>
                        <a:t>true</a:t>
                      </a:r>
                      <a:r>
                        <a:rPr lang="it-IT" sz="1400" dirty="0"/>
                        <a:t> se entrambe le condizioni sono vere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and x &lt; 10</a:t>
                      </a:r>
                    </a:p>
                  </a:txBody>
                  <a:tcPr/>
                </a:tc>
                <a:extLst>
                  <a:ext uri="{0D108BD9-81ED-4DB2-BD59-A6C34878D82A}">
                    <a16:rowId xmlns:a16="http://schemas.microsoft.com/office/drawing/2014/main" val="2385599300"/>
                  </a:ext>
                </a:extLst>
              </a:tr>
              <a:tr h="389452">
                <a:tc>
                  <a:txBody>
                    <a:bodyPr/>
                    <a:lstStyle/>
                    <a:p>
                      <a:pPr algn="ctr"/>
                      <a:r>
                        <a:rPr lang="it-IT" sz="1400" b="1" dirty="0"/>
                        <a:t>or</a:t>
                      </a:r>
                    </a:p>
                  </a:txBody>
                  <a:tcPr/>
                </a:tc>
                <a:tc>
                  <a:txBody>
                    <a:bodyPr/>
                    <a:lstStyle/>
                    <a:p>
                      <a:pPr algn="ctr"/>
                      <a:r>
                        <a:rPr lang="it-IT" sz="1400" dirty="0"/>
                        <a:t>Ritorna </a:t>
                      </a:r>
                      <a:r>
                        <a:rPr lang="it-IT" sz="1400" dirty="0" err="1"/>
                        <a:t>true</a:t>
                      </a:r>
                      <a:r>
                        <a:rPr lang="it-IT" sz="1400" dirty="0"/>
                        <a:t> se una delle due condizioni è vera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or x &lt; 4</a:t>
                      </a:r>
                    </a:p>
                  </a:txBody>
                  <a:tcPr/>
                </a:tc>
                <a:extLst>
                  <a:ext uri="{0D108BD9-81ED-4DB2-BD59-A6C34878D82A}">
                    <a16:rowId xmlns:a16="http://schemas.microsoft.com/office/drawing/2014/main" val="645403705"/>
                  </a:ext>
                </a:extLst>
              </a:tr>
              <a:tr h="546143">
                <a:tc>
                  <a:txBody>
                    <a:bodyPr/>
                    <a:lstStyle/>
                    <a:p>
                      <a:pPr algn="ctr"/>
                      <a:r>
                        <a:rPr lang="it-IT" sz="1400" b="1" dirty="0" err="1"/>
                        <a:t>not</a:t>
                      </a:r>
                      <a:endParaRPr lang="it-IT" sz="1400" b="1" dirty="0"/>
                    </a:p>
                  </a:txBody>
                  <a:tcPr/>
                </a:tc>
                <a:tc>
                  <a:txBody>
                    <a:bodyPr/>
                    <a:lstStyle/>
                    <a:p>
                      <a:pPr algn="ctr"/>
                      <a:r>
                        <a:rPr lang="it-IT" sz="1400" dirty="0"/>
                        <a:t>Inverte il risultato, ritorna False se il risultato è True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t>not</a:t>
                      </a:r>
                      <a:r>
                        <a:rPr lang="it-IT" sz="1400" dirty="0"/>
                        <a:t> (x &lt; 5 and x &lt; 10)</a:t>
                      </a:r>
                    </a:p>
                  </a:txBody>
                  <a:tcPr/>
                </a:tc>
                <a:extLst>
                  <a:ext uri="{0D108BD9-81ED-4DB2-BD59-A6C34878D82A}">
                    <a16:rowId xmlns:a16="http://schemas.microsoft.com/office/drawing/2014/main" val="3821823551"/>
                  </a:ext>
                </a:extLst>
              </a:tr>
            </a:tbl>
          </a:graphicData>
        </a:graphic>
      </p:graphicFrame>
      <p:pic>
        <p:nvPicPr>
          <p:cNvPr id="6" name="Immagine 5">
            <a:extLst>
              <a:ext uri="{FF2B5EF4-FFF2-40B4-BE49-F238E27FC236}">
                <a16:creationId xmlns:a16="http://schemas.microsoft.com/office/drawing/2014/main" id="{852EA47F-A01E-9A43-7BD0-58D980E1F968}"/>
              </a:ext>
            </a:extLst>
          </p:cNvPr>
          <p:cNvPicPr>
            <a:picLocks noChangeAspect="1"/>
          </p:cNvPicPr>
          <p:nvPr/>
        </p:nvPicPr>
        <p:blipFill>
          <a:blip r:embed="rId2"/>
          <a:stretch>
            <a:fillRect/>
          </a:stretch>
        </p:blipFill>
        <p:spPr>
          <a:xfrm>
            <a:off x="6989876" y="5985307"/>
            <a:ext cx="4999901" cy="621657"/>
          </a:xfrm>
          <a:prstGeom prst="rect">
            <a:avLst/>
          </a:prstGeom>
        </p:spPr>
      </p:pic>
      <p:pic>
        <p:nvPicPr>
          <p:cNvPr id="9" name="Immagine 8">
            <a:extLst>
              <a:ext uri="{FF2B5EF4-FFF2-40B4-BE49-F238E27FC236}">
                <a16:creationId xmlns:a16="http://schemas.microsoft.com/office/drawing/2014/main" id="{D40D837C-8E10-4683-A034-BEA6CB402E1F}"/>
              </a:ext>
            </a:extLst>
          </p:cNvPr>
          <p:cNvPicPr>
            <a:picLocks noChangeAspect="1"/>
          </p:cNvPicPr>
          <p:nvPr/>
        </p:nvPicPr>
        <p:blipFill>
          <a:blip r:embed="rId3"/>
          <a:stretch>
            <a:fillRect/>
          </a:stretch>
        </p:blipFill>
        <p:spPr>
          <a:xfrm>
            <a:off x="2399295" y="4889067"/>
            <a:ext cx="7393410" cy="622129"/>
          </a:xfrm>
          <a:prstGeom prst="rect">
            <a:avLst/>
          </a:prstGeom>
        </p:spPr>
      </p:pic>
      <p:pic>
        <p:nvPicPr>
          <p:cNvPr id="11" name="Immagine 10">
            <a:extLst>
              <a:ext uri="{FF2B5EF4-FFF2-40B4-BE49-F238E27FC236}">
                <a16:creationId xmlns:a16="http://schemas.microsoft.com/office/drawing/2014/main" id="{F08C64EF-317F-8AED-5E02-8C53B8248FCE}"/>
              </a:ext>
            </a:extLst>
          </p:cNvPr>
          <p:cNvPicPr>
            <a:picLocks noChangeAspect="1"/>
          </p:cNvPicPr>
          <p:nvPr/>
        </p:nvPicPr>
        <p:blipFill>
          <a:blip r:embed="rId4"/>
          <a:stretch>
            <a:fillRect/>
          </a:stretch>
        </p:blipFill>
        <p:spPr>
          <a:xfrm>
            <a:off x="1180535" y="5985306"/>
            <a:ext cx="4789442" cy="538812"/>
          </a:xfrm>
          <a:prstGeom prst="rect">
            <a:avLst/>
          </a:prstGeom>
        </p:spPr>
      </p:pic>
    </p:spTree>
    <p:extLst>
      <p:ext uri="{BB962C8B-B14F-4D97-AF65-F5344CB8AC3E}">
        <p14:creationId xmlns:p14="http://schemas.microsoft.com/office/powerpoint/2010/main" val="846866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identità</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IDENTITA'</a:t>
            </a:r>
          </a:p>
          <a:p>
            <a:pPr marL="0" indent="0">
              <a:buNone/>
            </a:pPr>
            <a:endParaRPr lang="it-IT" sz="2000" b="1" u="sng" dirty="0"/>
          </a:p>
          <a:p>
            <a:pPr marL="0" indent="0" algn="ctr">
              <a:buNone/>
            </a:pPr>
            <a:r>
              <a:rPr lang="it-IT" dirty="0"/>
              <a:t>Usati per verificare se due operandi sono uguali(se si riferiscono allo stesso oggetto), ovvero se puntano alla stessa locazione di memoria.</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extLst>
              <p:ext uri="{D42A27DB-BD31-4B8C-83A1-F6EECF244321}">
                <p14:modId xmlns:p14="http://schemas.microsoft.com/office/powerpoint/2010/main" val="2909271627"/>
              </p:ext>
            </p:extLst>
          </p:nvPr>
        </p:nvGraphicFramePr>
        <p:xfrm>
          <a:off x="841482" y="3895343"/>
          <a:ext cx="4995129" cy="206585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err="1"/>
                        <a:t>is</a:t>
                      </a:r>
                      <a:endParaRPr lang="it-IT" sz="1400" b="1" dirty="0"/>
                    </a:p>
                  </a:txBody>
                  <a:tcPr/>
                </a:tc>
                <a:tc>
                  <a:txBody>
                    <a:bodyPr/>
                    <a:lstStyle/>
                    <a:p>
                      <a:pPr algn="ctr"/>
                      <a:r>
                        <a:rPr lang="it-IT" sz="1400" dirty="0"/>
                        <a:t>ritorna il valore True se i due operandi sono uguali.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y</a:t>
                      </a:r>
                    </a:p>
                  </a:txBody>
                  <a:tcPr/>
                </a:tc>
                <a:extLst>
                  <a:ext uri="{0D108BD9-81ED-4DB2-BD59-A6C34878D82A}">
                    <a16:rowId xmlns:a16="http://schemas.microsoft.com/office/drawing/2014/main" val="2385599300"/>
                  </a:ext>
                </a:extLst>
              </a:tr>
              <a:tr h="389452">
                <a:tc>
                  <a:txBody>
                    <a:bodyPr/>
                    <a:lstStyle/>
                    <a:p>
                      <a:pPr algn="ctr"/>
                      <a:r>
                        <a:rPr lang="it-IT" sz="1400" b="1" dirty="0" err="1"/>
                        <a:t>is</a:t>
                      </a:r>
                      <a:r>
                        <a:rPr lang="it-IT" sz="1400" b="1" dirty="0"/>
                        <a:t> </a:t>
                      </a:r>
                      <a:r>
                        <a:rPr lang="it-IT" sz="1400" b="1" dirty="0" err="1"/>
                        <a:t>not</a:t>
                      </a:r>
                      <a:endParaRPr lang="it-IT" sz="1400" b="1" dirty="0"/>
                    </a:p>
                  </a:txBody>
                  <a:tcPr/>
                </a:tc>
                <a:tc>
                  <a:txBody>
                    <a:bodyPr/>
                    <a:lstStyle/>
                    <a:p>
                      <a:pPr fontAlgn="t"/>
                      <a:br>
                        <a:rPr lang="it-IT" sz="1400" dirty="0"/>
                      </a:br>
                      <a:r>
                        <a:rPr lang="it-IT" sz="1400" dirty="0"/>
                        <a:t>ritorna il valore True  se i due operandi non sono uguali(non si riferiscono allo stesso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a:t>
                      </a:r>
                      <a:r>
                        <a:rPr lang="it-IT" sz="1400" dirty="0" err="1"/>
                        <a:t>not</a:t>
                      </a:r>
                      <a:r>
                        <a:rPr lang="it-IT" sz="1400" dirty="0"/>
                        <a:t> y</a:t>
                      </a:r>
                    </a:p>
                  </a:txBody>
                  <a:tcPr/>
                </a:tc>
                <a:extLst>
                  <a:ext uri="{0D108BD9-81ED-4DB2-BD59-A6C34878D82A}">
                    <a16:rowId xmlns:a16="http://schemas.microsoft.com/office/drawing/2014/main" val="645403705"/>
                  </a:ext>
                </a:extLst>
              </a:tr>
            </a:tbl>
          </a:graphicData>
        </a:graphic>
      </p:graphicFrame>
      <p:sp>
        <p:nvSpPr>
          <p:cNvPr id="4" name="Rectangle 1">
            <a:extLst>
              <a:ext uri="{FF2B5EF4-FFF2-40B4-BE49-F238E27FC236}">
                <a16:creationId xmlns:a16="http://schemas.microsoft.com/office/drawing/2014/main" id="{3FE2BACC-670D-0456-E17E-B323260886DF}"/>
              </a:ext>
            </a:extLst>
          </p:cNvPr>
          <p:cNvSpPr>
            <a:spLocks noChangeArrowheads="1"/>
          </p:cNvSpPr>
          <p:nvPr/>
        </p:nvSpPr>
        <p:spPr bwMode="auto">
          <a:xfrm>
            <a:off x="6007608" y="2997484"/>
            <a:ext cx="5222630" cy="14773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A9B7C6"/>
                </a:solidFill>
                <a:effectLst/>
                <a:latin typeface="JetBrains Mono"/>
              </a:rPr>
              <a:t>v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v1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(v </a:t>
            </a:r>
            <a:r>
              <a:rPr kumimoji="0" lang="it-IT" altLang="it-IT" b="0" i="0" u="none" strike="noStrike" cap="none" normalizeH="0" baseline="0">
                <a:ln>
                  <a:noFill/>
                </a:ln>
                <a:solidFill>
                  <a:srgbClr val="CC7832"/>
                </a:solidFill>
                <a:effectLst/>
                <a:latin typeface="JetBrains Mono"/>
              </a:rPr>
              <a:t>is </a:t>
            </a:r>
            <a:r>
              <a:rPr kumimoji="0" lang="it-IT" altLang="it-IT" b="0" i="0" u="none" strike="noStrike" cap="none" normalizeH="0" baseline="0">
                <a:ln>
                  <a:noFill/>
                </a:ln>
                <a:solidFill>
                  <a:srgbClr val="A9B7C6"/>
                </a:solidFill>
                <a:effectLst/>
                <a:latin typeface="JetBrains Mono"/>
              </a:rPr>
              <a:t>v1)</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(v1))</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
        <p:nvSpPr>
          <p:cNvPr id="7" name="CasellaDiTesto 6">
            <a:extLst>
              <a:ext uri="{FF2B5EF4-FFF2-40B4-BE49-F238E27FC236}">
                <a16:creationId xmlns:a16="http://schemas.microsoft.com/office/drawing/2014/main" id="{BC598E89-65E8-AE42-CB9B-6C5CFA662A13}"/>
              </a:ext>
            </a:extLst>
          </p:cNvPr>
          <p:cNvSpPr txBox="1"/>
          <p:nvPr/>
        </p:nvSpPr>
        <p:spPr>
          <a:xfrm>
            <a:off x="6007608" y="4663654"/>
            <a:ext cx="5222630" cy="923330"/>
          </a:xfrm>
          <a:prstGeom prst="rect">
            <a:avLst/>
          </a:prstGeom>
          <a:solidFill>
            <a:schemeClr val="tx1"/>
          </a:solidFill>
        </p:spPr>
        <p:txBody>
          <a:bodyPr wrap="square">
            <a:spAutoFit/>
          </a:bodyPr>
          <a:lstStyle/>
          <a:p>
            <a:r>
              <a:rPr lang="it-IT" dirty="0">
                <a:solidFill>
                  <a:schemeClr val="bg1"/>
                </a:solidFill>
              </a:rPr>
              <a:t>True</a:t>
            </a:r>
          </a:p>
          <a:p>
            <a:r>
              <a:rPr lang="it-IT" dirty="0">
                <a:solidFill>
                  <a:schemeClr val="bg1"/>
                </a:solidFill>
              </a:rPr>
              <a:t>2431729423728</a:t>
            </a:r>
          </a:p>
          <a:p>
            <a:r>
              <a:rPr lang="it-IT" dirty="0">
                <a:solidFill>
                  <a:schemeClr val="bg1"/>
                </a:solidFill>
              </a:rPr>
              <a:t>2431729423728</a:t>
            </a:r>
          </a:p>
        </p:txBody>
      </p:sp>
    </p:spTree>
    <p:extLst>
      <p:ext uri="{BB962C8B-B14F-4D97-AF65-F5344CB8AC3E}">
        <p14:creationId xmlns:p14="http://schemas.microsoft.com/office/powerpoint/2010/main" val="2436075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normAutofit fontScale="90000"/>
          </a:bodyPr>
          <a:lstStyle/>
          <a:p>
            <a:r>
              <a:rPr lang="it-IT" dirty="0"/>
              <a:t>OPERATORI IN PYTHON – Operatori di membership (in)</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MEMBERSHIP</a:t>
            </a:r>
          </a:p>
          <a:p>
            <a:pPr marL="0" indent="0">
              <a:buNone/>
            </a:pPr>
            <a:endParaRPr lang="it-IT" sz="2000" b="1" u="sng" dirty="0"/>
          </a:p>
          <a:p>
            <a:pPr marL="0" indent="0" algn="ctr">
              <a:buNone/>
            </a:pPr>
            <a:r>
              <a:rPr lang="it-IT" sz="2000" dirty="0"/>
              <a:t>Usati per </a:t>
            </a:r>
            <a:r>
              <a:rPr lang="it-IT" sz="2000" b="1" dirty="0"/>
              <a:t>testare se una sequenza è presente in un </a:t>
            </a:r>
          </a:p>
          <a:p>
            <a:pPr marL="0" indent="0" algn="ctr">
              <a:buNone/>
            </a:pPr>
            <a:r>
              <a:rPr lang="it-IT" sz="2000" b="1" dirty="0"/>
              <a:t>oggetto.</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41482" y="3518834"/>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a:t>Not in</a:t>
                      </a:r>
                    </a:p>
                  </a:txBody>
                  <a:tcPr/>
                </a:tc>
                <a:tc>
                  <a:txBody>
                    <a:bodyPr/>
                    <a:lstStyle/>
                    <a:p>
                      <a:pPr algn="ctr"/>
                      <a:r>
                        <a:rPr lang="it-IT" sz="1400" dirty="0"/>
                        <a:t>Ritorna True se una sequenza con il valore specificato è 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nvGraphicFramePr>
        <p:xfrm>
          <a:off x="841482" y="3536769"/>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a:t>
                      </a:r>
                      <a:r>
                        <a:rPr lang="it-IT" sz="1400" b="1" dirty="0"/>
                        <a:t>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err="1"/>
                        <a:t>not</a:t>
                      </a:r>
                      <a:r>
                        <a:rPr lang="it-IT" sz="1400" b="1" dirty="0"/>
                        <a:t> in</a:t>
                      </a:r>
                    </a:p>
                  </a:txBody>
                  <a:tcPr/>
                </a:tc>
                <a:tc>
                  <a:txBody>
                    <a:bodyPr/>
                    <a:lstStyle/>
                    <a:p>
                      <a:pPr algn="ctr"/>
                      <a:r>
                        <a:rPr lang="it-IT" sz="1400" dirty="0"/>
                        <a:t>Ritorna True se una sequenza con il valore specificato è </a:t>
                      </a:r>
                      <a:r>
                        <a:rPr lang="it-IT" sz="1400" b="1" dirty="0"/>
                        <a:t>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pic>
        <p:nvPicPr>
          <p:cNvPr id="15" name="Immagine 14">
            <a:extLst>
              <a:ext uri="{FF2B5EF4-FFF2-40B4-BE49-F238E27FC236}">
                <a16:creationId xmlns:a16="http://schemas.microsoft.com/office/drawing/2014/main" id="{85E8A8F8-0513-5398-C3DE-DCE92EE8E696}"/>
              </a:ext>
            </a:extLst>
          </p:cNvPr>
          <p:cNvPicPr>
            <a:picLocks noChangeAspect="1"/>
          </p:cNvPicPr>
          <p:nvPr/>
        </p:nvPicPr>
        <p:blipFill>
          <a:blip r:embed="rId2"/>
          <a:stretch>
            <a:fillRect/>
          </a:stretch>
        </p:blipFill>
        <p:spPr>
          <a:xfrm>
            <a:off x="6007608" y="2685403"/>
            <a:ext cx="5571392" cy="1019371"/>
          </a:xfrm>
          <a:prstGeom prst="rect">
            <a:avLst/>
          </a:prstGeom>
        </p:spPr>
      </p:pic>
      <p:pic>
        <p:nvPicPr>
          <p:cNvPr id="17" name="Immagine 16">
            <a:extLst>
              <a:ext uri="{FF2B5EF4-FFF2-40B4-BE49-F238E27FC236}">
                <a16:creationId xmlns:a16="http://schemas.microsoft.com/office/drawing/2014/main" id="{5B64829F-FBD3-6925-11C3-5B0C40692E7B}"/>
              </a:ext>
            </a:extLst>
          </p:cNvPr>
          <p:cNvPicPr>
            <a:picLocks noChangeAspect="1"/>
          </p:cNvPicPr>
          <p:nvPr/>
        </p:nvPicPr>
        <p:blipFill>
          <a:blip r:embed="rId3"/>
          <a:stretch>
            <a:fillRect/>
          </a:stretch>
        </p:blipFill>
        <p:spPr>
          <a:xfrm>
            <a:off x="6096001" y="4172597"/>
            <a:ext cx="5852746" cy="880502"/>
          </a:xfrm>
          <a:prstGeom prst="rect">
            <a:avLst/>
          </a:prstGeom>
        </p:spPr>
      </p:pic>
    </p:spTree>
    <p:extLst>
      <p:ext uri="{BB962C8B-B14F-4D97-AF65-F5344CB8AC3E}">
        <p14:creationId xmlns:p14="http://schemas.microsoft.com/office/powerpoint/2010/main" val="3524788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53E57BC-DD8C-C55D-ED41-5077461EEF6E}"/>
              </a:ext>
            </a:extLst>
          </p:cNvPr>
          <p:cNvSpPr>
            <a:spLocks noGrp="1"/>
          </p:cNvSpPr>
          <p:nvPr>
            <p:ph type="title"/>
          </p:nvPr>
        </p:nvSpPr>
        <p:spPr/>
        <p:txBody>
          <a:bodyPr/>
          <a:lstStyle/>
          <a:p>
            <a:r>
              <a:rPr lang="it-IT" dirty="0"/>
              <a:t>PYTHON COLLECTIONS</a:t>
            </a:r>
          </a:p>
        </p:txBody>
      </p:sp>
      <p:sp>
        <p:nvSpPr>
          <p:cNvPr id="6" name="Segnaposto contenuto 5">
            <a:extLst>
              <a:ext uri="{FF2B5EF4-FFF2-40B4-BE49-F238E27FC236}">
                <a16:creationId xmlns:a16="http://schemas.microsoft.com/office/drawing/2014/main" id="{065FC199-47BE-F082-00FD-BFD5084E3B4B}"/>
              </a:ext>
            </a:extLst>
          </p:cNvPr>
          <p:cNvSpPr>
            <a:spLocks noGrp="1"/>
          </p:cNvSpPr>
          <p:nvPr>
            <p:ph idx="1"/>
          </p:nvPr>
        </p:nvSpPr>
        <p:spPr>
          <a:xfrm>
            <a:off x="328613" y="1266088"/>
            <a:ext cx="4647833" cy="5222635"/>
          </a:xfrm>
        </p:spPr>
        <p:txBody>
          <a:bodyPr anchor="ctr">
            <a:normAutofit fontScale="92500" lnSpcReduction="20000"/>
          </a:bodyPr>
          <a:lstStyle/>
          <a:p>
            <a:pPr marL="0" indent="0">
              <a:buNone/>
            </a:pPr>
            <a:r>
              <a:rPr lang="it-IT" b="1" dirty="0"/>
              <a:t>PYTHON COLLECTIONS (ARRAYS)</a:t>
            </a:r>
          </a:p>
          <a:p>
            <a:endParaRPr lang="it-IT" dirty="0"/>
          </a:p>
          <a:p>
            <a:pPr marL="0" indent="0">
              <a:buNone/>
            </a:pPr>
            <a:r>
              <a:rPr lang="it-IT" sz="1700" dirty="0"/>
              <a:t>Esistono 4 tipi di collezioni di dati in Python: </a:t>
            </a:r>
            <a:br>
              <a:rPr lang="it-IT" sz="1700" dirty="0"/>
            </a:br>
            <a:endParaRPr lang="it-IT" sz="1700" dirty="0"/>
          </a:p>
          <a:p>
            <a:pPr>
              <a:buFont typeface="Wingdings" panose="05000000000000000000" pitchFamily="2" charset="2"/>
              <a:buChar char="§"/>
            </a:pPr>
            <a:r>
              <a:rPr lang="it-IT" sz="1700" dirty="0"/>
              <a:t> </a:t>
            </a:r>
            <a:r>
              <a:rPr lang="it-IT" sz="1700" b="1" dirty="0">
                <a:solidFill>
                  <a:srgbClr val="50B4C8"/>
                </a:solidFill>
              </a:rPr>
              <a:t>LIST:</a:t>
            </a:r>
            <a:r>
              <a:rPr lang="it-IT" sz="1700" dirty="0"/>
              <a:t> collezione </a:t>
            </a:r>
            <a:r>
              <a:rPr lang="it-IT" sz="1700" dirty="0">
                <a:highlight>
                  <a:srgbClr val="00FFFF"/>
                </a:highlight>
              </a:rPr>
              <a:t>modificabile</a:t>
            </a:r>
            <a:r>
              <a:rPr lang="it-IT" sz="1700" dirty="0"/>
              <a:t> e </a:t>
            </a:r>
            <a:r>
              <a:rPr lang="it-IT" sz="1700" dirty="0">
                <a:highlight>
                  <a:srgbClr val="00FFFF"/>
                </a:highlight>
              </a:rPr>
              <a:t>ordinata</a:t>
            </a:r>
            <a:r>
              <a:rPr lang="it-IT" sz="1700" dirty="0"/>
              <a:t>.   </a:t>
            </a:r>
            <a:r>
              <a:rPr lang="it-IT" sz="1700" dirty="0">
                <a:highlight>
                  <a:srgbClr val="FFFF00"/>
                </a:highlight>
              </a:rPr>
              <a:t>Consente membri duplicati. </a:t>
            </a:r>
          </a:p>
          <a:p>
            <a:pPr>
              <a:buFont typeface="Wingdings" panose="05000000000000000000" pitchFamily="2" charset="2"/>
              <a:buChar char="§"/>
            </a:pPr>
            <a:endParaRPr lang="it-IT" sz="1700" dirty="0"/>
          </a:p>
          <a:p>
            <a:pPr>
              <a:buFont typeface="Wingdings" panose="05000000000000000000" pitchFamily="2" charset="2"/>
              <a:buChar char="§"/>
            </a:pPr>
            <a:r>
              <a:rPr lang="it-IT" sz="1700" dirty="0"/>
              <a:t> </a:t>
            </a:r>
            <a:r>
              <a:rPr lang="it-IT" sz="1700" b="1" dirty="0">
                <a:solidFill>
                  <a:srgbClr val="50B4C8"/>
                </a:solidFill>
              </a:rPr>
              <a:t>TUPLE</a:t>
            </a:r>
            <a:r>
              <a:rPr lang="it-IT" sz="1700" dirty="0"/>
              <a:t>: </a:t>
            </a:r>
            <a:r>
              <a:rPr lang="it-IT" sz="1700" dirty="0">
                <a:highlight>
                  <a:srgbClr val="00FFFF"/>
                </a:highlight>
              </a:rPr>
              <a:t>ordinata</a:t>
            </a:r>
            <a:r>
              <a:rPr lang="it-IT" sz="1700" dirty="0"/>
              <a:t> e </a:t>
            </a:r>
            <a:r>
              <a:rPr lang="it-IT" sz="1700" dirty="0">
                <a:highlight>
                  <a:srgbClr val="00FFFF"/>
                </a:highlight>
              </a:rPr>
              <a:t>NON modificabile</a:t>
            </a:r>
            <a:r>
              <a:rPr lang="it-IT" sz="1700" dirty="0"/>
              <a:t>. Consente membri duplicati. </a:t>
            </a:r>
            <a:br>
              <a:rPr lang="it-IT" sz="1700" dirty="0"/>
            </a:br>
            <a:endParaRPr lang="it-IT" sz="1700" dirty="0"/>
          </a:p>
          <a:p>
            <a:pPr>
              <a:buFont typeface="Wingdings" panose="05000000000000000000" pitchFamily="2" charset="2"/>
              <a:buChar char="§"/>
            </a:pPr>
            <a:r>
              <a:rPr lang="it-IT" sz="1700" b="1" dirty="0">
                <a:solidFill>
                  <a:srgbClr val="50B4C8"/>
                </a:solidFill>
              </a:rPr>
              <a:t> SET</a:t>
            </a:r>
            <a:r>
              <a:rPr lang="it-IT" sz="1700" dirty="0"/>
              <a:t>: </a:t>
            </a:r>
            <a:r>
              <a:rPr lang="it-IT" sz="1700" dirty="0" err="1"/>
              <a:t>collection</a:t>
            </a:r>
            <a:r>
              <a:rPr lang="it-IT" sz="1700" dirty="0"/>
              <a:t> </a:t>
            </a:r>
            <a:r>
              <a:rPr lang="it-IT" sz="1700" b="1" dirty="0">
                <a:highlight>
                  <a:srgbClr val="00FFFF"/>
                </a:highlight>
              </a:rPr>
              <a:t>NON ORDINATA</a:t>
            </a:r>
            <a:r>
              <a:rPr lang="it-IT" sz="1700" dirty="0">
                <a:highlight>
                  <a:srgbClr val="00FFFF"/>
                </a:highlight>
              </a:rPr>
              <a:t>, </a:t>
            </a:r>
            <a:r>
              <a:rPr lang="it-IT" sz="1700" b="1" dirty="0">
                <a:highlight>
                  <a:srgbClr val="00FFFF"/>
                </a:highlight>
              </a:rPr>
              <a:t>NON modificabile </a:t>
            </a:r>
            <a:r>
              <a:rPr lang="it-IT" sz="1700" dirty="0"/>
              <a:t>e </a:t>
            </a:r>
            <a:r>
              <a:rPr lang="it-IT" sz="1700" b="1" dirty="0"/>
              <a:t>NON indicizzata</a:t>
            </a:r>
            <a:r>
              <a:rPr lang="it-IT" sz="1700" dirty="0"/>
              <a:t>. </a:t>
            </a:r>
            <a:r>
              <a:rPr lang="it-IT" sz="1700" b="1" dirty="0">
                <a:highlight>
                  <a:srgbClr val="00FFFF"/>
                </a:highlight>
              </a:rPr>
              <a:t>Non ammette membri duplicati</a:t>
            </a:r>
            <a:r>
              <a:rPr lang="it-IT" sz="1700" dirty="0"/>
              <a:t>. I set non sono modificabili ma si possono aggiungere e/o rimuovere elementi a piacere. </a:t>
            </a:r>
          </a:p>
          <a:p>
            <a:pPr>
              <a:buFont typeface="Wingdings" panose="05000000000000000000" pitchFamily="2" charset="2"/>
              <a:buChar char="§"/>
            </a:pPr>
            <a:endParaRPr lang="it-IT" sz="1700" dirty="0"/>
          </a:p>
          <a:p>
            <a:pPr>
              <a:buFont typeface="Wingdings" panose="05000000000000000000" pitchFamily="2" charset="2"/>
              <a:buChar char="§"/>
            </a:pPr>
            <a:r>
              <a:rPr lang="it-IT" sz="1700" b="1" dirty="0">
                <a:solidFill>
                  <a:srgbClr val="50B4C8"/>
                </a:solidFill>
              </a:rPr>
              <a:t> DICTIONARY</a:t>
            </a:r>
            <a:r>
              <a:rPr lang="it-IT" sz="1700" dirty="0"/>
              <a:t>: </a:t>
            </a:r>
            <a:r>
              <a:rPr lang="it-IT" sz="1700" dirty="0" err="1"/>
              <a:t>collection</a:t>
            </a:r>
            <a:r>
              <a:rPr lang="it-IT" sz="1700" dirty="0"/>
              <a:t> </a:t>
            </a:r>
            <a:r>
              <a:rPr lang="it-IT" sz="1700" dirty="0">
                <a:highlight>
                  <a:srgbClr val="00FFFF"/>
                </a:highlight>
              </a:rPr>
              <a:t>ordinata</a:t>
            </a:r>
            <a:r>
              <a:rPr lang="it-IT" sz="1700" dirty="0"/>
              <a:t> (a partire dalla versione di Python 3.7) e </a:t>
            </a:r>
            <a:r>
              <a:rPr lang="it-IT" sz="1700" dirty="0">
                <a:highlight>
                  <a:srgbClr val="00FFFF"/>
                </a:highlight>
              </a:rPr>
              <a:t>modificabile</a:t>
            </a:r>
            <a:r>
              <a:rPr lang="it-IT" sz="1700" dirty="0"/>
              <a:t>. </a:t>
            </a:r>
            <a:r>
              <a:rPr lang="it-IT" sz="1700" b="1" dirty="0">
                <a:highlight>
                  <a:srgbClr val="00FFFF"/>
                </a:highlight>
              </a:rPr>
              <a:t>Non ammette membri duplicati</a:t>
            </a:r>
            <a:r>
              <a:rPr lang="it-IT" sz="1700" dirty="0">
                <a:highlight>
                  <a:srgbClr val="00FFFF"/>
                </a:highlight>
              </a:rPr>
              <a:t>. </a:t>
            </a:r>
          </a:p>
          <a:p>
            <a:pPr>
              <a:buFont typeface="Wingdings" panose="05000000000000000000" pitchFamily="2" charset="2"/>
              <a:buChar char="§"/>
            </a:pPr>
            <a:endParaRPr lang="it-IT" sz="1700" dirty="0"/>
          </a:p>
          <a:p>
            <a:pPr marL="0" indent="0">
              <a:buNone/>
            </a:pPr>
            <a:r>
              <a:rPr lang="it-IT" sz="1700" dirty="0"/>
              <a:t>Quando si sceglie che tipo di </a:t>
            </a:r>
            <a:r>
              <a:rPr lang="it-IT" sz="1700" dirty="0" err="1"/>
              <a:t>collection</a:t>
            </a:r>
            <a:r>
              <a:rPr lang="it-IT" sz="1700" dirty="0"/>
              <a:t> utilizzare è utile comprendere le proprietà di quel tipo. Scegliere il tipo più adatto può portare un miglioramento dell’efficienza e della sicurezza. </a:t>
            </a:r>
          </a:p>
          <a:p>
            <a:endParaRPr lang="it-IT" dirty="0"/>
          </a:p>
        </p:txBody>
      </p:sp>
      <p:graphicFrame>
        <p:nvGraphicFramePr>
          <p:cNvPr id="7" name="Tabella 7">
            <a:extLst>
              <a:ext uri="{FF2B5EF4-FFF2-40B4-BE49-F238E27FC236}">
                <a16:creationId xmlns:a16="http://schemas.microsoft.com/office/drawing/2014/main" id="{B66B0014-0DBD-D17F-33F5-C2A6646FDAA3}"/>
              </a:ext>
            </a:extLst>
          </p:cNvPr>
          <p:cNvGraphicFramePr>
            <a:graphicFrameLocks noGrp="1"/>
          </p:cNvGraphicFramePr>
          <p:nvPr/>
        </p:nvGraphicFramePr>
        <p:xfrm>
          <a:off x="5671039" y="2286000"/>
          <a:ext cx="6049105" cy="3144342"/>
        </p:xfrm>
        <a:graphic>
          <a:graphicData uri="http://schemas.openxmlformats.org/drawingml/2006/table">
            <a:tbl>
              <a:tblPr firstRow="1" bandRow="1">
                <a:tableStyleId>{5C22544A-7EE6-4342-B048-85BDC9FD1C3A}</a:tableStyleId>
              </a:tblPr>
              <a:tblGrid>
                <a:gridCol w="1209821">
                  <a:extLst>
                    <a:ext uri="{9D8B030D-6E8A-4147-A177-3AD203B41FA5}">
                      <a16:colId xmlns:a16="http://schemas.microsoft.com/office/drawing/2014/main" val="3459396146"/>
                    </a:ext>
                  </a:extLst>
                </a:gridCol>
                <a:gridCol w="1209821">
                  <a:extLst>
                    <a:ext uri="{9D8B030D-6E8A-4147-A177-3AD203B41FA5}">
                      <a16:colId xmlns:a16="http://schemas.microsoft.com/office/drawing/2014/main" val="2538270672"/>
                    </a:ext>
                  </a:extLst>
                </a:gridCol>
                <a:gridCol w="1209821">
                  <a:extLst>
                    <a:ext uri="{9D8B030D-6E8A-4147-A177-3AD203B41FA5}">
                      <a16:colId xmlns:a16="http://schemas.microsoft.com/office/drawing/2014/main" val="3239758562"/>
                    </a:ext>
                  </a:extLst>
                </a:gridCol>
                <a:gridCol w="1209821">
                  <a:extLst>
                    <a:ext uri="{9D8B030D-6E8A-4147-A177-3AD203B41FA5}">
                      <a16:colId xmlns:a16="http://schemas.microsoft.com/office/drawing/2014/main" val="122770867"/>
                    </a:ext>
                  </a:extLst>
                </a:gridCol>
                <a:gridCol w="1209821">
                  <a:extLst>
                    <a:ext uri="{9D8B030D-6E8A-4147-A177-3AD203B41FA5}">
                      <a16:colId xmlns:a16="http://schemas.microsoft.com/office/drawing/2014/main" val="2174989792"/>
                    </a:ext>
                  </a:extLst>
                </a:gridCol>
              </a:tblGrid>
              <a:tr h="872358">
                <a:tc>
                  <a:txBody>
                    <a:bodyPr/>
                    <a:lstStyle/>
                    <a:p>
                      <a:pPr algn="ctr"/>
                      <a:r>
                        <a:rPr lang="it-IT" sz="1400" dirty="0"/>
                        <a:t>COLLECTION</a:t>
                      </a:r>
                    </a:p>
                  </a:txBody>
                  <a:tcPr anchor="ctr"/>
                </a:tc>
                <a:tc>
                  <a:txBody>
                    <a:bodyPr/>
                    <a:lstStyle/>
                    <a:p>
                      <a:pPr algn="ctr"/>
                      <a:r>
                        <a:rPr lang="it-IT" sz="1400" dirty="0"/>
                        <a:t>ORDINATA</a:t>
                      </a:r>
                    </a:p>
                  </a:txBody>
                  <a:tcPr anchor="ctr"/>
                </a:tc>
                <a:tc>
                  <a:txBody>
                    <a:bodyPr/>
                    <a:lstStyle/>
                    <a:p>
                      <a:pPr algn="ctr"/>
                      <a:r>
                        <a:rPr lang="it-IT" sz="1400" dirty="0"/>
                        <a:t>MODIFICABILE</a:t>
                      </a:r>
                    </a:p>
                  </a:txBody>
                  <a:tcPr anchor="ctr"/>
                </a:tc>
                <a:tc>
                  <a:txBody>
                    <a:bodyPr/>
                    <a:lstStyle/>
                    <a:p>
                      <a:pPr algn="ctr"/>
                      <a:r>
                        <a:rPr lang="it-IT" sz="1400" dirty="0"/>
                        <a:t>MEMBRI DUPLICATI</a:t>
                      </a:r>
                    </a:p>
                  </a:txBody>
                  <a:tcPr anchor="ctr"/>
                </a:tc>
                <a:tc>
                  <a:txBody>
                    <a:bodyPr/>
                    <a:lstStyle/>
                    <a:p>
                      <a:pPr algn="ctr"/>
                      <a:r>
                        <a:rPr lang="it-IT" sz="1400" dirty="0"/>
                        <a:t>SINTASSI</a:t>
                      </a:r>
                    </a:p>
                  </a:txBody>
                  <a:tcPr anchor="ctr"/>
                </a:tc>
                <a:extLst>
                  <a:ext uri="{0D108BD9-81ED-4DB2-BD59-A6C34878D82A}">
                    <a16:rowId xmlns:a16="http://schemas.microsoft.com/office/drawing/2014/main" val="3869324111"/>
                  </a:ext>
                </a:extLst>
              </a:tr>
              <a:tr h="503639">
                <a:tc>
                  <a:txBody>
                    <a:bodyPr/>
                    <a:lstStyle/>
                    <a:p>
                      <a:r>
                        <a:rPr lang="it-IT" dirty="0"/>
                        <a:t>LIST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1892852616"/>
                  </a:ext>
                </a:extLst>
              </a:tr>
              <a:tr h="503639">
                <a:tc>
                  <a:txBody>
                    <a:bodyPr/>
                    <a:lstStyle/>
                    <a:p>
                      <a:r>
                        <a:rPr lang="it-IT" dirty="0"/>
                        <a:t>TUPLE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3651201857"/>
                  </a:ext>
                </a:extLst>
              </a:tr>
              <a:tr h="503639">
                <a:tc>
                  <a:txBody>
                    <a:bodyPr/>
                    <a:lstStyle/>
                    <a:p>
                      <a:r>
                        <a:rPr lang="it-IT" dirty="0"/>
                        <a:t>SET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2413257019"/>
                  </a:ext>
                </a:extLst>
              </a:tr>
              <a:tr h="761067">
                <a:tc>
                  <a:txBody>
                    <a:bodyPr/>
                    <a:lstStyle/>
                    <a:p>
                      <a:r>
                        <a:rPr lang="it-IT" dirty="0"/>
                        <a:t>DICTIONARY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4243321423"/>
                  </a:ext>
                </a:extLst>
              </a:tr>
            </a:tbl>
          </a:graphicData>
        </a:graphic>
      </p:graphicFrame>
    </p:spTree>
    <p:extLst>
      <p:ext uri="{BB962C8B-B14F-4D97-AF65-F5344CB8AC3E}">
        <p14:creationId xmlns:p14="http://schemas.microsoft.com/office/powerpoint/2010/main" val="487896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945DE4-B2EF-496C-828D-D49DAD824AA5}"/>
              </a:ext>
            </a:extLst>
          </p:cNvPr>
          <p:cNvSpPr>
            <a:spLocks noGrp="1"/>
          </p:cNvSpPr>
          <p:nvPr>
            <p:ph type="title"/>
          </p:nvPr>
        </p:nvSpPr>
        <p:spPr/>
        <p:txBody>
          <a:bodyPr/>
          <a:lstStyle/>
          <a:p>
            <a:r>
              <a:rPr lang="it-IT" dirty="0"/>
              <a:t>PYTHON LIST</a:t>
            </a:r>
          </a:p>
        </p:txBody>
      </p:sp>
      <p:sp>
        <p:nvSpPr>
          <p:cNvPr id="3" name="Segnaposto contenuto 2">
            <a:extLst>
              <a:ext uri="{FF2B5EF4-FFF2-40B4-BE49-F238E27FC236}">
                <a16:creationId xmlns:a16="http://schemas.microsoft.com/office/drawing/2014/main" id="{7B92B9CF-A27D-463A-9B82-A9F8DA64DB1B}"/>
              </a:ext>
            </a:extLst>
          </p:cNvPr>
          <p:cNvSpPr>
            <a:spLocks noGrp="1"/>
          </p:cNvSpPr>
          <p:nvPr>
            <p:ph sz="half" idx="2"/>
          </p:nvPr>
        </p:nvSpPr>
        <p:spPr/>
        <p:txBody>
          <a:bodyPr anchor="t">
            <a:normAutofit/>
          </a:bodyPr>
          <a:lstStyle/>
          <a:p>
            <a:r>
              <a:rPr lang="it-IT" sz="1600" dirty="0"/>
              <a:t>Le liste sono usate per </a:t>
            </a:r>
            <a:r>
              <a:rPr lang="it-IT" sz="1600" b="1" dirty="0"/>
              <a:t>memorizzare oggetti multipli </a:t>
            </a:r>
            <a:r>
              <a:rPr lang="it-IT" sz="1600" dirty="0"/>
              <a:t>in una singola variabile. </a:t>
            </a:r>
          </a:p>
          <a:p>
            <a:endParaRPr lang="it-IT" sz="1600" dirty="0"/>
          </a:p>
          <a:p>
            <a:r>
              <a:rPr lang="it-IT" sz="1600" dirty="0"/>
              <a:t>Sono uno dei 4 </a:t>
            </a:r>
            <a:r>
              <a:rPr lang="it-IT" sz="1600" b="1" dirty="0"/>
              <a:t>tipi di dati </a:t>
            </a:r>
            <a:r>
              <a:rPr lang="it-IT" sz="1600" b="1" dirty="0" err="1"/>
              <a:t>built</a:t>
            </a:r>
            <a:r>
              <a:rPr lang="it-IT" sz="1600" b="1" dirty="0"/>
              <a:t>-in </a:t>
            </a:r>
            <a:r>
              <a:rPr lang="it-IT" sz="1600" dirty="0"/>
              <a:t>di Python usati per </a:t>
            </a:r>
            <a:r>
              <a:rPr lang="it-IT" sz="1600" b="1" dirty="0">
                <a:highlight>
                  <a:srgbClr val="00FFFF"/>
                </a:highlight>
              </a:rPr>
              <a:t>memorizzare collezioni di dati</a:t>
            </a:r>
            <a:r>
              <a:rPr lang="it-IT" sz="1600" dirty="0"/>
              <a:t>. Gli altri 3 sono le </a:t>
            </a:r>
            <a:r>
              <a:rPr lang="it-IT" sz="1600" dirty="0" err="1"/>
              <a:t>Tuple</a:t>
            </a:r>
            <a:r>
              <a:rPr lang="it-IT" sz="1600" dirty="0"/>
              <a:t>, i Set e i Dictionary, tutti con proprietà e usi differenti. </a:t>
            </a:r>
          </a:p>
          <a:p>
            <a:endParaRPr lang="it-IT" sz="1600" dirty="0"/>
          </a:p>
          <a:p>
            <a:r>
              <a:rPr lang="it-IT" sz="1600" dirty="0"/>
              <a:t>Le liste sono create elencando </a:t>
            </a:r>
            <a:r>
              <a:rPr lang="it-IT" sz="1600" b="1" dirty="0">
                <a:highlight>
                  <a:srgbClr val="00FFFF"/>
                </a:highlight>
              </a:rPr>
              <a:t>tra parentesi quadre</a:t>
            </a:r>
            <a:r>
              <a:rPr lang="it-IT" sz="1600" dirty="0"/>
              <a:t> una serie di oggetti separati da virgole (oppure con il metodo list(), come si vedrà in seguito).</a:t>
            </a:r>
          </a:p>
          <a:p>
            <a:endParaRPr lang="it-IT" sz="1600" dirty="0"/>
          </a:p>
          <a:p>
            <a:endParaRPr lang="it-IT" sz="1600" dirty="0"/>
          </a:p>
          <a:p>
            <a:endParaRPr lang="it-IT" sz="1600" dirty="0"/>
          </a:p>
          <a:p>
            <a:endParaRPr lang="it-IT" sz="1600" dirty="0"/>
          </a:p>
          <a:p>
            <a:r>
              <a:rPr lang="it-IT" sz="1600" b="1" u="sng" dirty="0"/>
              <a:t>IL COSTRUTTORE list()</a:t>
            </a:r>
          </a:p>
          <a:p>
            <a:endParaRPr lang="it-IT" sz="1600" dirty="0"/>
          </a:p>
          <a:p>
            <a:r>
              <a:rPr lang="it-IT" sz="1600" dirty="0"/>
              <a:t>Per creare una lista è possibile anche utilizzare il metodo </a:t>
            </a:r>
            <a:r>
              <a:rPr lang="it-IT" sz="1600" b="1" dirty="0">
                <a:highlight>
                  <a:srgbClr val="00FFFF"/>
                </a:highlight>
              </a:rPr>
              <a:t>list(). </a:t>
            </a:r>
          </a:p>
          <a:p>
            <a:endParaRPr lang="it-IT" sz="1600" dirty="0"/>
          </a:p>
          <a:p>
            <a:endParaRPr lang="it-IT" sz="18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D76DCA58-56A0-450E-8F58-28D3D55D1D33}"/>
              </a:ext>
            </a:extLst>
          </p:cNvPr>
          <p:cNvSpPr>
            <a:spLocks noGrp="1"/>
          </p:cNvSpPr>
          <p:nvPr>
            <p:ph sz="quarter" idx="4"/>
          </p:nvPr>
        </p:nvSpPr>
        <p:spPr/>
        <p:txBody>
          <a:bodyPr>
            <a:normAutofit lnSpcReduction="10000"/>
          </a:bodyPr>
          <a:lstStyle/>
          <a:p>
            <a:pPr marL="0" indent="0">
              <a:buNone/>
            </a:pPr>
            <a:r>
              <a:rPr lang="it-IT" sz="2000" b="1" u="sng" dirty="0"/>
              <a:t>ELEMENTI DELLA LISTA</a:t>
            </a:r>
          </a:p>
          <a:p>
            <a:endParaRPr lang="it-IT" sz="2000" dirty="0"/>
          </a:p>
          <a:p>
            <a:pPr marL="0" indent="0">
              <a:buNone/>
            </a:pPr>
            <a:r>
              <a:rPr lang="it-IT" sz="1700" dirty="0"/>
              <a:t>Gli elementi della lista sono: </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indicizzati</a:t>
            </a:r>
            <a:r>
              <a:rPr lang="it-IT" sz="1700" dirty="0"/>
              <a:t>: Gli elementi della lista sono identificati da un indice, il primo elemento ha indice [0], il secondo [1] e cos’ via. </a:t>
            </a:r>
          </a:p>
          <a:p>
            <a:endParaRPr lang="it-IT" sz="1700" dirty="0"/>
          </a:p>
          <a:p>
            <a:pPr>
              <a:buFont typeface="Wingdings" panose="05000000000000000000" pitchFamily="2" charset="2"/>
              <a:buChar char="§"/>
            </a:pPr>
            <a:r>
              <a:rPr lang="it-IT" sz="1700" dirty="0"/>
              <a:t> </a:t>
            </a:r>
            <a:r>
              <a:rPr lang="it-IT" sz="1700" b="1" dirty="0">
                <a:highlight>
                  <a:srgbClr val="00FFFF"/>
                </a:highlight>
              </a:rPr>
              <a:t>ordinati</a:t>
            </a:r>
            <a:r>
              <a:rPr lang="it-IT" sz="1700" b="1" dirty="0"/>
              <a:t>:</a:t>
            </a:r>
            <a:r>
              <a:rPr lang="it-IT" sz="1700" dirty="0"/>
              <a:t> gli elementi hanno un ordine definito e quell’</a:t>
            </a:r>
            <a:r>
              <a:rPr lang="it-IT" sz="1700" b="1" dirty="0"/>
              <a:t>ordine non cambierà</a:t>
            </a:r>
            <a:r>
              <a:rPr lang="it-IT" sz="1700" dirty="0"/>
              <a:t>. </a:t>
            </a:r>
            <a:r>
              <a:rPr lang="it-IT" sz="1700" u="sng" dirty="0"/>
              <a:t>Se si aggiungono nuovi elementi alla lista, il nuovo elemento sarà posizionato alla fine</a:t>
            </a:r>
            <a:r>
              <a:rPr lang="it-IT" sz="1700" dirty="0"/>
              <a:t>. </a:t>
            </a:r>
            <a:br>
              <a:rPr lang="it-IT" sz="1700" dirty="0"/>
            </a:br>
            <a:r>
              <a:rPr lang="it-IT" sz="1700" i="1" dirty="0"/>
              <a:t>Esistono dei metodi che possono cambiare l’ordine della lista ma in generale, esso non cambia. </a:t>
            </a:r>
            <a:br>
              <a:rPr lang="it-IT" sz="1700" i="1" dirty="0"/>
            </a:br>
            <a:endParaRPr lang="it-IT" sz="1700" i="1" dirty="0"/>
          </a:p>
          <a:p>
            <a:pPr>
              <a:buFont typeface="Wingdings" panose="05000000000000000000" pitchFamily="2" charset="2"/>
              <a:buChar char="§"/>
            </a:pPr>
            <a:r>
              <a:rPr lang="it-IT" sz="1700" dirty="0"/>
              <a:t> </a:t>
            </a:r>
            <a:r>
              <a:rPr lang="it-IT" sz="1700" b="1" dirty="0">
                <a:highlight>
                  <a:srgbClr val="00FFFF"/>
                </a:highlight>
              </a:rPr>
              <a:t>modificabili</a:t>
            </a:r>
            <a:r>
              <a:rPr lang="it-IT" sz="1700" dirty="0">
                <a:highlight>
                  <a:srgbClr val="00FFFF"/>
                </a:highlight>
              </a:rPr>
              <a:t>:</a:t>
            </a:r>
            <a:r>
              <a:rPr lang="it-IT" sz="1700" dirty="0"/>
              <a:t> dopo la creazione della lista, gli elementi possono essere modificati, aggiunti e rimossi.</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consentono valori duplicati</a:t>
            </a:r>
            <a:r>
              <a:rPr lang="it-IT" sz="1700" dirty="0"/>
              <a:t>: essendo la lista indicizzata, può contenere anche elementi con lo stesso valore.</a:t>
            </a:r>
            <a:br>
              <a:rPr lang="it-IT" sz="1700" dirty="0"/>
            </a:br>
            <a:br>
              <a:rPr lang="it-IT" sz="1700" dirty="0"/>
            </a:br>
            <a:endParaRPr lang="it-IT" sz="1700" dirty="0"/>
          </a:p>
          <a:p>
            <a:pPr>
              <a:buFont typeface="Wingdings" panose="05000000000000000000" pitchFamily="2" charset="2"/>
              <a:buChar char="§"/>
            </a:pPr>
            <a:endParaRPr lang="it-IT" sz="1700" dirty="0"/>
          </a:p>
        </p:txBody>
      </p:sp>
      <p:pic>
        <p:nvPicPr>
          <p:cNvPr id="6" name="Immagine 5">
            <a:extLst>
              <a:ext uri="{FF2B5EF4-FFF2-40B4-BE49-F238E27FC236}">
                <a16:creationId xmlns:a16="http://schemas.microsoft.com/office/drawing/2014/main" id="{B1D159A1-1DEF-9F7D-BA76-8780161701EA}"/>
              </a:ext>
            </a:extLst>
          </p:cNvPr>
          <p:cNvPicPr>
            <a:picLocks noChangeAspect="1"/>
          </p:cNvPicPr>
          <p:nvPr/>
        </p:nvPicPr>
        <p:blipFill>
          <a:blip r:embed="rId2"/>
          <a:stretch>
            <a:fillRect/>
          </a:stretch>
        </p:blipFill>
        <p:spPr>
          <a:xfrm>
            <a:off x="645019" y="3860143"/>
            <a:ext cx="2536962" cy="314369"/>
          </a:xfrm>
          <a:prstGeom prst="rect">
            <a:avLst/>
          </a:prstGeom>
        </p:spPr>
      </p:pic>
      <p:pic>
        <p:nvPicPr>
          <p:cNvPr id="8" name="Immagine 7">
            <a:extLst>
              <a:ext uri="{FF2B5EF4-FFF2-40B4-BE49-F238E27FC236}">
                <a16:creationId xmlns:a16="http://schemas.microsoft.com/office/drawing/2014/main" id="{05CC1ED1-CB47-95E5-1AAD-8099CDCB63A2}"/>
              </a:ext>
            </a:extLst>
          </p:cNvPr>
          <p:cNvPicPr>
            <a:picLocks noChangeAspect="1"/>
          </p:cNvPicPr>
          <p:nvPr/>
        </p:nvPicPr>
        <p:blipFill>
          <a:blip r:embed="rId3"/>
          <a:stretch>
            <a:fillRect/>
          </a:stretch>
        </p:blipFill>
        <p:spPr>
          <a:xfrm>
            <a:off x="3700610" y="3860143"/>
            <a:ext cx="1636321" cy="215994"/>
          </a:xfrm>
          <a:prstGeom prst="rect">
            <a:avLst/>
          </a:prstGeom>
        </p:spPr>
      </p:pic>
      <p:pic>
        <p:nvPicPr>
          <p:cNvPr id="10" name="Immagine 9">
            <a:extLst>
              <a:ext uri="{FF2B5EF4-FFF2-40B4-BE49-F238E27FC236}">
                <a16:creationId xmlns:a16="http://schemas.microsoft.com/office/drawing/2014/main" id="{27D198D4-278C-E43B-29B1-25AF24A39C10}"/>
              </a:ext>
            </a:extLst>
          </p:cNvPr>
          <p:cNvPicPr>
            <a:picLocks noChangeAspect="1"/>
          </p:cNvPicPr>
          <p:nvPr/>
        </p:nvPicPr>
        <p:blipFill>
          <a:blip r:embed="rId4"/>
          <a:stretch>
            <a:fillRect/>
          </a:stretch>
        </p:blipFill>
        <p:spPr>
          <a:xfrm>
            <a:off x="6666123" y="5955448"/>
            <a:ext cx="4715533" cy="238158"/>
          </a:xfrm>
          <a:prstGeom prst="rect">
            <a:avLst/>
          </a:prstGeom>
        </p:spPr>
      </p:pic>
      <p:pic>
        <p:nvPicPr>
          <p:cNvPr id="11" name="Immagine 10">
            <a:extLst>
              <a:ext uri="{FF2B5EF4-FFF2-40B4-BE49-F238E27FC236}">
                <a16:creationId xmlns:a16="http://schemas.microsoft.com/office/drawing/2014/main" id="{107581D7-62AD-A485-C4FE-8CBBFA9A8C3B}"/>
              </a:ext>
            </a:extLst>
          </p:cNvPr>
          <p:cNvPicPr>
            <a:picLocks noChangeAspect="1"/>
          </p:cNvPicPr>
          <p:nvPr/>
        </p:nvPicPr>
        <p:blipFill>
          <a:blip r:embed="rId5"/>
          <a:stretch>
            <a:fillRect/>
          </a:stretch>
        </p:blipFill>
        <p:spPr>
          <a:xfrm>
            <a:off x="631211" y="5586984"/>
            <a:ext cx="5101539" cy="479190"/>
          </a:xfrm>
          <a:prstGeom prst="rect">
            <a:avLst/>
          </a:prstGeom>
        </p:spPr>
      </p:pic>
    </p:spTree>
    <p:extLst>
      <p:ext uri="{BB962C8B-B14F-4D97-AF65-F5344CB8AC3E}">
        <p14:creationId xmlns:p14="http://schemas.microsoft.com/office/powerpoint/2010/main" val="1676490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37FFB1-D859-4666-A88E-CDF4F16DB4CA}"/>
              </a:ext>
            </a:extLst>
          </p:cNvPr>
          <p:cNvSpPr>
            <a:spLocks noGrp="1"/>
          </p:cNvSpPr>
          <p:nvPr>
            <p:ph type="title"/>
          </p:nvPr>
        </p:nvSpPr>
        <p:spPr/>
        <p:txBody>
          <a:bodyPr/>
          <a:lstStyle/>
          <a:p>
            <a:r>
              <a:rPr lang="it-IT" dirty="0"/>
              <a:t>PYTHON LIST – </a:t>
            </a:r>
            <a:r>
              <a:rPr lang="it-IT" dirty="0" err="1"/>
              <a:t>lenght,data</a:t>
            </a:r>
            <a:r>
              <a:rPr lang="it-IT" dirty="0"/>
              <a:t> </a:t>
            </a:r>
            <a:r>
              <a:rPr lang="it-IT" dirty="0" err="1"/>
              <a:t>types</a:t>
            </a:r>
            <a:r>
              <a:rPr lang="it-IT" dirty="0"/>
              <a:t>, </a:t>
            </a:r>
            <a:r>
              <a:rPr lang="it-IT" dirty="0" err="1"/>
              <a:t>type</a:t>
            </a:r>
            <a:endParaRPr lang="it-IT" dirty="0"/>
          </a:p>
        </p:txBody>
      </p:sp>
      <p:sp>
        <p:nvSpPr>
          <p:cNvPr id="3" name="Segnaposto contenuto 2">
            <a:extLst>
              <a:ext uri="{FF2B5EF4-FFF2-40B4-BE49-F238E27FC236}">
                <a16:creationId xmlns:a16="http://schemas.microsoft.com/office/drawing/2014/main" id="{B2E8F121-E8BF-4D01-AE3F-F6D98C89B5D5}"/>
              </a:ext>
            </a:extLst>
          </p:cNvPr>
          <p:cNvSpPr>
            <a:spLocks noGrp="1"/>
          </p:cNvSpPr>
          <p:nvPr>
            <p:ph sz="half" idx="2"/>
          </p:nvPr>
        </p:nvSpPr>
        <p:spPr>
          <a:xfrm>
            <a:off x="328612" y="1271016"/>
            <a:ext cx="5349812" cy="5248655"/>
          </a:xfrm>
        </p:spPr>
        <p:txBody>
          <a:bodyPr anchor="t">
            <a:normAutofit/>
          </a:bodyPr>
          <a:lstStyle/>
          <a:p>
            <a:pPr>
              <a:buFont typeface="Arial" panose="020B0604020202020204" pitchFamily="34" charset="0"/>
              <a:buChar char="•"/>
            </a:pPr>
            <a:r>
              <a:rPr lang="it-IT" sz="2000" b="1" u="sng" dirty="0"/>
              <a:t>LIST LENGTH – </a:t>
            </a:r>
            <a:r>
              <a:rPr lang="it-IT" sz="2000" b="1" u="sng" dirty="0" err="1">
                <a:highlight>
                  <a:srgbClr val="00FFFF"/>
                </a:highlight>
              </a:rPr>
              <a:t>len</a:t>
            </a:r>
            <a:r>
              <a:rPr lang="it-IT" sz="2000" b="1" u="sng" dirty="0">
                <a:highlight>
                  <a:srgbClr val="00FFFF"/>
                </a:highlight>
              </a:rPr>
              <a:t>()</a:t>
            </a:r>
          </a:p>
          <a:p>
            <a:endParaRPr lang="it-IT" sz="2000" b="1" u="sng" dirty="0"/>
          </a:p>
          <a:p>
            <a:r>
              <a:rPr lang="it-IT" sz="1800" dirty="0"/>
              <a:t>Per determinare quanti elementi contiene una lista, si usa la funzione </a:t>
            </a:r>
            <a:r>
              <a:rPr lang="it-IT" sz="1800" b="1" dirty="0" err="1">
                <a:highlight>
                  <a:srgbClr val="00FFFF"/>
                </a:highlight>
              </a:rPr>
              <a:t>len</a:t>
            </a:r>
            <a:r>
              <a:rPr lang="it-IT" sz="1800" b="1" dirty="0">
                <a:highlight>
                  <a:srgbClr val="00FFFF"/>
                </a:highlight>
              </a:rPr>
              <a:t>()</a:t>
            </a:r>
          </a:p>
          <a:p>
            <a:endParaRPr lang="it-IT" sz="2000" b="1" dirty="0">
              <a:highlight>
                <a:srgbClr val="00FFFF"/>
              </a:highlight>
            </a:endParaRPr>
          </a:p>
          <a:p>
            <a:endParaRPr lang="it-IT" sz="2000" b="1" dirty="0">
              <a:highlight>
                <a:srgbClr val="00FFFF"/>
              </a:highlight>
            </a:endParaRPr>
          </a:p>
          <a:p>
            <a:endParaRPr lang="it-IT" sz="2000" b="1" dirty="0">
              <a:highlight>
                <a:srgbClr val="00FFFF"/>
              </a:highlight>
            </a:endParaRPr>
          </a:p>
          <a:p>
            <a:br>
              <a:rPr lang="it-IT" sz="2000" b="1" dirty="0">
                <a:highlight>
                  <a:srgbClr val="00FFFF"/>
                </a:highlight>
              </a:rPr>
            </a:br>
            <a:endParaRPr lang="it-IT" sz="2000" b="1" dirty="0">
              <a:highlight>
                <a:srgbClr val="00FFFF"/>
              </a:highlight>
            </a:endParaRPr>
          </a:p>
          <a:p>
            <a:pPr>
              <a:buFont typeface="Arial" panose="020B0604020202020204" pitchFamily="34" charset="0"/>
              <a:buChar char="•"/>
            </a:pPr>
            <a:r>
              <a:rPr lang="it-IT" sz="2000" b="1" u="sng" dirty="0" err="1">
                <a:highlight>
                  <a:srgbClr val="00FFFF"/>
                </a:highlight>
              </a:rPr>
              <a:t>Type</a:t>
            </a:r>
            <a:r>
              <a:rPr lang="it-IT" sz="2000" b="1" u="sng" dirty="0">
                <a:highlight>
                  <a:srgbClr val="00FFFF"/>
                </a:highlight>
              </a:rPr>
              <a:t>()</a:t>
            </a:r>
          </a:p>
          <a:p>
            <a:r>
              <a:rPr lang="it-IT" sz="1800" dirty="0"/>
              <a:t>Dal punto di vista di Python, le liste sono definite come oggetti di tipo ‘list’(</a:t>
            </a:r>
            <a:r>
              <a:rPr lang="it-IT" sz="1800" b="0" i="0" dirty="0">
                <a:solidFill>
                  <a:srgbClr val="000000"/>
                </a:solidFill>
                <a:effectLst/>
                <a:latin typeface="Consolas" panose="020B0609020204030204" pitchFamily="49" charset="0"/>
              </a:rPr>
              <a:t>&lt;class 'list’&gt;)</a:t>
            </a:r>
          </a:p>
          <a:p>
            <a:br>
              <a:rPr lang="it-IT" sz="1600" b="0" i="0" dirty="0">
                <a:solidFill>
                  <a:srgbClr val="000000"/>
                </a:solidFill>
                <a:effectLst/>
                <a:latin typeface="Consolas" panose="020B0609020204030204" pitchFamily="49" charset="0"/>
              </a:rPr>
            </a:br>
            <a:endParaRPr lang="it-IT" sz="2000" dirty="0"/>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4D88B4B9-D215-4ABF-A6DC-3D1CA8DE481F}"/>
              </a:ext>
            </a:extLst>
          </p:cNvPr>
          <p:cNvSpPr>
            <a:spLocks noGrp="1"/>
          </p:cNvSpPr>
          <p:nvPr>
            <p:ph sz="quarter" idx="4"/>
          </p:nvPr>
        </p:nvSpPr>
        <p:spPr>
          <a:xfrm>
            <a:off x="5815584" y="1271017"/>
            <a:ext cx="6047804" cy="5263586"/>
          </a:xfrm>
        </p:spPr>
        <p:txBody>
          <a:bodyPr>
            <a:normAutofit/>
          </a:bodyPr>
          <a:lstStyle/>
          <a:p>
            <a:r>
              <a:rPr lang="it-IT" b="1" u="sng" dirty="0"/>
              <a:t>ELEMENTI DELLA LISTA – </a:t>
            </a:r>
            <a:r>
              <a:rPr lang="it-IT" b="1" u="sng" dirty="0">
                <a:highlight>
                  <a:srgbClr val="00FFFF"/>
                </a:highlight>
              </a:rPr>
              <a:t>TIPI DI DATI</a:t>
            </a:r>
            <a:br>
              <a:rPr lang="it-IT" dirty="0"/>
            </a:br>
            <a:endParaRPr lang="it-IT" dirty="0"/>
          </a:p>
          <a:p>
            <a:r>
              <a:rPr lang="it-IT" sz="1800" dirty="0"/>
              <a:t>Gli elementi della lista possono essere di </a:t>
            </a:r>
            <a:r>
              <a:rPr lang="it-IT" sz="1800" b="1" dirty="0">
                <a:highlight>
                  <a:srgbClr val="00FFFF"/>
                </a:highlight>
              </a:rPr>
              <a:t>qualsiasi tipo</a:t>
            </a:r>
            <a:r>
              <a:rPr lang="it-IT" sz="1800" dirty="0"/>
              <a:t>. </a:t>
            </a:r>
          </a:p>
          <a:p>
            <a:endParaRPr lang="it-IT" sz="2000" dirty="0"/>
          </a:p>
          <a:p>
            <a:endParaRPr lang="it-IT" sz="2000" dirty="0"/>
          </a:p>
          <a:p>
            <a:endParaRPr lang="it-IT" sz="2000" dirty="0"/>
          </a:p>
          <a:p>
            <a:endParaRPr lang="it-IT" sz="2000" dirty="0"/>
          </a:p>
          <a:p>
            <a:endParaRPr lang="it-IT" sz="2000" dirty="0"/>
          </a:p>
          <a:p>
            <a:endParaRPr lang="it-IT" sz="2000" dirty="0"/>
          </a:p>
          <a:p>
            <a:r>
              <a:rPr lang="it-IT" sz="1800" b="1" dirty="0"/>
              <a:t>La lista PUÒ anche contenere </a:t>
            </a:r>
            <a:r>
              <a:rPr lang="it-IT" sz="1800" b="1" dirty="0">
                <a:highlight>
                  <a:srgbClr val="00FFFF"/>
                </a:highlight>
              </a:rPr>
              <a:t>tipi di dati diversi tra loro</a:t>
            </a:r>
            <a:r>
              <a:rPr lang="it-IT" sz="1800" dirty="0"/>
              <a:t>. </a:t>
            </a:r>
          </a:p>
        </p:txBody>
      </p:sp>
      <p:pic>
        <p:nvPicPr>
          <p:cNvPr id="6" name="Immagine 5">
            <a:extLst>
              <a:ext uri="{FF2B5EF4-FFF2-40B4-BE49-F238E27FC236}">
                <a16:creationId xmlns:a16="http://schemas.microsoft.com/office/drawing/2014/main" id="{BACDE8E3-7A31-E24D-4FC7-C4BF1C7AE3E0}"/>
              </a:ext>
            </a:extLst>
          </p:cNvPr>
          <p:cNvPicPr>
            <a:picLocks noChangeAspect="1"/>
          </p:cNvPicPr>
          <p:nvPr/>
        </p:nvPicPr>
        <p:blipFill>
          <a:blip r:embed="rId2"/>
          <a:stretch>
            <a:fillRect/>
          </a:stretch>
        </p:blipFill>
        <p:spPr>
          <a:xfrm>
            <a:off x="1286744" y="2859621"/>
            <a:ext cx="3305636" cy="552527"/>
          </a:xfrm>
          <a:prstGeom prst="rect">
            <a:avLst/>
          </a:prstGeom>
        </p:spPr>
      </p:pic>
      <p:pic>
        <p:nvPicPr>
          <p:cNvPr id="8" name="Immagine 7">
            <a:extLst>
              <a:ext uri="{FF2B5EF4-FFF2-40B4-BE49-F238E27FC236}">
                <a16:creationId xmlns:a16="http://schemas.microsoft.com/office/drawing/2014/main" id="{937C640A-F0AB-8FE4-56CC-7185F930DC25}"/>
              </a:ext>
            </a:extLst>
          </p:cNvPr>
          <p:cNvPicPr>
            <a:picLocks noChangeAspect="1"/>
          </p:cNvPicPr>
          <p:nvPr/>
        </p:nvPicPr>
        <p:blipFill>
          <a:blip r:embed="rId3"/>
          <a:stretch>
            <a:fillRect/>
          </a:stretch>
        </p:blipFill>
        <p:spPr>
          <a:xfrm>
            <a:off x="6096000" y="2859621"/>
            <a:ext cx="2433997" cy="877460"/>
          </a:xfrm>
          <a:prstGeom prst="rect">
            <a:avLst/>
          </a:prstGeom>
        </p:spPr>
      </p:pic>
      <p:pic>
        <p:nvPicPr>
          <p:cNvPr id="10" name="Immagine 9">
            <a:extLst>
              <a:ext uri="{FF2B5EF4-FFF2-40B4-BE49-F238E27FC236}">
                <a16:creationId xmlns:a16="http://schemas.microsoft.com/office/drawing/2014/main" id="{8A222079-15FC-CB88-C0E4-020FA6108FF0}"/>
              </a:ext>
            </a:extLst>
          </p:cNvPr>
          <p:cNvPicPr>
            <a:picLocks noChangeAspect="1"/>
          </p:cNvPicPr>
          <p:nvPr/>
        </p:nvPicPr>
        <p:blipFill>
          <a:blip r:embed="rId4"/>
          <a:stretch>
            <a:fillRect/>
          </a:stretch>
        </p:blipFill>
        <p:spPr>
          <a:xfrm>
            <a:off x="8680696" y="3055133"/>
            <a:ext cx="3232925" cy="486435"/>
          </a:xfrm>
          <a:prstGeom prst="rect">
            <a:avLst/>
          </a:prstGeom>
        </p:spPr>
      </p:pic>
      <p:pic>
        <p:nvPicPr>
          <p:cNvPr id="12" name="Immagine 11">
            <a:extLst>
              <a:ext uri="{FF2B5EF4-FFF2-40B4-BE49-F238E27FC236}">
                <a16:creationId xmlns:a16="http://schemas.microsoft.com/office/drawing/2014/main" id="{FD4B1BB9-DAB5-9451-200E-A0983E818EF5}"/>
              </a:ext>
            </a:extLst>
          </p:cNvPr>
          <p:cNvPicPr>
            <a:picLocks noChangeAspect="1"/>
          </p:cNvPicPr>
          <p:nvPr/>
        </p:nvPicPr>
        <p:blipFill>
          <a:blip r:embed="rId5"/>
          <a:stretch>
            <a:fillRect/>
          </a:stretch>
        </p:blipFill>
        <p:spPr>
          <a:xfrm>
            <a:off x="7243826" y="4843019"/>
            <a:ext cx="3191320" cy="781159"/>
          </a:xfrm>
          <a:prstGeom prst="rect">
            <a:avLst/>
          </a:prstGeom>
        </p:spPr>
      </p:pic>
      <p:pic>
        <p:nvPicPr>
          <p:cNvPr id="14" name="Immagine 13">
            <a:extLst>
              <a:ext uri="{FF2B5EF4-FFF2-40B4-BE49-F238E27FC236}">
                <a16:creationId xmlns:a16="http://schemas.microsoft.com/office/drawing/2014/main" id="{AC23867C-D98B-199C-F2A2-59EB9C4C4D50}"/>
              </a:ext>
            </a:extLst>
          </p:cNvPr>
          <p:cNvPicPr>
            <a:picLocks noChangeAspect="1"/>
          </p:cNvPicPr>
          <p:nvPr/>
        </p:nvPicPr>
        <p:blipFill>
          <a:blip r:embed="rId6"/>
          <a:stretch>
            <a:fillRect/>
          </a:stretch>
        </p:blipFill>
        <p:spPr>
          <a:xfrm>
            <a:off x="1262706" y="5210694"/>
            <a:ext cx="3124636" cy="752580"/>
          </a:xfrm>
          <a:prstGeom prst="rect">
            <a:avLst/>
          </a:prstGeom>
        </p:spPr>
      </p:pic>
      <p:cxnSp>
        <p:nvCxnSpPr>
          <p:cNvPr id="16" name="Connettore diritto 15">
            <a:extLst>
              <a:ext uri="{FF2B5EF4-FFF2-40B4-BE49-F238E27FC236}">
                <a16:creationId xmlns:a16="http://schemas.microsoft.com/office/drawing/2014/main" id="{F79ECC96-FE87-09D5-DE7A-A285AD10ABCC}"/>
              </a:ext>
            </a:extLst>
          </p:cNvPr>
          <p:cNvCxnSpPr>
            <a:cxnSpLocks/>
          </p:cNvCxnSpPr>
          <p:nvPr/>
        </p:nvCxnSpPr>
        <p:spPr>
          <a:xfrm>
            <a:off x="1573823" y="3859823"/>
            <a:ext cx="2224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77378A47-1C4F-A36B-9B56-9B7214B14224}"/>
              </a:ext>
            </a:extLst>
          </p:cNvPr>
          <p:cNvCxnSpPr>
            <a:cxnSpLocks/>
          </p:cNvCxnSpPr>
          <p:nvPr/>
        </p:nvCxnSpPr>
        <p:spPr>
          <a:xfrm>
            <a:off x="7810500" y="3859823"/>
            <a:ext cx="22244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31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424338" y="1285948"/>
            <a:ext cx="5678996" cy="5248655"/>
          </a:xfrm>
        </p:spPr>
        <p:txBody>
          <a:bodyPr anchor="t">
            <a:normAutofit/>
          </a:bodyPr>
          <a:lstStyle/>
          <a:p>
            <a:r>
              <a:rPr lang="it-IT" sz="1400" dirty="0"/>
              <a:t>Gli elementi della lista sono </a:t>
            </a:r>
            <a:r>
              <a:rPr lang="it-IT" sz="1400" b="1" dirty="0"/>
              <a:t>indicizzati</a:t>
            </a:r>
            <a:r>
              <a:rPr lang="it-IT" sz="1400" dirty="0"/>
              <a:t> e sono </a:t>
            </a:r>
            <a:r>
              <a:rPr lang="it-IT" sz="1400" b="1" dirty="0" err="1">
                <a:highlight>
                  <a:srgbClr val="FFFF00"/>
                </a:highlight>
              </a:rPr>
              <a:t>accedibili</a:t>
            </a:r>
            <a:r>
              <a:rPr lang="it-IT" sz="1400" b="1" dirty="0">
                <a:highlight>
                  <a:srgbClr val="FFFF00"/>
                </a:highlight>
              </a:rPr>
              <a:t> attraverso il loro indice</a:t>
            </a:r>
          </a:p>
          <a:p>
            <a:endParaRPr lang="it-IT" sz="2000" dirty="0"/>
          </a:p>
          <a:p>
            <a:endParaRPr lang="it-IT" sz="2000" dirty="0"/>
          </a:p>
          <a:p>
            <a:endParaRPr lang="it-IT" sz="2000" dirty="0"/>
          </a:p>
          <a:p>
            <a:pPr marL="4572" lvl="1" indent="0">
              <a:buNone/>
            </a:pPr>
            <a:r>
              <a:rPr lang="it-IT" b="1" u="sng" dirty="0"/>
              <a:t>RANGE DI INDICI</a:t>
            </a:r>
            <a:br>
              <a:rPr lang="it-IT" b="1" dirty="0"/>
            </a:br>
            <a:endParaRPr lang="it-IT" b="1" dirty="0"/>
          </a:p>
          <a:p>
            <a:pPr marL="4572" lvl="1" indent="0">
              <a:buNone/>
            </a:pPr>
            <a:r>
              <a:rPr lang="it-IT" sz="1400" dirty="0"/>
              <a:t>Si può specificare un intervallo di valori indicando da </a:t>
            </a:r>
            <a:r>
              <a:rPr lang="it-IT" sz="1400" b="1" dirty="0"/>
              <a:t>gli indici di inizio e fine dell’intervallo</a:t>
            </a:r>
            <a:r>
              <a:rPr lang="it-IT" sz="1400" dirty="0"/>
              <a:t>.</a:t>
            </a:r>
            <a:br>
              <a:rPr lang="it-IT" sz="1400" dirty="0"/>
            </a:br>
            <a:r>
              <a:rPr lang="it-IT" sz="1400" dirty="0"/>
              <a:t>Quando si specifica un intervallo di valori, verrà ritornata una nuova lista contenente gli elementi specificati.</a:t>
            </a:r>
          </a:p>
          <a:p>
            <a:pPr marL="4572" lvl="1" indent="0">
              <a:buNone/>
            </a:pPr>
            <a:r>
              <a:rPr lang="it-IT" sz="1400" b="1" u="sng" dirty="0">
                <a:highlight>
                  <a:srgbClr val="FFFF00"/>
                </a:highlight>
              </a:rPr>
              <a:t>L’indice iniziale è compreso nell’intervallo, mentre quello finale è escluso</a:t>
            </a:r>
            <a:r>
              <a:rPr lang="it-IT" sz="1400" dirty="0"/>
              <a:t>.  </a:t>
            </a:r>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marL="4572" lvl="1" indent="0">
              <a:buNone/>
            </a:pPr>
            <a:endParaRPr lang="it-IT" sz="1600" b="1" dirty="0">
              <a:highlight>
                <a:srgbClr val="00FFFF"/>
              </a:highlight>
            </a:endParaRPr>
          </a:p>
          <a:p>
            <a:pPr marL="4572" lvl="1" indent="0">
              <a:buNone/>
            </a:pPr>
            <a:endParaRPr lang="it-IT" sz="1600" dirty="0"/>
          </a:p>
          <a:p>
            <a:pPr marL="4572" lvl="1" indent="0">
              <a:buNone/>
            </a:pPr>
            <a:endParaRPr lang="it-IT" sz="1600" dirty="0"/>
          </a:p>
          <a:p>
            <a:pPr marL="4572" lvl="1" indent="0">
              <a:buNone/>
            </a:pPr>
            <a:endParaRPr lang="it-IT" sz="1600" dirty="0"/>
          </a:p>
          <a:p>
            <a:pPr marL="4572" lvl="1" indent="0">
              <a:buNone/>
            </a:pPr>
            <a:endParaRPr lang="it-IT" sz="16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ormAutofit/>
          </a:bodyPr>
          <a:lstStyle/>
          <a:p>
            <a:pPr marL="0" indent="0">
              <a:buNone/>
            </a:pPr>
            <a:r>
              <a:rPr lang="it-IT" sz="1400" dirty="0"/>
              <a:t>Se si </a:t>
            </a:r>
            <a:r>
              <a:rPr lang="it-IT" sz="1400" b="1" dirty="0"/>
              <a:t>omette il valore di partenza</a:t>
            </a:r>
            <a:r>
              <a:rPr lang="it-IT" sz="1400" dirty="0"/>
              <a:t>, l’intervallo inizierà dal primo elemento. </a:t>
            </a:r>
          </a:p>
          <a:p>
            <a:pPr marL="0" indent="0">
              <a:buNone/>
            </a:pPr>
            <a:endParaRPr lang="it-IT" sz="1600" dirty="0"/>
          </a:p>
          <a:p>
            <a:pPr marL="0" indent="0">
              <a:buNone/>
            </a:pPr>
            <a:endParaRPr lang="it-IT" sz="1600" dirty="0"/>
          </a:p>
          <a:p>
            <a:pPr marL="4572" lvl="1" indent="0">
              <a:buNone/>
            </a:pPr>
            <a:endParaRPr lang="it-IT" sz="1600" b="1" dirty="0">
              <a:highlight>
                <a:srgbClr val="00FFFF"/>
              </a:highlight>
            </a:endParaRPr>
          </a:p>
          <a:p>
            <a:pPr marL="4572" lvl="1" indent="0">
              <a:buNone/>
            </a:pPr>
            <a:endParaRPr lang="it-IT" sz="1600" b="1" dirty="0">
              <a:highlight>
                <a:srgbClr val="00FFFF"/>
              </a:highlight>
            </a:endParaRPr>
          </a:p>
          <a:p>
            <a:pPr marL="4572" lvl="1" indent="0">
              <a:buNone/>
            </a:pPr>
            <a:endParaRPr lang="it-IT" sz="1400" dirty="0"/>
          </a:p>
          <a:p>
            <a:pPr marL="4572" lvl="1" indent="0">
              <a:buNone/>
            </a:pPr>
            <a:endParaRPr lang="it-IT" sz="1400" dirty="0"/>
          </a:p>
          <a:p>
            <a:pPr marL="4572" lvl="1" indent="0">
              <a:buNone/>
            </a:pPr>
            <a:endParaRPr lang="it-IT" sz="1400" dirty="0"/>
          </a:p>
          <a:p>
            <a:pPr marL="4572" lvl="1" indent="0">
              <a:buNone/>
            </a:pPr>
            <a:endParaRPr lang="it-IT" sz="1400" dirty="0"/>
          </a:p>
          <a:p>
            <a:pPr marL="0" indent="0">
              <a:buNone/>
            </a:pPr>
            <a:r>
              <a:rPr lang="it-IT" sz="1400" dirty="0"/>
              <a:t>Se si </a:t>
            </a:r>
            <a:r>
              <a:rPr lang="it-IT" sz="1400" b="1" dirty="0"/>
              <a:t>omette il valore finale</a:t>
            </a:r>
            <a:r>
              <a:rPr lang="it-IT" sz="1400" dirty="0"/>
              <a:t>, l’intervallo arriverà fino all’ultimo elemento. </a:t>
            </a:r>
          </a:p>
          <a:p>
            <a:pPr marL="0" indent="0">
              <a:buNone/>
            </a:pPr>
            <a:endParaRPr lang="it-IT" sz="1600" dirty="0"/>
          </a:p>
          <a:p>
            <a:pPr marL="4572" lvl="1" indent="0">
              <a:buNone/>
            </a:pPr>
            <a:endParaRPr lang="it-IT" sz="1400" dirty="0"/>
          </a:p>
        </p:txBody>
      </p:sp>
      <p:pic>
        <p:nvPicPr>
          <p:cNvPr id="8" name="Immagine 7">
            <a:extLst>
              <a:ext uri="{FF2B5EF4-FFF2-40B4-BE49-F238E27FC236}">
                <a16:creationId xmlns:a16="http://schemas.microsoft.com/office/drawing/2014/main" id="{3B8CB12F-C55D-C8FC-02F6-79A3627568EC}"/>
              </a:ext>
            </a:extLst>
          </p:cNvPr>
          <p:cNvPicPr>
            <a:picLocks noChangeAspect="1"/>
          </p:cNvPicPr>
          <p:nvPr/>
        </p:nvPicPr>
        <p:blipFill>
          <a:blip r:embed="rId2"/>
          <a:stretch>
            <a:fillRect/>
          </a:stretch>
        </p:blipFill>
        <p:spPr>
          <a:xfrm>
            <a:off x="1659314" y="1744927"/>
            <a:ext cx="2710463" cy="580814"/>
          </a:xfrm>
          <a:prstGeom prst="rect">
            <a:avLst/>
          </a:prstGeom>
        </p:spPr>
      </p:pic>
      <p:pic>
        <p:nvPicPr>
          <p:cNvPr id="12" name="Immagine 11">
            <a:extLst>
              <a:ext uri="{FF2B5EF4-FFF2-40B4-BE49-F238E27FC236}">
                <a16:creationId xmlns:a16="http://schemas.microsoft.com/office/drawing/2014/main" id="{305583E2-F8B1-601E-A1B5-48BFC5BBF6E0}"/>
              </a:ext>
            </a:extLst>
          </p:cNvPr>
          <p:cNvPicPr>
            <a:picLocks noChangeAspect="1"/>
          </p:cNvPicPr>
          <p:nvPr/>
        </p:nvPicPr>
        <p:blipFill>
          <a:blip r:embed="rId3"/>
          <a:stretch>
            <a:fillRect/>
          </a:stretch>
        </p:blipFill>
        <p:spPr>
          <a:xfrm>
            <a:off x="755299" y="4688417"/>
            <a:ext cx="5251052" cy="1316729"/>
          </a:xfrm>
          <a:prstGeom prst="rect">
            <a:avLst/>
          </a:prstGeom>
        </p:spPr>
      </p:pic>
      <p:pic>
        <p:nvPicPr>
          <p:cNvPr id="6" name="Immagine 5">
            <a:extLst>
              <a:ext uri="{FF2B5EF4-FFF2-40B4-BE49-F238E27FC236}">
                <a16:creationId xmlns:a16="http://schemas.microsoft.com/office/drawing/2014/main" id="{2F1266A4-856E-1D6E-42E9-D4DDB90B3976}"/>
              </a:ext>
            </a:extLst>
          </p:cNvPr>
          <p:cNvPicPr>
            <a:picLocks noChangeAspect="1"/>
          </p:cNvPicPr>
          <p:nvPr/>
        </p:nvPicPr>
        <p:blipFill>
          <a:blip r:embed="rId4"/>
          <a:stretch>
            <a:fillRect/>
          </a:stretch>
        </p:blipFill>
        <p:spPr>
          <a:xfrm>
            <a:off x="6501753" y="1882684"/>
            <a:ext cx="5035878" cy="1027570"/>
          </a:xfrm>
          <a:prstGeom prst="rect">
            <a:avLst/>
          </a:prstGeom>
        </p:spPr>
      </p:pic>
      <p:pic>
        <p:nvPicPr>
          <p:cNvPr id="13" name="Immagine 12">
            <a:extLst>
              <a:ext uri="{FF2B5EF4-FFF2-40B4-BE49-F238E27FC236}">
                <a16:creationId xmlns:a16="http://schemas.microsoft.com/office/drawing/2014/main" id="{6496DA84-40B1-B2BB-D28D-D42AFEFA4495}"/>
              </a:ext>
            </a:extLst>
          </p:cNvPr>
          <p:cNvPicPr>
            <a:picLocks noChangeAspect="1"/>
          </p:cNvPicPr>
          <p:nvPr/>
        </p:nvPicPr>
        <p:blipFill>
          <a:blip r:embed="rId5"/>
          <a:stretch>
            <a:fillRect/>
          </a:stretch>
        </p:blipFill>
        <p:spPr>
          <a:xfrm>
            <a:off x="6593617" y="3947747"/>
            <a:ext cx="4852149" cy="841855"/>
          </a:xfrm>
          <a:prstGeom prst="rect">
            <a:avLst/>
          </a:prstGeom>
        </p:spPr>
      </p:pic>
    </p:spTree>
    <p:extLst>
      <p:ext uri="{BB962C8B-B14F-4D97-AF65-F5344CB8AC3E}">
        <p14:creationId xmlns:p14="http://schemas.microsoft.com/office/powerpoint/2010/main" val="14466174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328611" y="1271016"/>
            <a:ext cx="6012554" cy="5248655"/>
          </a:xfrm>
        </p:spPr>
        <p:txBody>
          <a:bodyPr/>
          <a:lstStyle/>
          <a:p>
            <a:pPr marL="4572" lvl="1" indent="0">
              <a:buNone/>
            </a:pPr>
            <a:r>
              <a:rPr lang="it-IT" b="1" dirty="0">
                <a:highlight>
                  <a:srgbClr val="00FFFF"/>
                </a:highlight>
              </a:rPr>
              <a:t>INDICE NEGATIVO</a:t>
            </a:r>
            <a:br>
              <a:rPr lang="it-IT" sz="2400" b="1" dirty="0">
                <a:highlight>
                  <a:srgbClr val="00FFFF"/>
                </a:highlight>
              </a:rPr>
            </a:br>
            <a:r>
              <a:rPr lang="it-IT" sz="1400" dirty="0"/>
              <a:t>inserire un indice negativo significa iniziare a contare gli elementi della lista dalla fine. </a:t>
            </a:r>
            <a:r>
              <a:rPr lang="it-IT" sz="1400" b="1" dirty="0"/>
              <a:t>-1 è l’ultimo elemento</a:t>
            </a:r>
            <a:r>
              <a:rPr lang="it-IT" sz="1400" dirty="0"/>
              <a:t>, -2 è il penultimo, ecc.</a:t>
            </a:r>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r>
              <a:rPr lang="it-IT" b="1" dirty="0">
                <a:highlight>
                  <a:srgbClr val="00FFFF"/>
                </a:highlight>
              </a:rPr>
              <a:t>RANGE DI INDICI NEGATIVI</a:t>
            </a:r>
          </a:p>
          <a:p>
            <a:pPr marL="4572" lvl="1" indent="0">
              <a:buNone/>
            </a:pPr>
            <a:r>
              <a:rPr lang="it-IT" sz="1400" dirty="0"/>
              <a:t>Per iniziare la ricerca dalla fine della lista, </a:t>
            </a:r>
            <a:r>
              <a:rPr lang="it-IT" sz="1400" dirty="0" err="1"/>
              <a:t>specìficare</a:t>
            </a:r>
            <a:r>
              <a:rPr lang="it-IT" sz="1400" dirty="0"/>
              <a:t> indici negativi. </a:t>
            </a:r>
          </a:p>
          <a:p>
            <a:pPr>
              <a:lnSpc>
                <a:spcPct val="100000"/>
              </a:lnSpc>
            </a:pPr>
            <a:endParaRPr lang="it-IT" sz="2000" dirty="0">
              <a:highlight>
                <a:srgbClr val="00FF00"/>
              </a:highlight>
            </a:endParaRPr>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a:xfrm>
            <a:off x="6599583" y="1271017"/>
            <a:ext cx="5263804" cy="5263586"/>
          </a:xfrm>
        </p:spPr>
        <p:txBody>
          <a:bodyPr anchor="ctr">
            <a:normAutofit/>
          </a:bodyPr>
          <a:lstStyle/>
          <a:p>
            <a:pPr marL="0" indent="0">
              <a:buNone/>
            </a:pPr>
            <a:r>
              <a:rPr lang="it-IT" sz="2000" b="1" dirty="0">
                <a:highlight>
                  <a:srgbClr val="00FFFF"/>
                </a:highlight>
              </a:rPr>
              <a:t>CONTROLLARE SE UN ELEMENTO ESISTE - in</a:t>
            </a:r>
          </a:p>
          <a:p>
            <a:endParaRPr lang="it-IT" sz="2000" dirty="0">
              <a:highlight>
                <a:srgbClr val="00FFFF"/>
              </a:highlight>
            </a:endParaRPr>
          </a:p>
          <a:p>
            <a:r>
              <a:rPr lang="it-IT" sz="1400" dirty="0"/>
              <a:t>Per verificare la presenza di uno specifico elemento all’interno della lista si usa </a:t>
            </a:r>
            <a:r>
              <a:rPr lang="it-IT" sz="1400" b="1" dirty="0">
                <a:highlight>
                  <a:srgbClr val="00FFFF"/>
                </a:highlight>
              </a:rPr>
              <a:t>in</a:t>
            </a:r>
            <a:r>
              <a:rPr lang="it-IT" sz="1400" dirty="0"/>
              <a:t>.</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2000" dirty="0"/>
          </a:p>
          <a:p>
            <a:endParaRPr lang="it-IT" sz="2000" dirty="0"/>
          </a:p>
        </p:txBody>
      </p:sp>
      <p:pic>
        <p:nvPicPr>
          <p:cNvPr id="7" name="Immagine 6">
            <a:extLst>
              <a:ext uri="{FF2B5EF4-FFF2-40B4-BE49-F238E27FC236}">
                <a16:creationId xmlns:a16="http://schemas.microsoft.com/office/drawing/2014/main" id="{3851EEC5-24A3-DE12-D34E-AA03692A5333}"/>
              </a:ext>
            </a:extLst>
          </p:cNvPr>
          <p:cNvPicPr>
            <a:picLocks noChangeAspect="1"/>
          </p:cNvPicPr>
          <p:nvPr/>
        </p:nvPicPr>
        <p:blipFill>
          <a:blip r:embed="rId2"/>
          <a:stretch>
            <a:fillRect/>
          </a:stretch>
        </p:blipFill>
        <p:spPr>
          <a:xfrm>
            <a:off x="1587196" y="2354515"/>
            <a:ext cx="3486391" cy="599700"/>
          </a:xfrm>
          <a:prstGeom prst="rect">
            <a:avLst/>
          </a:prstGeom>
        </p:spPr>
      </p:pic>
      <p:pic>
        <p:nvPicPr>
          <p:cNvPr id="8" name="Immagine 7">
            <a:extLst>
              <a:ext uri="{FF2B5EF4-FFF2-40B4-BE49-F238E27FC236}">
                <a16:creationId xmlns:a16="http://schemas.microsoft.com/office/drawing/2014/main" id="{5AC5D901-6E76-F20A-5D5F-09035255875C}"/>
              </a:ext>
            </a:extLst>
          </p:cNvPr>
          <p:cNvPicPr>
            <a:picLocks noChangeAspect="1"/>
          </p:cNvPicPr>
          <p:nvPr/>
        </p:nvPicPr>
        <p:blipFill>
          <a:blip r:embed="rId3"/>
          <a:stretch>
            <a:fillRect/>
          </a:stretch>
        </p:blipFill>
        <p:spPr>
          <a:xfrm>
            <a:off x="507721" y="4394645"/>
            <a:ext cx="5645340" cy="1302770"/>
          </a:xfrm>
          <a:prstGeom prst="rect">
            <a:avLst/>
          </a:prstGeom>
        </p:spPr>
      </p:pic>
      <p:pic>
        <p:nvPicPr>
          <p:cNvPr id="10" name="Immagine 9">
            <a:extLst>
              <a:ext uri="{FF2B5EF4-FFF2-40B4-BE49-F238E27FC236}">
                <a16:creationId xmlns:a16="http://schemas.microsoft.com/office/drawing/2014/main" id="{A386183C-1F77-B83B-A0B3-4B2C8F415E08}"/>
              </a:ext>
            </a:extLst>
          </p:cNvPr>
          <p:cNvPicPr>
            <a:picLocks noChangeAspect="1"/>
          </p:cNvPicPr>
          <p:nvPr/>
        </p:nvPicPr>
        <p:blipFill>
          <a:blip r:embed="rId4"/>
          <a:stretch>
            <a:fillRect/>
          </a:stretch>
        </p:blipFill>
        <p:spPr>
          <a:xfrm>
            <a:off x="7288114" y="3515948"/>
            <a:ext cx="3886742" cy="1257475"/>
          </a:xfrm>
          <a:prstGeom prst="rect">
            <a:avLst/>
          </a:prstGeom>
        </p:spPr>
      </p:pic>
    </p:spTree>
    <p:extLst>
      <p:ext uri="{BB962C8B-B14F-4D97-AF65-F5344CB8AC3E}">
        <p14:creationId xmlns:p14="http://schemas.microsoft.com/office/powerpoint/2010/main" val="3316519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Modificare gli elementi della list</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buFont typeface="Arial" panose="020B0604020202020204" pitchFamily="34" charset="0"/>
              <a:buChar char="•"/>
            </a:pPr>
            <a:r>
              <a:rPr lang="it-IT" sz="2000" dirty="0"/>
              <a:t> </a:t>
            </a:r>
            <a:r>
              <a:rPr lang="it-IT" sz="2000" b="1" dirty="0">
                <a:highlight>
                  <a:srgbClr val="00FFFF"/>
                </a:highlight>
              </a:rPr>
              <a:t>CAMBIARE VALORE DI UN ELEMENTO</a:t>
            </a:r>
            <a:br>
              <a:rPr lang="it-IT" sz="2000" dirty="0"/>
            </a:br>
            <a:r>
              <a:rPr lang="it-IT" sz="1400" dirty="0"/>
              <a:t>Per modificare il valore di uno specifico elemento gli si assegna un nuovo valore usando questa sintassi: </a:t>
            </a:r>
            <a:br>
              <a:rPr lang="it-IT" sz="1400" dirty="0"/>
            </a:br>
            <a:r>
              <a:rPr lang="it-IT" sz="1600" dirty="0"/>
              <a:t>		</a:t>
            </a:r>
            <a:br>
              <a:rPr lang="it-IT" sz="1600" dirty="0"/>
            </a:br>
            <a:r>
              <a:rPr lang="it-IT" sz="1600" dirty="0"/>
              <a:t>		</a:t>
            </a:r>
            <a:r>
              <a:rPr lang="it-IT" sz="1600" dirty="0">
                <a:highlight>
                  <a:srgbClr val="FFFF00"/>
                </a:highlight>
                <a:latin typeface="Consolas" panose="020B0609020204030204" pitchFamily="49" charset="0"/>
              </a:rPr>
              <a:t>list[index] = </a:t>
            </a:r>
            <a:r>
              <a:rPr lang="it-IT" sz="1600" dirty="0" err="1">
                <a:highlight>
                  <a:srgbClr val="FFFF00"/>
                </a:highlight>
                <a:latin typeface="Consolas" panose="020B0609020204030204" pitchFamily="49" charset="0"/>
              </a:rPr>
              <a:t>new_value</a:t>
            </a:r>
            <a:endParaRPr lang="it-IT" sz="1600" dirty="0">
              <a:highlight>
                <a:srgbClr val="FFFF00"/>
              </a:highlight>
              <a:latin typeface="Consolas" panose="020B0609020204030204" pitchFamily="49" charset="0"/>
            </a:endParaRPr>
          </a:p>
          <a:p>
            <a:pPr>
              <a:buFont typeface="Arial" panose="020B0604020202020204" pitchFamily="34" charset="0"/>
              <a:buChar char="•"/>
            </a:pPr>
            <a:endParaRPr lang="it-IT" sz="2000" dirty="0"/>
          </a:p>
          <a:p>
            <a:pPr marL="0" indent="0">
              <a:buNone/>
            </a:pPr>
            <a:br>
              <a:rPr lang="it-IT" sz="2000" dirty="0"/>
            </a:br>
            <a:br>
              <a:rPr lang="it-IT" sz="2000" dirty="0"/>
            </a:br>
            <a:br>
              <a:rPr lang="it-IT" sz="2000" dirty="0"/>
            </a:br>
            <a:endParaRPr lang="it-IT" sz="2000" dirty="0"/>
          </a:p>
          <a:p>
            <a:pPr>
              <a:buFont typeface="Arial" panose="020B0604020202020204" pitchFamily="34" charset="0"/>
              <a:buChar char="•"/>
            </a:pPr>
            <a:r>
              <a:rPr lang="it-IT" sz="2000" dirty="0"/>
              <a:t> </a:t>
            </a:r>
            <a:r>
              <a:rPr lang="it-IT" sz="2000" b="1" dirty="0">
                <a:highlight>
                  <a:srgbClr val="00FFFF"/>
                </a:highlight>
              </a:rPr>
              <a:t>CAMBIARE I VALORI DI UN INTERVALLO DI ELEMENTI</a:t>
            </a:r>
            <a:br>
              <a:rPr lang="it-IT" sz="2000" dirty="0"/>
            </a:br>
            <a:r>
              <a:rPr lang="it-IT" sz="1400" dirty="0"/>
              <a:t>Per modificare il valore di elementi che si trovano all’interno di uno specifico intervallo, si definisce una list con i nuovi valori e si indicano gli indici dell’intervallo all’interno del quale si vogliono inserire i nuovi valori. </a:t>
            </a:r>
            <a:br>
              <a:rPr lang="it-IT" sz="1400" dirty="0"/>
            </a:br>
            <a:br>
              <a:rPr lang="it-IT" sz="1400" dirty="0"/>
            </a:br>
            <a:br>
              <a:rPr lang="it-IT" sz="1400" dirty="0"/>
            </a:br>
            <a:endParaRPr lang="it-IT" sz="1400" dirty="0"/>
          </a:p>
          <a:p>
            <a:pPr>
              <a:buFont typeface="Arial" panose="020B0604020202020204" pitchFamily="34" charset="0"/>
              <a:buChar char="•"/>
            </a:pPr>
            <a:endParaRPr lang="it-IT" sz="2000" dirty="0"/>
          </a:p>
        </p:txBody>
      </p:sp>
      <p:sp>
        <p:nvSpPr>
          <p:cNvPr id="28" name="Segnaposto contenuto 27">
            <a:extLst>
              <a:ext uri="{FF2B5EF4-FFF2-40B4-BE49-F238E27FC236}">
                <a16:creationId xmlns:a16="http://schemas.microsoft.com/office/drawing/2014/main" id="{DE0A94DE-E361-7983-5912-3538389C1ABD}"/>
              </a:ext>
            </a:extLst>
          </p:cNvPr>
          <p:cNvSpPr>
            <a:spLocks noGrp="1"/>
          </p:cNvSpPr>
          <p:nvPr>
            <p:ph sz="quarter" idx="4"/>
          </p:nvPr>
        </p:nvSpPr>
        <p:spPr/>
        <p:txBody>
          <a:bodyPr>
            <a:normAutofit/>
          </a:bodyPr>
          <a:lstStyle/>
          <a:p>
            <a:r>
              <a:rPr lang="it-IT" sz="1400" dirty="0"/>
              <a:t>Se si inseriscono </a:t>
            </a:r>
            <a:r>
              <a:rPr lang="it-IT" sz="1400" b="1" dirty="0"/>
              <a:t>più valori </a:t>
            </a:r>
            <a:r>
              <a:rPr lang="it-IT" sz="1400" dirty="0"/>
              <a:t>rispetto agli elementi indicati nell’intervallo, i nuovi elementi saranno inseriti dopo quelli modificati e gli altri si sposteranno di conseguenza. </a:t>
            </a:r>
            <a:br>
              <a:rPr lang="it-IT" sz="1400" dirty="0"/>
            </a:br>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br>
              <a:rPr lang="it-IT" sz="1400" dirty="0"/>
            </a:br>
            <a:r>
              <a:rPr lang="it-IT" sz="1400" dirty="0"/>
              <a:t>Se si inseriscono </a:t>
            </a:r>
            <a:r>
              <a:rPr lang="it-IT" sz="1400" b="1" dirty="0"/>
              <a:t>meno valori</a:t>
            </a:r>
            <a:r>
              <a:rPr lang="it-IT" sz="1400" dirty="0"/>
              <a:t>, i nuovi valori saranno inseriti e gli elementi dell’intervallo per cui non è specificato un nuovo valore, saranno eliminati.</a:t>
            </a: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 </a:t>
            </a:r>
          </a:p>
          <a:p>
            <a:pPr algn="ctr"/>
            <a:r>
              <a:rPr lang="it-IT" sz="1600" b="1" dirty="0">
                <a:latin typeface="+mj-lt"/>
              </a:rPr>
              <a:t>La </a:t>
            </a:r>
            <a:r>
              <a:rPr lang="it-IT" sz="1600" b="1" dirty="0">
                <a:highlight>
                  <a:srgbClr val="FFFF00"/>
                </a:highlight>
                <a:latin typeface="+mj-lt"/>
              </a:rPr>
              <a:t>lunghezza della lista </a:t>
            </a:r>
            <a:r>
              <a:rPr lang="it-IT" sz="1600" b="1" dirty="0">
                <a:latin typeface="+mj-lt"/>
              </a:rPr>
              <a:t>cambia quando il </a:t>
            </a:r>
            <a:r>
              <a:rPr lang="it-IT" sz="1600" b="1" dirty="0">
                <a:highlight>
                  <a:srgbClr val="FFFF00"/>
                </a:highlight>
                <a:latin typeface="+mj-lt"/>
              </a:rPr>
              <a:t>numero degli elementi </a:t>
            </a:r>
            <a:r>
              <a:rPr lang="it-IT" sz="1600" b="1" dirty="0">
                <a:latin typeface="+mj-lt"/>
              </a:rPr>
              <a:t>inseriti </a:t>
            </a:r>
            <a:r>
              <a:rPr lang="it-IT" sz="1600" b="1" dirty="0">
                <a:highlight>
                  <a:srgbClr val="FFFF00"/>
                </a:highlight>
                <a:latin typeface="+mj-lt"/>
              </a:rPr>
              <a:t>non corrisponde </a:t>
            </a:r>
            <a:r>
              <a:rPr lang="it-IT" sz="1600" b="1" dirty="0">
                <a:latin typeface="+mj-lt"/>
              </a:rPr>
              <a:t>al numero degli elementi da sostituire</a:t>
            </a:r>
          </a:p>
        </p:txBody>
      </p:sp>
      <p:pic>
        <p:nvPicPr>
          <p:cNvPr id="5" name="Immagine 4">
            <a:extLst>
              <a:ext uri="{FF2B5EF4-FFF2-40B4-BE49-F238E27FC236}">
                <a16:creationId xmlns:a16="http://schemas.microsoft.com/office/drawing/2014/main" id="{03A0577E-980F-588E-DB22-A84439CC8CC9}"/>
              </a:ext>
            </a:extLst>
          </p:cNvPr>
          <p:cNvPicPr>
            <a:picLocks noChangeAspect="1"/>
          </p:cNvPicPr>
          <p:nvPr/>
        </p:nvPicPr>
        <p:blipFill>
          <a:blip r:embed="rId2"/>
          <a:stretch>
            <a:fillRect/>
          </a:stretch>
        </p:blipFill>
        <p:spPr>
          <a:xfrm>
            <a:off x="657047" y="2624619"/>
            <a:ext cx="3021015" cy="1240206"/>
          </a:xfrm>
          <a:prstGeom prst="rect">
            <a:avLst/>
          </a:prstGeom>
          <a:ln>
            <a:noFill/>
          </a:ln>
        </p:spPr>
      </p:pic>
      <p:cxnSp>
        <p:nvCxnSpPr>
          <p:cNvPr id="8" name="Connettore diritto 7">
            <a:extLst>
              <a:ext uri="{FF2B5EF4-FFF2-40B4-BE49-F238E27FC236}">
                <a16:creationId xmlns:a16="http://schemas.microsoft.com/office/drawing/2014/main" id="{5E9903DA-2A36-23B7-D510-121E1736E8C4}"/>
              </a:ext>
            </a:extLst>
          </p:cNvPr>
          <p:cNvCxnSpPr>
            <a:cxnSpLocks/>
          </p:cNvCxnSpPr>
          <p:nvPr/>
        </p:nvCxnSpPr>
        <p:spPr>
          <a:xfrm flipV="1">
            <a:off x="657047" y="3235790"/>
            <a:ext cx="1951892" cy="893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41A2FE7F-1FA9-C1D7-C941-C5132A670656}"/>
              </a:ext>
            </a:extLst>
          </p:cNvPr>
          <p:cNvPicPr>
            <a:picLocks noChangeAspect="1"/>
          </p:cNvPicPr>
          <p:nvPr/>
        </p:nvPicPr>
        <p:blipFill>
          <a:blip r:embed="rId3"/>
          <a:stretch>
            <a:fillRect/>
          </a:stretch>
        </p:blipFill>
        <p:spPr>
          <a:xfrm>
            <a:off x="555634" y="5239829"/>
            <a:ext cx="5087809" cy="1160377"/>
          </a:xfrm>
          <a:prstGeom prst="rect">
            <a:avLst/>
          </a:prstGeom>
        </p:spPr>
      </p:pic>
      <p:cxnSp>
        <p:nvCxnSpPr>
          <p:cNvPr id="17" name="Connettore diritto 16">
            <a:extLst>
              <a:ext uri="{FF2B5EF4-FFF2-40B4-BE49-F238E27FC236}">
                <a16:creationId xmlns:a16="http://schemas.microsoft.com/office/drawing/2014/main" id="{3EB9D6D1-1753-BFEB-72EC-C0CCFE7901A2}"/>
              </a:ext>
            </a:extLst>
          </p:cNvPr>
          <p:cNvCxnSpPr>
            <a:cxnSpLocks/>
          </p:cNvCxnSpPr>
          <p:nvPr/>
        </p:nvCxnSpPr>
        <p:spPr>
          <a:xfrm flipV="1">
            <a:off x="555634" y="5820017"/>
            <a:ext cx="2857494" cy="105"/>
          </a:xfrm>
          <a:prstGeom prst="line">
            <a:avLst/>
          </a:prstGeom>
          <a:ln w="19050">
            <a:solidFill>
              <a:srgbClr val="FFC000"/>
            </a:solidFill>
          </a:ln>
        </p:spPr>
        <p:style>
          <a:lnRef idx="1">
            <a:schemeClr val="accent2"/>
          </a:lnRef>
          <a:fillRef idx="0">
            <a:schemeClr val="accent2"/>
          </a:fillRef>
          <a:effectRef idx="0">
            <a:schemeClr val="accent2"/>
          </a:effectRef>
          <a:fontRef idx="minor">
            <a:schemeClr val="tx1"/>
          </a:fontRef>
        </p:style>
      </p:cxnSp>
      <p:pic>
        <p:nvPicPr>
          <p:cNvPr id="19" name="Immagine 18">
            <a:extLst>
              <a:ext uri="{FF2B5EF4-FFF2-40B4-BE49-F238E27FC236}">
                <a16:creationId xmlns:a16="http://schemas.microsoft.com/office/drawing/2014/main" id="{7B95036A-02B4-CEED-5C69-2C669752E537}"/>
              </a:ext>
            </a:extLst>
          </p:cNvPr>
          <p:cNvPicPr>
            <a:picLocks noChangeAspect="1"/>
          </p:cNvPicPr>
          <p:nvPr/>
        </p:nvPicPr>
        <p:blipFill>
          <a:blip r:embed="rId4"/>
          <a:stretch>
            <a:fillRect/>
          </a:stretch>
        </p:blipFill>
        <p:spPr>
          <a:xfrm>
            <a:off x="6377168" y="2182101"/>
            <a:ext cx="4018078" cy="1084243"/>
          </a:xfrm>
          <a:prstGeom prst="rect">
            <a:avLst/>
          </a:prstGeom>
        </p:spPr>
      </p:pic>
      <p:cxnSp>
        <p:nvCxnSpPr>
          <p:cNvPr id="21" name="Connettore diritto 20">
            <a:extLst>
              <a:ext uri="{FF2B5EF4-FFF2-40B4-BE49-F238E27FC236}">
                <a16:creationId xmlns:a16="http://schemas.microsoft.com/office/drawing/2014/main" id="{A5B208C1-5BA8-CFE8-044E-99E6C2DBCDA8}"/>
              </a:ext>
            </a:extLst>
          </p:cNvPr>
          <p:cNvCxnSpPr>
            <a:cxnSpLocks/>
          </p:cNvCxnSpPr>
          <p:nvPr/>
        </p:nvCxnSpPr>
        <p:spPr>
          <a:xfrm>
            <a:off x="6377168" y="2626850"/>
            <a:ext cx="308903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F849D455-4291-FE0D-FEF7-B11688564767}"/>
              </a:ext>
            </a:extLst>
          </p:cNvPr>
          <p:cNvPicPr>
            <a:picLocks noChangeAspect="1"/>
          </p:cNvPicPr>
          <p:nvPr/>
        </p:nvPicPr>
        <p:blipFill>
          <a:blip r:embed="rId5"/>
          <a:stretch>
            <a:fillRect/>
          </a:stretch>
        </p:blipFill>
        <p:spPr>
          <a:xfrm>
            <a:off x="6377168" y="4320314"/>
            <a:ext cx="2479906" cy="919515"/>
          </a:xfrm>
          <a:prstGeom prst="rect">
            <a:avLst/>
          </a:prstGeom>
        </p:spPr>
      </p:pic>
      <p:cxnSp>
        <p:nvCxnSpPr>
          <p:cNvPr id="30" name="Connettore diritto 29">
            <a:extLst>
              <a:ext uri="{FF2B5EF4-FFF2-40B4-BE49-F238E27FC236}">
                <a16:creationId xmlns:a16="http://schemas.microsoft.com/office/drawing/2014/main" id="{04E36775-A22C-CE62-E220-DAA2EDB9537C}"/>
              </a:ext>
            </a:extLst>
          </p:cNvPr>
          <p:cNvCxnSpPr>
            <a:cxnSpLocks/>
          </p:cNvCxnSpPr>
          <p:nvPr/>
        </p:nvCxnSpPr>
        <p:spPr>
          <a:xfrm>
            <a:off x="6377168" y="4780071"/>
            <a:ext cx="1834848"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D0BFE693-8847-5053-DC27-47D9B5CB46B5}"/>
              </a:ext>
            </a:extLst>
          </p:cNvPr>
          <p:cNvSpPr/>
          <p:nvPr/>
        </p:nvSpPr>
        <p:spPr>
          <a:xfrm>
            <a:off x="6427177" y="5547946"/>
            <a:ext cx="5345723" cy="606664"/>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40866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t>è anche possibile utilizzare la sintassi: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00FF00"/>
                </a:highlight>
                <a:latin typeface="Courier New" panose="02070309020205020404" pitchFamily="49" charset="0"/>
                <a:cs typeface="Courier New" panose="02070309020205020404" pitchFamily="49" charset="0"/>
                <a:sym typeface="Wingdings" panose="05000000000000000000" pitchFamily="2" charset="2"/>
              </a:rPr>
              <a:t>py</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a:lnSpc>
                <a:spcPct val="120000"/>
              </a:lnSpc>
            </a:pPr>
            <a:r>
              <a:rPr lang="it-IT" sz="1600" dirty="0"/>
              <a:t>la differenza è che visto che è possibile avere più installazioni di </a:t>
            </a:r>
            <a:r>
              <a:rPr lang="it-IT" sz="1600" dirty="0" err="1"/>
              <a:t>python</a:t>
            </a:r>
            <a:r>
              <a:rPr lang="it-IT" sz="1600" dirty="0"/>
              <a:t>, </a:t>
            </a:r>
            <a:r>
              <a:rPr lang="it-IT" sz="1600" dirty="0" err="1"/>
              <a:t>py</a:t>
            </a:r>
            <a:r>
              <a:rPr lang="it-IT" sz="1600" dirty="0"/>
              <a:t> utilizzerà l'ultima versione installata</a:t>
            </a:r>
          </a:p>
          <a:p>
            <a:pPr>
              <a:lnSpc>
                <a:spcPct val="120000"/>
              </a:lnSpc>
            </a:pPr>
            <a:endParaRPr lang="it-IT" sz="1600" dirty="0"/>
          </a:p>
          <a:p>
            <a:pPr>
              <a:lnSpc>
                <a:spcPct val="120000"/>
              </a:lnSpc>
            </a:pPr>
            <a:r>
              <a:rPr lang="it-IT" sz="1600" dirty="0"/>
              <a:t>per visualizzare lista delle versioni presenti:</a:t>
            </a:r>
          </a:p>
          <a:p>
            <a:pPr>
              <a:lnSpc>
                <a:spcPct val="120000"/>
              </a:lnSpc>
            </a:pPr>
            <a:r>
              <a:rPr lang="it-IT" sz="1600" dirty="0"/>
              <a:t>&gt; </a:t>
            </a:r>
            <a:r>
              <a:rPr lang="it-IT" sz="1600" dirty="0" err="1"/>
              <a:t>py</a:t>
            </a:r>
            <a:r>
              <a:rPr lang="it-IT" sz="1600" dirty="0"/>
              <a:t> --list</a:t>
            </a:r>
          </a:p>
          <a:p>
            <a:pPr>
              <a:lnSpc>
                <a:spcPct val="120000"/>
              </a:lnSpc>
            </a:pPr>
            <a:endParaRPr lang="it-IT" sz="1600" dirty="0"/>
          </a:p>
          <a:p>
            <a:pPr>
              <a:lnSpc>
                <a:spcPct val="120000"/>
              </a:lnSpc>
            </a:pPr>
            <a:r>
              <a:rPr lang="it-IT" sz="1600" dirty="0"/>
              <a:t>per vedere la versione utilizzata è possibile utilizzare il comando</a:t>
            </a:r>
          </a:p>
          <a:p>
            <a:pPr>
              <a:lnSpc>
                <a:spcPct val="120000"/>
              </a:lnSpc>
            </a:pPr>
            <a:r>
              <a:rPr lang="it-IT" sz="1600" dirty="0"/>
              <a:t>&gt; </a:t>
            </a:r>
            <a:r>
              <a:rPr lang="it-IT" sz="1600" dirty="0" err="1"/>
              <a:t>py</a:t>
            </a:r>
            <a:r>
              <a:rPr lang="it-IT" sz="1600" dirty="0"/>
              <a:t> –</a:t>
            </a:r>
            <a:r>
              <a:rPr lang="it-IT" sz="1600" dirty="0" err="1"/>
              <a:t>version</a:t>
            </a:r>
            <a:endParaRPr lang="it-IT" sz="1600" dirty="0"/>
          </a:p>
          <a:p>
            <a:pPr>
              <a:lnSpc>
                <a:spcPct val="120000"/>
              </a:lnSpc>
            </a:pPr>
            <a:endParaRPr lang="it-IT" sz="1600" dirty="0"/>
          </a:p>
          <a:p>
            <a:pPr>
              <a:lnSpc>
                <a:spcPct val="120000"/>
              </a:lnSpc>
            </a:pPr>
            <a:r>
              <a:rPr lang="it-IT" sz="1600" dirty="0"/>
              <a:t>per selezionare una versione occorre indicarla esplicitamente</a:t>
            </a:r>
          </a:p>
          <a:p>
            <a:pPr>
              <a:lnSpc>
                <a:spcPct val="120000"/>
              </a:lnSpc>
            </a:pPr>
            <a:r>
              <a:rPr lang="it-IT" sz="1600" dirty="0"/>
              <a:t>&gt; </a:t>
            </a:r>
            <a:r>
              <a:rPr lang="it-IT" sz="1600" dirty="0" err="1"/>
              <a:t>py</a:t>
            </a:r>
            <a:r>
              <a:rPr lang="it-IT" sz="1600" dirty="0"/>
              <a:t> -3.10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spTree>
    <p:extLst>
      <p:ext uri="{BB962C8B-B14F-4D97-AF65-F5344CB8AC3E}">
        <p14:creationId xmlns:p14="http://schemas.microsoft.com/office/powerpoint/2010/main" val="60778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PYTHON LIST – Aggiungere elementi</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sz="2000" b="1" dirty="0" err="1">
                <a:highlight>
                  <a:srgbClr val="00FFFF"/>
                </a:highlight>
              </a:rPr>
              <a:t>insert</a:t>
            </a:r>
            <a:r>
              <a:rPr lang="it-IT" sz="2000" b="1" dirty="0">
                <a:highlight>
                  <a:srgbClr val="00FFFF"/>
                </a:highlight>
              </a:rPr>
              <a:t>( )</a:t>
            </a:r>
          </a:p>
          <a:p>
            <a:endParaRPr lang="it-IT" sz="2000" b="1" dirty="0"/>
          </a:p>
          <a:p>
            <a:r>
              <a:rPr lang="it-IT" sz="1400" dirty="0"/>
              <a:t>Per inserire un nuovo elemento nella lista senza sostituire un valore già esistente, si usa il metodo </a:t>
            </a:r>
            <a:r>
              <a:rPr lang="it-IT" sz="1400" dirty="0" err="1"/>
              <a:t>insert</a:t>
            </a:r>
            <a:r>
              <a:rPr lang="it-IT" sz="1400" dirty="0"/>
              <a:t>() che </a:t>
            </a:r>
            <a:r>
              <a:rPr lang="it-IT" sz="1400" b="1" dirty="0">
                <a:highlight>
                  <a:srgbClr val="FFFF00"/>
                </a:highlight>
              </a:rPr>
              <a:t>inserisce un elemento nell’indice specificato</a:t>
            </a:r>
            <a:r>
              <a:rPr lang="it-IT" sz="1400" dirty="0"/>
              <a:t>. </a:t>
            </a:r>
          </a:p>
          <a:p>
            <a:r>
              <a:rPr lang="it-IT" sz="1400" b="1" dirty="0">
                <a:highlight>
                  <a:srgbClr val="FFFF00"/>
                </a:highlight>
              </a:rPr>
              <a:t>NON</a:t>
            </a:r>
            <a:r>
              <a:rPr lang="it-IT" sz="1400" dirty="0">
                <a:highlight>
                  <a:srgbClr val="FFFF00"/>
                </a:highlight>
              </a:rPr>
              <a:t> si può passare una lista</a:t>
            </a:r>
          </a:p>
          <a:p>
            <a:endParaRPr lang="it-IT" sz="1400" dirty="0"/>
          </a:p>
          <a:p>
            <a:endParaRPr lang="it-IT" sz="1400" dirty="0"/>
          </a:p>
          <a:p>
            <a:r>
              <a:rPr lang="it-IT" sz="1400" dirty="0"/>
              <a:t>Sintassi: </a:t>
            </a:r>
            <a:r>
              <a:rPr lang="it-IT" sz="1400" dirty="0" err="1">
                <a:highlight>
                  <a:srgbClr val="FFFF00"/>
                </a:highlight>
                <a:latin typeface="Consolas" panose="020B0609020204030204" pitchFamily="49" charset="0"/>
              </a:rPr>
              <a:t>listname.insert</a:t>
            </a:r>
            <a:r>
              <a:rPr lang="it-IT" sz="1400" dirty="0">
                <a:highlight>
                  <a:srgbClr val="FFFF00"/>
                </a:highlight>
                <a:latin typeface="Consolas" panose="020B0609020204030204" pitchFamily="49" charset="0"/>
              </a:rPr>
              <a:t>(</a:t>
            </a:r>
            <a:r>
              <a:rPr lang="it-IT" sz="1400" dirty="0" err="1">
                <a:highlight>
                  <a:srgbClr val="FFFF00"/>
                </a:highlight>
                <a:latin typeface="Consolas" panose="020B0609020204030204" pitchFamily="49" charset="0"/>
              </a:rPr>
              <a:t>index,element</a:t>
            </a:r>
            <a:r>
              <a:rPr lang="it-IT" sz="1400" dirty="0">
                <a:highlight>
                  <a:srgbClr val="FFFF00"/>
                </a:highlight>
                <a:latin typeface="Consolas" panose="020B0609020204030204" pitchFamily="49" charset="0"/>
              </a:rPr>
              <a:t>)</a:t>
            </a:r>
            <a:br>
              <a:rPr lang="it-IT" sz="1400" dirty="0">
                <a:highlight>
                  <a:srgbClr val="FFFF00"/>
                </a:highlight>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pPr>
              <a:buFont typeface="Arial" panose="020B0604020202020204" pitchFamily="34" charset="0"/>
              <a:buChar char="•"/>
            </a:pPr>
            <a:r>
              <a:rPr lang="it-IT" sz="2000" b="1" dirty="0" err="1">
                <a:highlight>
                  <a:srgbClr val="00FFFF"/>
                </a:highlight>
              </a:rPr>
              <a:t>append</a:t>
            </a:r>
            <a:r>
              <a:rPr lang="it-IT" sz="2000" b="1" dirty="0">
                <a:highlight>
                  <a:srgbClr val="00FFFF"/>
                </a:highlight>
              </a:rPr>
              <a:t>()</a:t>
            </a:r>
            <a:br>
              <a:rPr lang="it-IT" sz="1400" dirty="0"/>
            </a:br>
            <a:r>
              <a:rPr lang="it-IT" sz="1400" dirty="0"/>
              <a:t>Inserisce </a:t>
            </a:r>
            <a:r>
              <a:rPr lang="it-IT" sz="1400" dirty="0">
                <a:highlight>
                  <a:srgbClr val="FF0000"/>
                </a:highlight>
              </a:rPr>
              <a:t>un nuovo elemento</a:t>
            </a:r>
            <a:r>
              <a:rPr lang="it-IT" sz="1400" dirty="0"/>
              <a:t> </a:t>
            </a:r>
            <a:r>
              <a:rPr lang="it-IT" sz="1400" b="1" dirty="0">
                <a:highlight>
                  <a:srgbClr val="FFFF00"/>
                </a:highlight>
              </a:rPr>
              <a:t>alla fine della lista</a:t>
            </a:r>
            <a:r>
              <a:rPr lang="it-IT" sz="1400" dirty="0"/>
              <a:t>.</a:t>
            </a:r>
          </a:p>
          <a:p>
            <a:pPr>
              <a:buFont typeface="Arial" panose="020B0604020202020204" pitchFamily="34" charset="0"/>
              <a:buChar char="•"/>
            </a:pPr>
            <a:r>
              <a:rPr lang="it-IT" sz="1400" b="1" dirty="0">
                <a:highlight>
                  <a:srgbClr val="FFFF00"/>
                </a:highlight>
              </a:rPr>
              <a:t>NON</a:t>
            </a:r>
            <a:r>
              <a:rPr lang="it-IT" sz="1400" dirty="0">
                <a:highlight>
                  <a:srgbClr val="FFFF00"/>
                </a:highlight>
              </a:rPr>
              <a:t> si può passare una lista</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br>
              <a:rPr lang="it-IT" sz="1400" dirty="0"/>
            </a:br>
            <a:br>
              <a:rPr lang="it-IT" sz="1400" dirty="0"/>
            </a:br>
            <a:endParaRPr lang="it-IT" sz="1400" dirty="0"/>
          </a:p>
        </p:txBody>
      </p:sp>
      <p:sp>
        <p:nvSpPr>
          <p:cNvPr id="11" name="Segnaposto contenuto 10">
            <a:extLst>
              <a:ext uri="{FF2B5EF4-FFF2-40B4-BE49-F238E27FC236}">
                <a16:creationId xmlns:a16="http://schemas.microsoft.com/office/drawing/2014/main" id="{7A9D820C-76AE-8E04-4FEC-8AF3D0BB4303}"/>
              </a:ext>
            </a:extLst>
          </p:cNvPr>
          <p:cNvSpPr>
            <a:spLocks noGrp="1"/>
          </p:cNvSpPr>
          <p:nvPr>
            <p:ph sz="quarter" idx="4"/>
          </p:nvPr>
        </p:nvSpPr>
        <p:spPr/>
        <p:txBody>
          <a:bodyPr anchor="ctr"/>
          <a:lstStyle/>
          <a:p>
            <a:pPr>
              <a:buFont typeface="Arial" panose="020B0604020202020204" pitchFamily="34" charset="0"/>
              <a:buChar char="•"/>
            </a:pPr>
            <a:r>
              <a:rPr lang="it-IT" sz="2000" b="1" dirty="0" err="1">
                <a:highlight>
                  <a:srgbClr val="00FFFF"/>
                </a:highlight>
              </a:rPr>
              <a:t>extend</a:t>
            </a:r>
            <a:r>
              <a:rPr lang="it-IT" sz="2000" b="1" dirty="0">
                <a:highlight>
                  <a:srgbClr val="00FFFF"/>
                </a:highlight>
              </a:rPr>
              <a:t>()</a:t>
            </a:r>
            <a:br>
              <a:rPr lang="it-IT" sz="2400" dirty="0"/>
            </a:br>
            <a:r>
              <a:rPr lang="it-IT" sz="1400" dirty="0"/>
              <a:t>Aggiunge </a:t>
            </a:r>
            <a:r>
              <a:rPr lang="it-IT" sz="1400" b="1" dirty="0">
                <a:highlight>
                  <a:srgbClr val="FFFF00"/>
                </a:highlight>
              </a:rPr>
              <a:t>gli elementi di una lista alla fine della lista corrente</a:t>
            </a:r>
            <a:r>
              <a:rPr lang="it-IT" sz="1400" dirty="0"/>
              <a:t>. </a:t>
            </a:r>
            <a:br>
              <a:rPr lang="it-IT" sz="2400" dirty="0"/>
            </a:br>
            <a:br>
              <a:rPr lang="it-IT" sz="2400" dirty="0"/>
            </a:br>
            <a:br>
              <a:rPr lang="it-IT" sz="2400" dirty="0"/>
            </a:br>
            <a:br>
              <a:rPr lang="it-IT" sz="2400" dirty="0"/>
            </a:br>
            <a:br>
              <a:rPr lang="it-IT" sz="2400" dirty="0"/>
            </a:br>
            <a:r>
              <a:rPr lang="it-IT" sz="1400" dirty="0"/>
              <a:t>Il metodo </a:t>
            </a:r>
            <a:r>
              <a:rPr lang="it-IT" sz="1400" dirty="0" err="1"/>
              <a:t>extend</a:t>
            </a:r>
            <a:r>
              <a:rPr lang="it-IT" sz="1400" dirty="0"/>
              <a:t>() può aggiungere alla lista corrente gli elementi di </a:t>
            </a:r>
            <a:r>
              <a:rPr lang="it-IT" sz="1400" b="1" dirty="0">
                <a:highlight>
                  <a:srgbClr val="FFFF00"/>
                </a:highlight>
              </a:rPr>
              <a:t>qualsiasi oggetto iterabile </a:t>
            </a:r>
            <a:r>
              <a:rPr lang="it-IT" sz="1400" dirty="0"/>
              <a:t>(</a:t>
            </a:r>
            <a:r>
              <a:rPr lang="it-IT" sz="1400" dirty="0" err="1"/>
              <a:t>tuple</a:t>
            </a:r>
            <a:r>
              <a:rPr lang="it-IT" sz="1400" dirty="0"/>
              <a:t>, sets, </a:t>
            </a:r>
            <a:r>
              <a:rPr lang="it-IT" sz="1400" dirty="0" err="1"/>
              <a:t>dictionaries</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endParaRPr lang="it-IT" sz="1400" dirty="0"/>
          </a:p>
        </p:txBody>
      </p:sp>
      <p:pic>
        <p:nvPicPr>
          <p:cNvPr id="5" name="Immagine 4">
            <a:extLst>
              <a:ext uri="{FF2B5EF4-FFF2-40B4-BE49-F238E27FC236}">
                <a16:creationId xmlns:a16="http://schemas.microsoft.com/office/drawing/2014/main" id="{D491241D-1DE1-C3E0-F9EA-AF5A7A55E50D}"/>
              </a:ext>
            </a:extLst>
          </p:cNvPr>
          <p:cNvPicPr>
            <a:picLocks noChangeAspect="1"/>
          </p:cNvPicPr>
          <p:nvPr/>
        </p:nvPicPr>
        <p:blipFill>
          <a:blip r:embed="rId2"/>
          <a:stretch>
            <a:fillRect/>
          </a:stretch>
        </p:blipFill>
        <p:spPr>
          <a:xfrm>
            <a:off x="477037" y="2954215"/>
            <a:ext cx="3202660" cy="979204"/>
          </a:xfrm>
          <a:prstGeom prst="rect">
            <a:avLst/>
          </a:prstGeom>
        </p:spPr>
      </p:pic>
      <p:cxnSp>
        <p:nvCxnSpPr>
          <p:cNvPr id="8" name="Connettore diritto 7">
            <a:extLst>
              <a:ext uri="{FF2B5EF4-FFF2-40B4-BE49-F238E27FC236}">
                <a16:creationId xmlns:a16="http://schemas.microsoft.com/office/drawing/2014/main" id="{F9EA5C05-5D29-826A-ACE7-ECC918BCAB9B}"/>
              </a:ext>
            </a:extLst>
          </p:cNvPr>
          <p:cNvCxnSpPr>
            <a:cxnSpLocks/>
          </p:cNvCxnSpPr>
          <p:nvPr/>
        </p:nvCxnSpPr>
        <p:spPr>
          <a:xfrm>
            <a:off x="477037" y="3429000"/>
            <a:ext cx="193205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F43202F2-111A-6316-65B1-0338C5A1DD1A}"/>
              </a:ext>
            </a:extLst>
          </p:cNvPr>
          <p:cNvPicPr>
            <a:picLocks noChangeAspect="1"/>
          </p:cNvPicPr>
          <p:nvPr/>
        </p:nvPicPr>
        <p:blipFill>
          <a:blip r:embed="rId3"/>
          <a:stretch>
            <a:fillRect/>
          </a:stretch>
        </p:blipFill>
        <p:spPr>
          <a:xfrm>
            <a:off x="477037" y="5024914"/>
            <a:ext cx="3448489" cy="1124140"/>
          </a:xfrm>
          <a:prstGeom prst="rect">
            <a:avLst/>
          </a:prstGeom>
        </p:spPr>
      </p:pic>
      <p:cxnSp>
        <p:nvCxnSpPr>
          <p:cNvPr id="13" name="Connettore diritto 12">
            <a:extLst>
              <a:ext uri="{FF2B5EF4-FFF2-40B4-BE49-F238E27FC236}">
                <a16:creationId xmlns:a16="http://schemas.microsoft.com/office/drawing/2014/main" id="{EE9540A7-7AFF-F48A-B8AB-CF5D6C067054}"/>
              </a:ext>
            </a:extLst>
          </p:cNvPr>
          <p:cNvCxnSpPr>
            <a:cxnSpLocks/>
          </p:cNvCxnSpPr>
          <p:nvPr/>
        </p:nvCxnSpPr>
        <p:spPr>
          <a:xfrm>
            <a:off x="477036" y="5506915"/>
            <a:ext cx="172424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7" name="Immagine 16">
            <a:extLst>
              <a:ext uri="{FF2B5EF4-FFF2-40B4-BE49-F238E27FC236}">
                <a16:creationId xmlns:a16="http://schemas.microsoft.com/office/drawing/2014/main" id="{087EFB3B-7F31-F4C2-B2E4-19BF88E892E9}"/>
              </a:ext>
            </a:extLst>
          </p:cNvPr>
          <p:cNvPicPr>
            <a:picLocks noChangeAspect="1"/>
          </p:cNvPicPr>
          <p:nvPr/>
        </p:nvPicPr>
        <p:blipFill>
          <a:blip r:embed="rId4"/>
          <a:stretch>
            <a:fillRect/>
          </a:stretch>
        </p:blipFill>
        <p:spPr>
          <a:xfrm>
            <a:off x="6365682" y="2435348"/>
            <a:ext cx="4665785" cy="1063581"/>
          </a:xfrm>
          <a:prstGeom prst="rect">
            <a:avLst/>
          </a:prstGeom>
        </p:spPr>
      </p:pic>
      <p:pic>
        <p:nvPicPr>
          <p:cNvPr id="19" name="Immagine 18">
            <a:extLst>
              <a:ext uri="{FF2B5EF4-FFF2-40B4-BE49-F238E27FC236}">
                <a16:creationId xmlns:a16="http://schemas.microsoft.com/office/drawing/2014/main" id="{90C06B38-94C4-9990-CCBF-16890F2DBE57}"/>
              </a:ext>
            </a:extLst>
          </p:cNvPr>
          <p:cNvPicPr>
            <a:picLocks noChangeAspect="1"/>
          </p:cNvPicPr>
          <p:nvPr/>
        </p:nvPicPr>
        <p:blipFill>
          <a:blip r:embed="rId5"/>
          <a:stretch>
            <a:fillRect/>
          </a:stretch>
        </p:blipFill>
        <p:spPr>
          <a:xfrm>
            <a:off x="6365682" y="4409031"/>
            <a:ext cx="3930111" cy="1036338"/>
          </a:xfrm>
          <a:prstGeom prst="rect">
            <a:avLst/>
          </a:prstGeom>
        </p:spPr>
      </p:pic>
      <p:cxnSp>
        <p:nvCxnSpPr>
          <p:cNvPr id="20" name="Connettore diritto 19">
            <a:extLst>
              <a:ext uri="{FF2B5EF4-FFF2-40B4-BE49-F238E27FC236}">
                <a16:creationId xmlns:a16="http://schemas.microsoft.com/office/drawing/2014/main" id="{5E8C9D9B-DAC2-79D8-5E60-07C4794EC34D}"/>
              </a:ext>
            </a:extLst>
          </p:cNvPr>
          <p:cNvCxnSpPr>
            <a:cxnSpLocks/>
          </p:cNvCxnSpPr>
          <p:nvPr/>
        </p:nvCxnSpPr>
        <p:spPr>
          <a:xfrm>
            <a:off x="6398682" y="3022823"/>
            <a:ext cx="161111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EEF79DC9-BD99-2687-5030-B80F2D36521D}"/>
              </a:ext>
            </a:extLst>
          </p:cNvPr>
          <p:cNvCxnSpPr>
            <a:cxnSpLocks/>
          </p:cNvCxnSpPr>
          <p:nvPr/>
        </p:nvCxnSpPr>
        <p:spPr>
          <a:xfrm>
            <a:off x="6398682" y="4976666"/>
            <a:ext cx="169024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669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A8118-2BF0-405B-8B76-969B78E24887}"/>
              </a:ext>
            </a:extLst>
          </p:cNvPr>
          <p:cNvSpPr>
            <a:spLocks noGrp="1"/>
          </p:cNvSpPr>
          <p:nvPr>
            <p:ph type="title"/>
          </p:nvPr>
        </p:nvSpPr>
        <p:spPr/>
        <p:txBody>
          <a:bodyPr/>
          <a:lstStyle/>
          <a:p>
            <a:r>
              <a:rPr lang="it-IT" dirty="0"/>
              <a:t>PYTHON LIST – Rimuovere elementi dalla list</a:t>
            </a:r>
          </a:p>
        </p:txBody>
      </p:sp>
      <p:sp>
        <p:nvSpPr>
          <p:cNvPr id="3" name="Segnaposto contenuto 2">
            <a:extLst>
              <a:ext uri="{FF2B5EF4-FFF2-40B4-BE49-F238E27FC236}">
                <a16:creationId xmlns:a16="http://schemas.microsoft.com/office/drawing/2014/main" id="{1EE7287A-76D3-49B8-9A23-E80AFC03C94B}"/>
              </a:ext>
            </a:extLst>
          </p:cNvPr>
          <p:cNvSpPr>
            <a:spLocks noGrp="1"/>
          </p:cNvSpPr>
          <p:nvPr>
            <p:ph sz="half" idx="2"/>
          </p:nvPr>
        </p:nvSpPr>
        <p:spPr/>
        <p:txBody>
          <a:bodyPr>
            <a:normAutofit/>
          </a:bodyPr>
          <a:lstStyle/>
          <a:p>
            <a:pPr>
              <a:buFont typeface="Arial" panose="020B0604020202020204" pitchFamily="34" charset="0"/>
              <a:buChar char="•"/>
            </a:pPr>
            <a:r>
              <a:rPr lang="it-IT" sz="2000" b="1" u="sng" dirty="0"/>
              <a:t> </a:t>
            </a:r>
            <a:r>
              <a:rPr lang="it-IT" sz="2000" b="1" u="sng" dirty="0" err="1">
                <a:highlight>
                  <a:srgbClr val="00FFFF"/>
                </a:highlight>
              </a:rPr>
              <a:t>remove</a:t>
            </a:r>
            <a:r>
              <a:rPr lang="it-IT" sz="2000" b="1" u="sng" dirty="0">
                <a:highlight>
                  <a:srgbClr val="00FFFF"/>
                </a:highlight>
              </a:rPr>
              <a:t>()</a:t>
            </a:r>
            <a:br>
              <a:rPr lang="it-IT" sz="2000" u="sng" dirty="0"/>
            </a:br>
            <a:br>
              <a:rPr lang="it-IT" sz="2000" u="sng" dirty="0"/>
            </a:br>
            <a:r>
              <a:rPr lang="it-IT" sz="1400" b="1" u="sng" dirty="0"/>
              <a:t>Rimuove </a:t>
            </a:r>
            <a:r>
              <a:rPr lang="it-IT" sz="1400" b="1" u="sng" dirty="0">
                <a:highlight>
                  <a:srgbClr val="FFFF00"/>
                </a:highlight>
              </a:rPr>
              <a:t>l’elemento specificato (il VALORE, NON L'INDICE)</a:t>
            </a:r>
            <a:r>
              <a:rPr lang="it-IT" sz="1400" b="1" u="sng" dirty="0"/>
              <a:t> </a:t>
            </a:r>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endParaRPr lang="it-IT" sz="2000" u="sng" dirty="0"/>
          </a:p>
          <a:p>
            <a:pPr>
              <a:buFont typeface="Arial" panose="020B0604020202020204" pitchFamily="34" charset="0"/>
              <a:buChar char="•"/>
            </a:pPr>
            <a:r>
              <a:rPr lang="it-IT" sz="2000" u="sng" dirty="0"/>
              <a:t> </a:t>
            </a:r>
            <a:r>
              <a:rPr lang="it-IT" sz="2000" b="1" u="sng" dirty="0">
                <a:highlight>
                  <a:srgbClr val="00FFFF"/>
                </a:highlight>
              </a:rPr>
              <a:t>pop()</a:t>
            </a:r>
            <a:br>
              <a:rPr lang="it-IT" sz="2000" u="sng" dirty="0"/>
            </a:br>
            <a:r>
              <a:rPr lang="it-IT" sz="1400" u="sng" dirty="0"/>
              <a:t>Rimuove </a:t>
            </a:r>
            <a:r>
              <a:rPr lang="it-IT" sz="1400" b="1" u="sng" dirty="0">
                <a:highlight>
                  <a:srgbClr val="FFFF00"/>
                </a:highlight>
              </a:rPr>
              <a:t>l’elemento all’indice specificato</a:t>
            </a:r>
            <a:r>
              <a:rPr lang="it-IT" sz="1400" u="sng" dirty="0"/>
              <a:t>.</a:t>
            </a:r>
            <a:br>
              <a:rPr lang="it-IT" sz="1400" u="sng" dirty="0"/>
            </a:br>
            <a:br>
              <a:rPr lang="it-IT" sz="2000" u="sng" dirty="0"/>
            </a:br>
            <a:br>
              <a:rPr lang="it-IT" sz="2000" u="sng" dirty="0"/>
            </a:br>
            <a:br>
              <a:rPr lang="it-IT" sz="2000" u="sng" dirty="0"/>
            </a:br>
            <a:r>
              <a:rPr lang="it-IT" sz="1400" u="sng" dirty="0"/>
              <a:t>Se </a:t>
            </a:r>
            <a:r>
              <a:rPr lang="it-IT" sz="1400" b="1" u="sng" dirty="0"/>
              <a:t>l’indice non è specificato</a:t>
            </a:r>
            <a:r>
              <a:rPr lang="it-IT" sz="1400" u="sng" dirty="0"/>
              <a:t>, il metodo pop() </a:t>
            </a:r>
            <a:r>
              <a:rPr lang="it-IT" sz="1400" b="1" u="sng" dirty="0">
                <a:highlight>
                  <a:srgbClr val="FFFF00"/>
                </a:highlight>
              </a:rPr>
              <a:t>rimuove l’ultimo elemento </a:t>
            </a:r>
            <a:r>
              <a:rPr lang="it-IT" sz="1400" u="sng" dirty="0"/>
              <a:t>della lista. </a:t>
            </a:r>
            <a:br>
              <a:rPr lang="it-IT" sz="1400" u="sng" dirty="0"/>
            </a:br>
            <a:r>
              <a:rPr lang="it-IT" sz="2000" u="sng" dirty="0"/>
              <a:t> </a:t>
            </a:r>
          </a:p>
        </p:txBody>
      </p:sp>
      <p:sp>
        <p:nvSpPr>
          <p:cNvPr id="4" name="Segnaposto contenuto 3">
            <a:extLst>
              <a:ext uri="{FF2B5EF4-FFF2-40B4-BE49-F238E27FC236}">
                <a16:creationId xmlns:a16="http://schemas.microsoft.com/office/drawing/2014/main" id="{8B8DD863-E8EA-4DF5-8D9C-0E2D534E0F37}"/>
              </a:ext>
            </a:extLst>
          </p:cNvPr>
          <p:cNvSpPr>
            <a:spLocks noGrp="1"/>
          </p:cNvSpPr>
          <p:nvPr>
            <p:ph sz="quarter" idx="4"/>
          </p:nvPr>
        </p:nvSpPr>
        <p:spPr/>
        <p:txBody>
          <a:bodyPr/>
          <a:lstStyle/>
          <a:p>
            <a:pPr>
              <a:buFont typeface="Arial" panose="020B0604020202020204" pitchFamily="34" charset="0"/>
              <a:buChar char="•"/>
            </a:pPr>
            <a:r>
              <a:rPr lang="it-IT" dirty="0"/>
              <a:t> </a:t>
            </a:r>
            <a:r>
              <a:rPr lang="it-IT" sz="2000" b="1" dirty="0">
                <a:highlight>
                  <a:srgbClr val="00FFFF"/>
                </a:highlight>
              </a:rPr>
              <a:t>del</a:t>
            </a:r>
            <a:br>
              <a:rPr lang="it-IT" dirty="0"/>
            </a:br>
            <a:r>
              <a:rPr lang="it-IT" sz="1400" dirty="0"/>
              <a:t>Come il metodo pop(), anche del </a:t>
            </a:r>
            <a:r>
              <a:rPr lang="it-IT" sz="1400" b="1" dirty="0">
                <a:highlight>
                  <a:srgbClr val="FFFF00"/>
                </a:highlight>
              </a:rPr>
              <a:t>rimuove l’indice specificato</a:t>
            </a:r>
            <a:r>
              <a:rPr lang="it-IT" sz="1400" dirty="0"/>
              <a:t>. </a:t>
            </a:r>
            <a:br>
              <a:rPr lang="it-IT" sz="1400" dirty="0"/>
            </a:br>
            <a:br>
              <a:rPr lang="it-IT" sz="1400" dirty="0"/>
            </a:br>
            <a:br>
              <a:rPr lang="it-IT" dirty="0"/>
            </a:br>
            <a:br>
              <a:rPr lang="it-IT" dirty="0"/>
            </a:br>
            <a:r>
              <a:rPr lang="it-IT" sz="1400" dirty="0"/>
              <a:t>Del può anche </a:t>
            </a:r>
            <a:r>
              <a:rPr lang="it-IT" sz="1400" b="1" dirty="0">
                <a:highlight>
                  <a:srgbClr val="FFFF00"/>
                </a:highlight>
              </a:rPr>
              <a:t>eliminare l’intera lista</a:t>
            </a:r>
            <a:br>
              <a:rPr lang="it-IT" sz="1400" dirty="0"/>
            </a:br>
            <a:br>
              <a:rPr lang="it-IT" dirty="0"/>
            </a:b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sz="2000" b="1" dirty="0">
                <a:highlight>
                  <a:srgbClr val="00FFFF"/>
                </a:highlight>
              </a:rPr>
              <a:t>clear()</a:t>
            </a:r>
            <a:br>
              <a:rPr lang="it-IT" sz="2000" b="1" dirty="0">
                <a:highlight>
                  <a:srgbClr val="00FFFF"/>
                </a:highlight>
              </a:rPr>
            </a:br>
            <a:r>
              <a:rPr lang="it-IT" sz="1400" b="1" dirty="0">
                <a:highlight>
                  <a:srgbClr val="FFFF00"/>
                </a:highlight>
              </a:rPr>
              <a:t>Svuota la lista</a:t>
            </a:r>
            <a:r>
              <a:rPr lang="it-IT" sz="1400" dirty="0"/>
              <a:t>: la lista rimane, non viene eliminata, ma è vuota</a:t>
            </a:r>
            <a:endParaRPr lang="it-IT" dirty="0"/>
          </a:p>
        </p:txBody>
      </p:sp>
      <p:pic>
        <p:nvPicPr>
          <p:cNvPr id="6" name="Immagine 5">
            <a:extLst>
              <a:ext uri="{FF2B5EF4-FFF2-40B4-BE49-F238E27FC236}">
                <a16:creationId xmlns:a16="http://schemas.microsoft.com/office/drawing/2014/main" id="{421613F3-E731-889E-6F98-5E5976A4E0B8}"/>
              </a:ext>
            </a:extLst>
          </p:cNvPr>
          <p:cNvPicPr>
            <a:picLocks noChangeAspect="1"/>
          </p:cNvPicPr>
          <p:nvPr/>
        </p:nvPicPr>
        <p:blipFill>
          <a:blip r:embed="rId2"/>
          <a:stretch>
            <a:fillRect/>
          </a:stretch>
        </p:blipFill>
        <p:spPr>
          <a:xfrm>
            <a:off x="1483307" y="2235755"/>
            <a:ext cx="3296110" cy="733527"/>
          </a:xfrm>
          <a:prstGeom prst="rect">
            <a:avLst/>
          </a:prstGeom>
        </p:spPr>
      </p:pic>
      <p:cxnSp>
        <p:nvCxnSpPr>
          <p:cNvPr id="8" name="Connettore diritto 7">
            <a:extLst>
              <a:ext uri="{FF2B5EF4-FFF2-40B4-BE49-F238E27FC236}">
                <a16:creationId xmlns:a16="http://schemas.microsoft.com/office/drawing/2014/main" id="{FC9AF104-AF86-85A2-1BF6-0843EB0C74C6}"/>
              </a:ext>
            </a:extLst>
          </p:cNvPr>
          <p:cNvCxnSpPr>
            <a:cxnSpLocks/>
          </p:cNvCxnSpPr>
          <p:nvPr/>
        </p:nvCxnSpPr>
        <p:spPr>
          <a:xfrm flipV="1">
            <a:off x="1524818" y="2601308"/>
            <a:ext cx="1987018" cy="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B08B08BF-5680-D67E-77A2-F4C39651865B}"/>
              </a:ext>
            </a:extLst>
          </p:cNvPr>
          <p:cNvPicPr>
            <a:picLocks noChangeAspect="1"/>
          </p:cNvPicPr>
          <p:nvPr/>
        </p:nvPicPr>
        <p:blipFill>
          <a:blip r:embed="rId3"/>
          <a:stretch>
            <a:fillRect/>
          </a:stretch>
        </p:blipFill>
        <p:spPr>
          <a:xfrm>
            <a:off x="1529581" y="3973513"/>
            <a:ext cx="3277057" cy="704948"/>
          </a:xfrm>
          <a:prstGeom prst="rect">
            <a:avLst/>
          </a:prstGeom>
        </p:spPr>
      </p:pic>
      <p:pic>
        <p:nvPicPr>
          <p:cNvPr id="11" name="Immagine 10">
            <a:extLst>
              <a:ext uri="{FF2B5EF4-FFF2-40B4-BE49-F238E27FC236}">
                <a16:creationId xmlns:a16="http://schemas.microsoft.com/office/drawing/2014/main" id="{5B379C8E-A3A9-B1F7-72E8-5C017612D79C}"/>
              </a:ext>
            </a:extLst>
          </p:cNvPr>
          <p:cNvPicPr>
            <a:picLocks noChangeAspect="1"/>
          </p:cNvPicPr>
          <p:nvPr/>
        </p:nvPicPr>
        <p:blipFill>
          <a:blip r:embed="rId4"/>
          <a:stretch>
            <a:fillRect/>
          </a:stretch>
        </p:blipFill>
        <p:spPr>
          <a:xfrm>
            <a:off x="1483307" y="5303806"/>
            <a:ext cx="3267531" cy="724001"/>
          </a:xfrm>
          <a:prstGeom prst="rect">
            <a:avLst/>
          </a:prstGeom>
        </p:spPr>
      </p:pic>
      <p:pic>
        <p:nvPicPr>
          <p:cNvPr id="13" name="Immagine 12">
            <a:extLst>
              <a:ext uri="{FF2B5EF4-FFF2-40B4-BE49-F238E27FC236}">
                <a16:creationId xmlns:a16="http://schemas.microsoft.com/office/drawing/2014/main" id="{B33D0CD9-629D-F49F-2537-1E8102C4380F}"/>
              </a:ext>
            </a:extLst>
          </p:cNvPr>
          <p:cNvPicPr>
            <a:picLocks noChangeAspect="1"/>
          </p:cNvPicPr>
          <p:nvPr/>
        </p:nvPicPr>
        <p:blipFill>
          <a:blip r:embed="rId5"/>
          <a:stretch>
            <a:fillRect/>
          </a:stretch>
        </p:blipFill>
        <p:spPr>
          <a:xfrm>
            <a:off x="6934341" y="2062733"/>
            <a:ext cx="3229426" cy="743054"/>
          </a:xfrm>
          <a:prstGeom prst="rect">
            <a:avLst/>
          </a:prstGeom>
        </p:spPr>
      </p:pic>
      <p:pic>
        <p:nvPicPr>
          <p:cNvPr id="17" name="Immagine 16">
            <a:extLst>
              <a:ext uri="{FF2B5EF4-FFF2-40B4-BE49-F238E27FC236}">
                <a16:creationId xmlns:a16="http://schemas.microsoft.com/office/drawing/2014/main" id="{AFCECDF1-043F-61AA-2A13-CF3ED8209661}"/>
              </a:ext>
            </a:extLst>
          </p:cNvPr>
          <p:cNvPicPr>
            <a:picLocks noChangeAspect="1"/>
          </p:cNvPicPr>
          <p:nvPr/>
        </p:nvPicPr>
        <p:blipFill>
          <a:blip r:embed="rId6"/>
          <a:stretch>
            <a:fillRect/>
          </a:stretch>
        </p:blipFill>
        <p:spPr>
          <a:xfrm>
            <a:off x="6732118" y="3102243"/>
            <a:ext cx="4838391" cy="682532"/>
          </a:xfrm>
          <a:prstGeom prst="rect">
            <a:avLst/>
          </a:prstGeom>
        </p:spPr>
      </p:pic>
      <p:pic>
        <p:nvPicPr>
          <p:cNvPr id="19" name="Immagine 18">
            <a:extLst>
              <a:ext uri="{FF2B5EF4-FFF2-40B4-BE49-F238E27FC236}">
                <a16:creationId xmlns:a16="http://schemas.microsoft.com/office/drawing/2014/main" id="{08203BB5-B289-EF69-F3E7-7B0049AF7F51}"/>
              </a:ext>
            </a:extLst>
          </p:cNvPr>
          <p:cNvPicPr>
            <a:picLocks noChangeAspect="1"/>
          </p:cNvPicPr>
          <p:nvPr/>
        </p:nvPicPr>
        <p:blipFill>
          <a:blip r:embed="rId7"/>
          <a:stretch>
            <a:fillRect/>
          </a:stretch>
        </p:blipFill>
        <p:spPr>
          <a:xfrm>
            <a:off x="6540605" y="4064565"/>
            <a:ext cx="5221415" cy="613896"/>
          </a:xfrm>
          <a:prstGeom prst="rect">
            <a:avLst/>
          </a:prstGeom>
        </p:spPr>
      </p:pic>
      <p:pic>
        <p:nvPicPr>
          <p:cNvPr id="21" name="Immagine 20">
            <a:extLst>
              <a:ext uri="{FF2B5EF4-FFF2-40B4-BE49-F238E27FC236}">
                <a16:creationId xmlns:a16="http://schemas.microsoft.com/office/drawing/2014/main" id="{198FFD3A-40EF-71DA-F43F-BC1EAD990BCA}"/>
              </a:ext>
            </a:extLst>
          </p:cNvPr>
          <p:cNvPicPr>
            <a:picLocks noChangeAspect="1"/>
          </p:cNvPicPr>
          <p:nvPr/>
        </p:nvPicPr>
        <p:blipFill>
          <a:blip r:embed="rId8"/>
          <a:stretch>
            <a:fillRect/>
          </a:stretch>
        </p:blipFill>
        <p:spPr>
          <a:xfrm>
            <a:off x="7572703" y="5697694"/>
            <a:ext cx="2902373" cy="687846"/>
          </a:xfrm>
          <a:prstGeom prst="rect">
            <a:avLst/>
          </a:prstGeom>
        </p:spPr>
      </p:pic>
      <p:cxnSp>
        <p:nvCxnSpPr>
          <p:cNvPr id="22" name="Connettore diritto 21">
            <a:extLst>
              <a:ext uri="{FF2B5EF4-FFF2-40B4-BE49-F238E27FC236}">
                <a16:creationId xmlns:a16="http://schemas.microsoft.com/office/drawing/2014/main" id="{D8C481EB-BB96-2CA3-2532-5C6DD8CE9857}"/>
              </a:ext>
            </a:extLst>
          </p:cNvPr>
          <p:cNvCxnSpPr>
            <a:cxnSpLocks/>
          </p:cNvCxnSpPr>
          <p:nvPr/>
        </p:nvCxnSpPr>
        <p:spPr>
          <a:xfrm>
            <a:off x="1524818" y="4325987"/>
            <a:ext cx="119200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68763305-B398-9088-70F8-B24D99015D3A}"/>
              </a:ext>
            </a:extLst>
          </p:cNvPr>
          <p:cNvCxnSpPr>
            <a:cxnSpLocks/>
          </p:cNvCxnSpPr>
          <p:nvPr/>
        </p:nvCxnSpPr>
        <p:spPr>
          <a:xfrm>
            <a:off x="1524818" y="5681832"/>
            <a:ext cx="1104082" cy="8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9D7BC30B-D79F-53E4-9D13-1B2F84D803D6}"/>
              </a:ext>
            </a:extLst>
          </p:cNvPr>
          <p:cNvCxnSpPr>
            <a:cxnSpLocks/>
          </p:cNvCxnSpPr>
          <p:nvPr/>
        </p:nvCxnSpPr>
        <p:spPr>
          <a:xfrm>
            <a:off x="6956521" y="2434260"/>
            <a:ext cx="117636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A8B96C3B-9358-F0BA-9AF3-DA2D83654D53}"/>
              </a:ext>
            </a:extLst>
          </p:cNvPr>
          <p:cNvCxnSpPr>
            <a:cxnSpLocks/>
            <a:stCxn id="21" idx="1"/>
          </p:cNvCxnSpPr>
          <p:nvPr/>
        </p:nvCxnSpPr>
        <p:spPr>
          <a:xfrm flipV="1">
            <a:off x="7572703" y="6027807"/>
            <a:ext cx="1105305" cy="1381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384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296AB-8384-43A8-BE8A-5783843745CC}"/>
              </a:ext>
            </a:extLst>
          </p:cNvPr>
          <p:cNvSpPr>
            <a:spLocks noGrp="1"/>
          </p:cNvSpPr>
          <p:nvPr>
            <p:ph type="title"/>
          </p:nvPr>
        </p:nvSpPr>
        <p:spPr/>
        <p:txBody>
          <a:bodyPr/>
          <a:lstStyle/>
          <a:p>
            <a:r>
              <a:rPr lang="it-IT" dirty="0"/>
              <a:t>PYTHON LIST – </a:t>
            </a:r>
            <a:r>
              <a:rPr lang="it-IT" dirty="0" err="1"/>
              <a:t>ciclare</a:t>
            </a:r>
            <a:r>
              <a:rPr lang="it-IT" dirty="0"/>
              <a:t> le liste – CICLO FOR</a:t>
            </a:r>
          </a:p>
        </p:txBody>
      </p:sp>
      <p:sp>
        <p:nvSpPr>
          <p:cNvPr id="3" name="Segnaposto contenuto 2">
            <a:extLst>
              <a:ext uri="{FF2B5EF4-FFF2-40B4-BE49-F238E27FC236}">
                <a16:creationId xmlns:a16="http://schemas.microsoft.com/office/drawing/2014/main" id="{7A5BD596-152B-4561-A6C5-83540D2E401E}"/>
              </a:ext>
            </a:extLst>
          </p:cNvPr>
          <p:cNvSpPr>
            <a:spLocks noGrp="1"/>
          </p:cNvSpPr>
          <p:nvPr>
            <p:ph sz="half" idx="2"/>
          </p:nvPr>
        </p:nvSpPr>
        <p:spPr/>
        <p:txBody>
          <a:bodyPr>
            <a:normAutofit/>
          </a:bodyPr>
          <a:lstStyle/>
          <a:p>
            <a:r>
              <a:rPr lang="it-IT" sz="2000" b="1" u="sng" dirty="0"/>
              <a:t>CICLO FOR</a:t>
            </a:r>
          </a:p>
          <a:p>
            <a:r>
              <a:rPr lang="it-IT" sz="1400" dirty="0"/>
              <a:t>Si possono </a:t>
            </a:r>
            <a:r>
              <a:rPr lang="it-IT" sz="1400" dirty="0" err="1"/>
              <a:t>ciclare</a:t>
            </a:r>
            <a:r>
              <a:rPr lang="it-IT" sz="1400" dirty="0"/>
              <a:t> gli elementi della lista usando un ciclo for:</a:t>
            </a:r>
          </a:p>
          <a:p>
            <a:endParaRPr lang="it-IT" sz="1400" dirty="0"/>
          </a:p>
          <a:p>
            <a:endParaRPr lang="it-IT" sz="1400" dirty="0"/>
          </a:p>
          <a:p>
            <a:endParaRPr lang="it-IT" sz="1400" dirty="0"/>
          </a:p>
          <a:p>
            <a:endParaRPr lang="it-IT" sz="1400" dirty="0"/>
          </a:p>
          <a:p>
            <a:br>
              <a:rPr lang="it-IT" sz="1400" dirty="0"/>
            </a:br>
            <a:r>
              <a:rPr lang="it-IT" sz="1400" dirty="0"/>
              <a:t>In ogni iterazione, alla variabile item viene assegnato un singolo elemento della lista list. </a:t>
            </a:r>
            <a:br>
              <a:rPr lang="it-IT" sz="1400" dirty="0"/>
            </a:br>
            <a:r>
              <a:rPr lang="it-IT" sz="1400" dirty="0"/>
              <a:t>All’interno del for si può agire su ogni elemento individualmente.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In questo caso, il ciclo for assegna un elemento della lista cities alla variabile city e ne stampa il valore in ogni iterazione.</a:t>
            </a:r>
          </a:p>
          <a:p>
            <a:pPr lvl="8"/>
            <a:endParaRPr lang="it-IT" sz="2000" dirty="0"/>
          </a:p>
        </p:txBody>
      </p:sp>
      <p:sp>
        <p:nvSpPr>
          <p:cNvPr id="4" name="Segnaposto contenuto 3">
            <a:extLst>
              <a:ext uri="{FF2B5EF4-FFF2-40B4-BE49-F238E27FC236}">
                <a16:creationId xmlns:a16="http://schemas.microsoft.com/office/drawing/2014/main" id="{6F300B62-7C0A-47F4-AE59-0056F9822ED8}"/>
              </a:ext>
            </a:extLst>
          </p:cNvPr>
          <p:cNvSpPr>
            <a:spLocks noGrp="1"/>
          </p:cNvSpPr>
          <p:nvPr>
            <p:ph sz="quarter" idx="4"/>
          </p:nvPr>
        </p:nvSpPr>
        <p:spPr/>
        <p:txBody>
          <a:bodyPr>
            <a:normAutofit lnSpcReduction="10000"/>
          </a:bodyPr>
          <a:lstStyle/>
          <a:p>
            <a:r>
              <a:rPr lang="it-IT" sz="2000" b="1" u="sng" dirty="0"/>
              <a:t>CICLARE ATTRAVERSO GLI INDICI</a:t>
            </a:r>
            <a:br>
              <a:rPr lang="it-IT" dirty="0"/>
            </a:br>
            <a:r>
              <a:rPr lang="it-IT" sz="1400" dirty="0"/>
              <a:t>Si può </a:t>
            </a:r>
            <a:r>
              <a:rPr lang="it-IT" sz="1400" dirty="0" err="1"/>
              <a:t>ciclare</a:t>
            </a:r>
            <a:r>
              <a:rPr lang="it-IT" sz="1400" dirty="0"/>
              <a:t> la lista facendo riferimento agli indici. </a:t>
            </a:r>
            <a:br>
              <a:rPr lang="it-IT" sz="1400" dirty="0"/>
            </a:br>
            <a:r>
              <a:rPr lang="it-IT" sz="1400" dirty="0"/>
              <a:t>Per farlo si usa i metodi </a:t>
            </a:r>
            <a:r>
              <a:rPr lang="it-IT" sz="1400" b="1" dirty="0"/>
              <a:t>range() </a:t>
            </a:r>
            <a:r>
              <a:rPr lang="it-IT" sz="1400" dirty="0"/>
              <a:t>e </a:t>
            </a:r>
            <a:r>
              <a:rPr lang="it-IT" sz="1400" b="1" dirty="0" err="1"/>
              <a:t>len</a:t>
            </a:r>
            <a:r>
              <a:rPr lang="it-IT" sz="1400" b="1" dirty="0"/>
              <a:t>(). </a:t>
            </a:r>
            <a:br>
              <a:rPr lang="it-IT" sz="1400" dirty="0"/>
            </a:br>
            <a:br>
              <a:rPr lang="it-IT" sz="1400" dirty="0"/>
            </a:br>
            <a:r>
              <a:rPr lang="it-IT" sz="1400" dirty="0"/>
              <a:t>Il metodo </a:t>
            </a:r>
            <a:r>
              <a:rPr lang="it-IT" sz="1400" b="1" dirty="0">
                <a:highlight>
                  <a:srgbClr val="FFFF00"/>
                </a:highlight>
              </a:rPr>
              <a:t>range() </a:t>
            </a:r>
            <a:r>
              <a:rPr lang="it-IT" sz="1400" dirty="0"/>
              <a:t>ritorna una </a:t>
            </a:r>
            <a:r>
              <a:rPr lang="it-IT" sz="1400" b="1" dirty="0"/>
              <a:t>sequenza di numeri </a:t>
            </a:r>
            <a:r>
              <a:rPr lang="it-IT" sz="1400" dirty="0"/>
              <a:t>che, di default, parte da 0,  </a:t>
            </a:r>
            <a:r>
              <a:rPr lang="it-IT" sz="1400" b="1" dirty="0">
                <a:highlight>
                  <a:srgbClr val="FFFF00"/>
                </a:highlight>
              </a:rPr>
              <a:t>incrementa di 1 </a:t>
            </a:r>
            <a:r>
              <a:rPr lang="it-IT" sz="1400" dirty="0"/>
              <a:t>e si ferma all’indice specificato. </a:t>
            </a:r>
            <a:br>
              <a:rPr lang="it-IT" sz="1400" dirty="0"/>
            </a:br>
            <a:r>
              <a:rPr lang="it-IT" sz="1400" b="0" i="0" dirty="0">
                <a:solidFill>
                  <a:srgbClr val="000000"/>
                </a:solidFill>
                <a:effectLst/>
                <a:latin typeface="Consolas" panose="020B0609020204030204" pitchFamily="49" charset="0"/>
              </a:rPr>
              <a:t>range</a:t>
            </a:r>
            <a:r>
              <a:rPr lang="it-IT" sz="1400" b="0" i="1" dirty="0">
                <a:solidFill>
                  <a:srgbClr val="000000"/>
                </a:solidFill>
                <a:effectLst/>
                <a:latin typeface="Consolas" panose="020B0609020204030204" pitchFamily="49" charset="0"/>
              </a:rPr>
              <a:t>(start?, stop, step?)</a:t>
            </a:r>
          </a:p>
          <a:p>
            <a:endParaRPr lang="it-IT" sz="1400" b="0" i="0" dirty="0">
              <a:solidFill>
                <a:srgbClr val="000000"/>
              </a:solidFill>
              <a:effectLst/>
              <a:latin typeface="Consolas" panose="020B0609020204030204" pitchFamily="49" charset="0"/>
            </a:endParaRPr>
          </a:p>
          <a:p>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r>
              <a:rPr lang="it-IT" sz="1400" b="0" i="0" dirty="0">
                <a:solidFill>
                  <a:srgbClr val="000000"/>
                </a:solidFill>
                <a:effectLst/>
              </a:rPr>
              <a:t>L’oggetto iterabile che viene creato con il metodo range() nell’esempio sopra è [0, 1, 2]</a:t>
            </a:r>
            <a:br>
              <a:rPr lang="it-IT" sz="1400" b="0" i="0" dirty="0">
                <a:solidFill>
                  <a:srgbClr val="000000"/>
                </a:solidFill>
                <a:effectLst/>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dirty="0"/>
          </a:p>
        </p:txBody>
      </p:sp>
      <p:pic>
        <p:nvPicPr>
          <p:cNvPr id="6" name="Immagine 5">
            <a:extLst>
              <a:ext uri="{FF2B5EF4-FFF2-40B4-BE49-F238E27FC236}">
                <a16:creationId xmlns:a16="http://schemas.microsoft.com/office/drawing/2014/main" id="{B0337461-5929-5F10-6B18-537F7D84F879}"/>
              </a:ext>
            </a:extLst>
          </p:cNvPr>
          <p:cNvPicPr>
            <a:picLocks noChangeAspect="1"/>
          </p:cNvPicPr>
          <p:nvPr/>
        </p:nvPicPr>
        <p:blipFill>
          <a:blip r:embed="rId2"/>
          <a:stretch>
            <a:fillRect/>
          </a:stretch>
        </p:blipFill>
        <p:spPr>
          <a:xfrm>
            <a:off x="1901108" y="2082995"/>
            <a:ext cx="2534004" cy="704948"/>
          </a:xfrm>
          <a:prstGeom prst="rect">
            <a:avLst/>
          </a:prstGeom>
        </p:spPr>
      </p:pic>
      <p:pic>
        <p:nvPicPr>
          <p:cNvPr id="8" name="Immagine 7">
            <a:extLst>
              <a:ext uri="{FF2B5EF4-FFF2-40B4-BE49-F238E27FC236}">
                <a16:creationId xmlns:a16="http://schemas.microsoft.com/office/drawing/2014/main" id="{AE345CB1-5F20-7C37-422F-54FD4EB7F522}"/>
              </a:ext>
            </a:extLst>
          </p:cNvPr>
          <p:cNvPicPr>
            <a:picLocks noChangeAspect="1"/>
          </p:cNvPicPr>
          <p:nvPr/>
        </p:nvPicPr>
        <p:blipFill>
          <a:blip r:embed="rId3"/>
          <a:stretch>
            <a:fillRect/>
          </a:stretch>
        </p:blipFill>
        <p:spPr>
          <a:xfrm>
            <a:off x="551482" y="3981968"/>
            <a:ext cx="3976322" cy="884426"/>
          </a:xfrm>
          <a:prstGeom prst="rect">
            <a:avLst/>
          </a:prstGeom>
        </p:spPr>
      </p:pic>
      <p:pic>
        <p:nvPicPr>
          <p:cNvPr id="10" name="Immagine 9">
            <a:extLst>
              <a:ext uri="{FF2B5EF4-FFF2-40B4-BE49-F238E27FC236}">
                <a16:creationId xmlns:a16="http://schemas.microsoft.com/office/drawing/2014/main" id="{321884DE-38FF-63BB-E478-FBD71A9E0CF3}"/>
              </a:ext>
            </a:extLst>
          </p:cNvPr>
          <p:cNvPicPr>
            <a:picLocks noChangeAspect="1"/>
          </p:cNvPicPr>
          <p:nvPr/>
        </p:nvPicPr>
        <p:blipFill>
          <a:blip r:embed="rId4"/>
          <a:stretch>
            <a:fillRect/>
          </a:stretch>
        </p:blipFill>
        <p:spPr>
          <a:xfrm>
            <a:off x="4750673" y="3838693"/>
            <a:ext cx="941374" cy="1170977"/>
          </a:xfrm>
          <a:prstGeom prst="rect">
            <a:avLst/>
          </a:prstGeom>
        </p:spPr>
      </p:pic>
      <p:pic>
        <p:nvPicPr>
          <p:cNvPr id="12" name="Immagine 11">
            <a:extLst>
              <a:ext uri="{FF2B5EF4-FFF2-40B4-BE49-F238E27FC236}">
                <a16:creationId xmlns:a16="http://schemas.microsoft.com/office/drawing/2014/main" id="{03A9F007-EB92-8691-85F8-C481D385EA0E}"/>
              </a:ext>
            </a:extLst>
          </p:cNvPr>
          <p:cNvPicPr>
            <a:picLocks noChangeAspect="1"/>
          </p:cNvPicPr>
          <p:nvPr/>
        </p:nvPicPr>
        <p:blipFill>
          <a:blip r:embed="rId5"/>
          <a:stretch>
            <a:fillRect/>
          </a:stretch>
        </p:blipFill>
        <p:spPr>
          <a:xfrm>
            <a:off x="7452008" y="3121651"/>
            <a:ext cx="1314633" cy="781159"/>
          </a:xfrm>
          <a:prstGeom prst="rect">
            <a:avLst/>
          </a:prstGeom>
        </p:spPr>
      </p:pic>
      <p:pic>
        <p:nvPicPr>
          <p:cNvPr id="14" name="Immagine 13">
            <a:extLst>
              <a:ext uri="{FF2B5EF4-FFF2-40B4-BE49-F238E27FC236}">
                <a16:creationId xmlns:a16="http://schemas.microsoft.com/office/drawing/2014/main" id="{B4C9F636-E165-6E1E-FBA6-3690254835EB}"/>
              </a:ext>
            </a:extLst>
          </p:cNvPr>
          <p:cNvPicPr>
            <a:picLocks noChangeAspect="1"/>
          </p:cNvPicPr>
          <p:nvPr/>
        </p:nvPicPr>
        <p:blipFill>
          <a:blip r:embed="rId6"/>
          <a:stretch>
            <a:fillRect/>
          </a:stretch>
        </p:blipFill>
        <p:spPr>
          <a:xfrm>
            <a:off x="9089931" y="3135581"/>
            <a:ext cx="581106" cy="714475"/>
          </a:xfrm>
          <a:prstGeom prst="rect">
            <a:avLst/>
          </a:prstGeom>
        </p:spPr>
      </p:pic>
      <p:pic>
        <p:nvPicPr>
          <p:cNvPr id="16" name="Immagine 15">
            <a:extLst>
              <a:ext uri="{FF2B5EF4-FFF2-40B4-BE49-F238E27FC236}">
                <a16:creationId xmlns:a16="http://schemas.microsoft.com/office/drawing/2014/main" id="{A6A7E07F-E2FB-2CED-7218-521EDFB1353D}"/>
              </a:ext>
            </a:extLst>
          </p:cNvPr>
          <p:cNvPicPr>
            <a:picLocks noChangeAspect="1"/>
          </p:cNvPicPr>
          <p:nvPr/>
        </p:nvPicPr>
        <p:blipFill>
          <a:blip r:embed="rId7"/>
          <a:stretch>
            <a:fillRect/>
          </a:stretch>
        </p:blipFill>
        <p:spPr>
          <a:xfrm>
            <a:off x="6336821" y="4542018"/>
            <a:ext cx="3334215" cy="600159"/>
          </a:xfrm>
          <a:prstGeom prst="rect">
            <a:avLst/>
          </a:prstGeom>
        </p:spPr>
      </p:pic>
      <p:pic>
        <p:nvPicPr>
          <p:cNvPr id="18" name="Immagine 17">
            <a:extLst>
              <a:ext uri="{FF2B5EF4-FFF2-40B4-BE49-F238E27FC236}">
                <a16:creationId xmlns:a16="http://schemas.microsoft.com/office/drawing/2014/main" id="{01FE7152-A781-F025-3661-4758C7EE0933}"/>
              </a:ext>
            </a:extLst>
          </p:cNvPr>
          <p:cNvPicPr>
            <a:picLocks noChangeAspect="1"/>
          </p:cNvPicPr>
          <p:nvPr/>
        </p:nvPicPr>
        <p:blipFill>
          <a:blip r:embed="rId8"/>
          <a:stretch>
            <a:fillRect/>
          </a:stretch>
        </p:blipFill>
        <p:spPr>
          <a:xfrm>
            <a:off x="10254967" y="4424181"/>
            <a:ext cx="1171739" cy="790685"/>
          </a:xfrm>
          <a:prstGeom prst="rect">
            <a:avLst/>
          </a:prstGeom>
        </p:spPr>
      </p:pic>
      <p:sp>
        <p:nvSpPr>
          <p:cNvPr id="19" name="Rettangolo 18">
            <a:extLst>
              <a:ext uri="{FF2B5EF4-FFF2-40B4-BE49-F238E27FC236}">
                <a16:creationId xmlns:a16="http://schemas.microsoft.com/office/drawing/2014/main" id="{11AED80A-E768-73D2-1562-C12D21BDD1C2}"/>
              </a:ext>
            </a:extLst>
          </p:cNvPr>
          <p:cNvSpPr/>
          <p:nvPr/>
        </p:nvSpPr>
        <p:spPr>
          <a:xfrm>
            <a:off x="7275224" y="3015762"/>
            <a:ext cx="2704045" cy="10638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25400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96197E-1E68-4950-BE33-5244EE7CB62D}"/>
              </a:ext>
            </a:extLst>
          </p:cNvPr>
          <p:cNvSpPr>
            <a:spLocks noGrp="1"/>
          </p:cNvSpPr>
          <p:nvPr>
            <p:ph type="title"/>
          </p:nvPr>
        </p:nvSpPr>
        <p:spPr/>
        <p:txBody>
          <a:bodyPr/>
          <a:lstStyle/>
          <a:p>
            <a:r>
              <a:rPr lang="it-IT" dirty="0"/>
              <a:t>PYTHON LIST – </a:t>
            </a:r>
            <a:r>
              <a:rPr lang="it-IT" dirty="0" err="1"/>
              <a:t>ciclare</a:t>
            </a:r>
            <a:r>
              <a:rPr lang="it-IT" dirty="0"/>
              <a:t> le liste – CICLO WHILE</a:t>
            </a:r>
          </a:p>
        </p:txBody>
      </p:sp>
      <p:sp>
        <p:nvSpPr>
          <p:cNvPr id="3" name="Segnaposto contenuto 2">
            <a:extLst>
              <a:ext uri="{FF2B5EF4-FFF2-40B4-BE49-F238E27FC236}">
                <a16:creationId xmlns:a16="http://schemas.microsoft.com/office/drawing/2014/main" id="{E1756BDC-FE00-45D3-B055-865CDCCCF6D4}"/>
              </a:ext>
            </a:extLst>
          </p:cNvPr>
          <p:cNvSpPr>
            <a:spLocks noGrp="1"/>
          </p:cNvSpPr>
          <p:nvPr>
            <p:ph sz="half" idx="2"/>
          </p:nvPr>
        </p:nvSpPr>
        <p:spPr>
          <a:xfrm>
            <a:off x="328612" y="1271016"/>
            <a:ext cx="4428026" cy="5375969"/>
          </a:xfrm>
        </p:spPr>
        <p:txBody>
          <a:bodyPr anchor="t">
            <a:normAutofit/>
          </a:bodyPr>
          <a:lstStyle/>
          <a:p>
            <a:pPr marL="0" indent="0">
              <a:buNone/>
            </a:pPr>
            <a:br>
              <a:rPr lang="it-IT" sz="2000" b="1" u="sng" dirty="0"/>
            </a:br>
            <a:r>
              <a:rPr lang="it-IT" sz="2000" b="1" u="sng" dirty="0"/>
              <a:t>CICLO WHILE</a:t>
            </a:r>
            <a:br>
              <a:rPr lang="it-IT" sz="2000" dirty="0"/>
            </a:br>
            <a:r>
              <a:rPr lang="it-IT" sz="1600" dirty="0"/>
              <a:t>Per </a:t>
            </a:r>
            <a:r>
              <a:rPr lang="it-IT" sz="1600" dirty="0" err="1"/>
              <a:t>ciclare</a:t>
            </a:r>
            <a:r>
              <a:rPr lang="it-IT" sz="1600" dirty="0"/>
              <a:t> gli elementi della lista si può usare un ciclo </a:t>
            </a:r>
            <a:r>
              <a:rPr lang="it-IT" sz="1600" dirty="0" err="1"/>
              <a:t>while</a:t>
            </a:r>
            <a:r>
              <a:rPr lang="it-IT" sz="1600" dirty="0"/>
              <a:t>. </a:t>
            </a:r>
            <a:br>
              <a:rPr lang="it-IT" sz="1600" dirty="0"/>
            </a:br>
            <a:r>
              <a:rPr lang="it-IT" sz="1600" dirty="0"/>
              <a:t>Per </a:t>
            </a:r>
            <a:r>
              <a:rPr lang="it-IT" sz="1600" b="1" dirty="0">
                <a:highlight>
                  <a:srgbClr val="FFFF00"/>
                </a:highlight>
              </a:rPr>
              <a:t>determinare la lunghezza della lista </a:t>
            </a:r>
            <a:r>
              <a:rPr lang="it-IT" sz="1600" dirty="0"/>
              <a:t>si usa la funzione </a:t>
            </a:r>
            <a:r>
              <a:rPr lang="it-IT" sz="1600" b="1" dirty="0" err="1">
                <a:highlight>
                  <a:srgbClr val="00FFFF"/>
                </a:highlight>
              </a:rPr>
              <a:t>len</a:t>
            </a:r>
            <a:r>
              <a:rPr lang="it-IT" sz="1600" b="1" dirty="0">
                <a:highlight>
                  <a:srgbClr val="00FFFF"/>
                </a:highlight>
              </a:rPr>
              <a:t>() </a:t>
            </a:r>
            <a:r>
              <a:rPr lang="it-IT" sz="1600" dirty="0"/>
              <a:t>e si </a:t>
            </a:r>
            <a:r>
              <a:rPr lang="it-IT" sz="1600" dirty="0" err="1"/>
              <a:t>ciclano</a:t>
            </a:r>
            <a:r>
              <a:rPr lang="it-IT" sz="1600" dirty="0"/>
              <a:t> gli elementi usando i loro indici. </a:t>
            </a:r>
            <a:br>
              <a:rPr lang="it-IT" sz="1600" dirty="0"/>
            </a:br>
            <a:r>
              <a:rPr lang="it-IT" sz="1600" dirty="0"/>
              <a:t>Ricordarsi di </a:t>
            </a:r>
            <a:r>
              <a:rPr lang="it-IT" sz="1600" b="1" dirty="0">
                <a:highlight>
                  <a:srgbClr val="FFFF00"/>
                </a:highlight>
              </a:rPr>
              <a:t>incrementare l’indice di 1 dopo ogni iterazione</a:t>
            </a:r>
            <a:r>
              <a:rPr lang="it-IT" sz="1600" dirty="0"/>
              <a:t>. </a:t>
            </a:r>
            <a:br>
              <a:rPr lang="it-IT" sz="1600" dirty="0"/>
            </a:br>
            <a:r>
              <a:rPr lang="it-IT" sz="1600" b="1" dirty="0"/>
              <a:t>Vedi ciclo </a:t>
            </a:r>
            <a:r>
              <a:rPr lang="it-IT" sz="1600" b="1" dirty="0" err="1"/>
              <a:t>while</a:t>
            </a:r>
            <a:endParaRPr lang="it-IT" sz="1600" b="1"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2000" b="1" u="sng" dirty="0"/>
              <a:t>CICLARE USANDO LA LIST COMPREHENSION</a:t>
            </a:r>
            <a:br>
              <a:rPr lang="it-IT" sz="1600" dirty="0"/>
            </a:br>
            <a:r>
              <a:rPr lang="it-IT" sz="1600" dirty="0"/>
              <a:t>La list </a:t>
            </a:r>
            <a:r>
              <a:rPr lang="it-IT" sz="1600" dirty="0" err="1"/>
              <a:t>comprehension</a:t>
            </a:r>
            <a:r>
              <a:rPr lang="it-IT" sz="1600" dirty="0"/>
              <a:t> offre la </a:t>
            </a:r>
            <a:r>
              <a:rPr lang="it-IT" sz="1600" b="1" dirty="0">
                <a:highlight>
                  <a:srgbClr val="FFFF00"/>
                </a:highlight>
              </a:rPr>
              <a:t>sintassi più semplice </a:t>
            </a:r>
            <a:r>
              <a:rPr lang="it-IT" sz="1600" dirty="0"/>
              <a:t>per </a:t>
            </a:r>
            <a:r>
              <a:rPr lang="it-IT" sz="1600" dirty="0" err="1"/>
              <a:t>ciclare</a:t>
            </a:r>
            <a:r>
              <a:rPr lang="it-IT" sz="1600" dirty="0"/>
              <a:t> le liste</a:t>
            </a:r>
          </a:p>
          <a:p>
            <a:pPr marL="0" indent="0">
              <a:buNone/>
            </a:pPr>
            <a:endParaRPr lang="it-IT" sz="2000" dirty="0"/>
          </a:p>
        </p:txBody>
      </p:sp>
      <p:pic>
        <p:nvPicPr>
          <p:cNvPr id="6" name="Segnaposto contenuto 5">
            <a:extLst>
              <a:ext uri="{FF2B5EF4-FFF2-40B4-BE49-F238E27FC236}">
                <a16:creationId xmlns:a16="http://schemas.microsoft.com/office/drawing/2014/main" id="{AAC90BDD-D69B-471D-F911-5EBFEBE8EB6B}"/>
              </a:ext>
            </a:extLst>
          </p:cNvPr>
          <p:cNvPicPr>
            <a:picLocks noGrp="1" noChangeAspect="1"/>
          </p:cNvPicPr>
          <p:nvPr>
            <p:ph sz="quarter" idx="4"/>
          </p:nvPr>
        </p:nvPicPr>
        <p:blipFill>
          <a:blip r:embed="rId2"/>
          <a:stretch>
            <a:fillRect/>
          </a:stretch>
        </p:blipFill>
        <p:spPr>
          <a:xfrm>
            <a:off x="5334643" y="1450331"/>
            <a:ext cx="6739759" cy="1198615"/>
          </a:xfrm>
        </p:spPr>
      </p:pic>
      <p:pic>
        <p:nvPicPr>
          <p:cNvPr id="8" name="Immagine 7">
            <a:extLst>
              <a:ext uri="{FF2B5EF4-FFF2-40B4-BE49-F238E27FC236}">
                <a16:creationId xmlns:a16="http://schemas.microsoft.com/office/drawing/2014/main" id="{188E7A79-17FB-EEBA-BBD2-B7C321211938}"/>
              </a:ext>
            </a:extLst>
          </p:cNvPr>
          <p:cNvPicPr>
            <a:picLocks noChangeAspect="1"/>
          </p:cNvPicPr>
          <p:nvPr/>
        </p:nvPicPr>
        <p:blipFill>
          <a:blip r:embed="rId3"/>
          <a:stretch>
            <a:fillRect/>
          </a:stretch>
        </p:blipFill>
        <p:spPr>
          <a:xfrm>
            <a:off x="5334643" y="2895858"/>
            <a:ext cx="2857899" cy="866896"/>
          </a:xfrm>
          <a:prstGeom prst="rect">
            <a:avLst/>
          </a:prstGeom>
        </p:spPr>
      </p:pic>
      <p:pic>
        <p:nvPicPr>
          <p:cNvPr id="10" name="Immagine 9">
            <a:extLst>
              <a:ext uri="{FF2B5EF4-FFF2-40B4-BE49-F238E27FC236}">
                <a16:creationId xmlns:a16="http://schemas.microsoft.com/office/drawing/2014/main" id="{D7E60C75-DE47-ADD1-DFA5-AD547EF5EA16}"/>
              </a:ext>
            </a:extLst>
          </p:cNvPr>
          <p:cNvPicPr>
            <a:picLocks noChangeAspect="1"/>
          </p:cNvPicPr>
          <p:nvPr/>
        </p:nvPicPr>
        <p:blipFill>
          <a:blip r:embed="rId4"/>
          <a:stretch>
            <a:fillRect/>
          </a:stretch>
        </p:blipFill>
        <p:spPr>
          <a:xfrm>
            <a:off x="5275043" y="4477259"/>
            <a:ext cx="3429479" cy="819264"/>
          </a:xfrm>
          <a:prstGeom prst="rect">
            <a:avLst/>
          </a:prstGeom>
        </p:spPr>
      </p:pic>
      <p:pic>
        <p:nvPicPr>
          <p:cNvPr id="12" name="Immagine 11">
            <a:extLst>
              <a:ext uri="{FF2B5EF4-FFF2-40B4-BE49-F238E27FC236}">
                <a16:creationId xmlns:a16="http://schemas.microsoft.com/office/drawing/2014/main" id="{B01CDCDD-268B-9DFF-3071-4401AED6F975}"/>
              </a:ext>
            </a:extLst>
          </p:cNvPr>
          <p:cNvPicPr>
            <a:picLocks noChangeAspect="1"/>
          </p:cNvPicPr>
          <p:nvPr/>
        </p:nvPicPr>
        <p:blipFill>
          <a:blip r:embed="rId5"/>
          <a:stretch>
            <a:fillRect/>
          </a:stretch>
        </p:blipFill>
        <p:spPr>
          <a:xfrm>
            <a:off x="5272115" y="5617444"/>
            <a:ext cx="3191320" cy="857370"/>
          </a:xfrm>
          <a:prstGeom prst="rect">
            <a:avLst/>
          </a:prstGeom>
        </p:spPr>
      </p:pic>
    </p:spTree>
    <p:extLst>
      <p:ext uri="{BB962C8B-B14F-4D97-AF65-F5344CB8AC3E}">
        <p14:creationId xmlns:p14="http://schemas.microsoft.com/office/powerpoint/2010/main" val="5362784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0DFA8-5E1B-400F-89C6-D443BA9B32A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EE9CEC78-232C-4829-852A-F5C17AA57C21}"/>
              </a:ext>
            </a:extLst>
          </p:cNvPr>
          <p:cNvSpPr>
            <a:spLocks noGrp="1"/>
          </p:cNvSpPr>
          <p:nvPr>
            <p:ph sz="half" idx="2"/>
          </p:nvPr>
        </p:nvSpPr>
        <p:spPr>
          <a:xfrm>
            <a:off x="217714" y="1459523"/>
            <a:ext cx="5453324" cy="5090746"/>
          </a:xfrm>
        </p:spPr>
        <p:txBody>
          <a:bodyPr anchor="ctr">
            <a:normAutofit/>
          </a:bodyPr>
          <a:lstStyle/>
          <a:p>
            <a:pPr marL="0" indent="0">
              <a:buNone/>
            </a:pPr>
            <a:r>
              <a:rPr lang="it-IT" sz="1400" dirty="0"/>
              <a:t>Le List </a:t>
            </a:r>
            <a:r>
              <a:rPr lang="it-IT" sz="1400" dirty="0" err="1"/>
              <a:t>comprehensions</a:t>
            </a:r>
            <a:r>
              <a:rPr lang="it-IT" sz="1400" dirty="0"/>
              <a:t> offrono una </a:t>
            </a:r>
            <a:r>
              <a:rPr lang="it-IT" sz="1400" b="1" dirty="0">
                <a:highlight>
                  <a:srgbClr val="00FFFF"/>
                </a:highlight>
              </a:rPr>
              <a:t>sintassi abbreviata e semplificata </a:t>
            </a:r>
            <a:r>
              <a:rPr lang="it-IT" sz="1400" dirty="0"/>
              <a:t>per </a:t>
            </a:r>
            <a:r>
              <a:rPr lang="it-IT" sz="1400" b="1" dirty="0">
                <a:highlight>
                  <a:srgbClr val="00FFFF"/>
                </a:highlight>
              </a:rPr>
              <a:t>creare liste e </a:t>
            </a:r>
            <a:r>
              <a:rPr lang="it-IT" sz="1400" b="1" dirty="0" err="1">
                <a:highlight>
                  <a:srgbClr val="00FFFF"/>
                </a:highlight>
              </a:rPr>
              <a:t>sottoliste</a:t>
            </a:r>
            <a:r>
              <a:rPr lang="it-IT" sz="1400" dirty="0"/>
              <a:t>. </a:t>
            </a:r>
          </a:p>
          <a:p>
            <a:pPr marL="0" indent="0">
              <a:buNone/>
            </a:pPr>
            <a:endParaRPr lang="it-IT" sz="1400" dirty="0"/>
          </a:p>
          <a:p>
            <a:pPr marL="0" indent="0">
              <a:buNone/>
            </a:pPr>
            <a:r>
              <a:rPr lang="it-IT" sz="1400" dirty="0"/>
              <a:t>Partendo da una lista di frutta, supponiamo di voler creare una nuova lista contenente solo i frutti che contengono la lettera «a» nel loro nome. </a:t>
            </a:r>
          </a:p>
          <a:p>
            <a:pPr marL="0" indent="0">
              <a:buNone/>
            </a:pPr>
            <a:endParaRPr lang="it-IT" sz="1400" dirty="0"/>
          </a:p>
          <a:p>
            <a:pPr marL="0" indent="0">
              <a:buNone/>
            </a:pPr>
            <a:r>
              <a:rPr lang="it-IT" sz="1400" dirty="0"/>
              <a:t>Senza list </a:t>
            </a:r>
            <a:r>
              <a:rPr lang="it-IT" sz="1400" dirty="0" err="1"/>
              <a:t>comprehension</a:t>
            </a:r>
            <a:r>
              <a:rPr lang="it-IT" sz="1400" dirty="0"/>
              <a:t>, dovremmo scrivere un for con una condizione al suo interno: </a:t>
            </a:r>
            <a:br>
              <a:rPr lang="it-IT" sz="1400" dirty="0"/>
            </a:br>
            <a:br>
              <a:rPr lang="it-IT" sz="1400" dirty="0"/>
            </a:b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Grazie alla list </a:t>
            </a:r>
            <a:r>
              <a:rPr lang="it-IT" sz="1400" dirty="0" err="1"/>
              <a:t>comprehension</a:t>
            </a:r>
            <a:r>
              <a:rPr lang="it-IT" sz="1400" dirty="0"/>
              <a:t> è possibile scrivere tutto con </a:t>
            </a:r>
            <a:r>
              <a:rPr lang="it-IT" sz="1400" b="1" dirty="0">
                <a:highlight>
                  <a:srgbClr val="FFFF00"/>
                </a:highlight>
              </a:rPr>
              <a:t>una sola riga di codice.</a:t>
            </a:r>
            <a:r>
              <a:rPr lang="it-IT" sz="1400" dirty="0"/>
              <a:t> </a:t>
            </a:r>
            <a:br>
              <a:rPr lang="it-IT" sz="1400" dirty="0"/>
            </a:br>
            <a:endParaRPr lang="it-IT" sz="1400" dirty="0"/>
          </a:p>
          <a:p>
            <a:pPr marL="0" indent="0">
              <a:buNone/>
            </a:pPr>
            <a:endParaRPr lang="it-IT" sz="1400" dirty="0"/>
          </a:p>
        </p:txBody>
      </p:sp>
      <p:pic>
        <p:nvPicPr>
          <p:cNvPr id="6" name="Immagine 5">
            <a:extLst>
              <a:ext uri="{FF2B5EF4-FFF2-40B4-BE49-F238E27FC236}">
                <a16:creationId xmlns:a16="http://schemas.microsoft.com/office/drawing/2014/main" id="{9A4F2E77-50CE-28EE-F926-A3159E9ACEBF}"/>
              </a:ext>
            </a:extLst>
          </p:cNvPr>
          <p:cNvPicPr>
            <a:picLocks noChangeAspect="1"/>
          </p:cNvPicPr>
          <p:nvPr/>
        </p:nvPicPr>
        <p:blipFill>
          <a:blip r:embed="rId2"/>
          <a:stretch>
            <a:fillRect/>
          </a:stretch>
        </p:blipFill>
        <p:spPr>
          <a:xfrm>
            <a:off x="6951967" y="1852434"/>
            <a:ext cx="3740283" cy="1352007"/>
          </a:xfrm>
          <a:prstGeom prst="rect">
            <a:avLst/>
          </a:prstGeom>
        </p:spPr>
      </p:pic>
      <p:pic>
        <p:nvPicPr>
          <p:cNvPr id="8" name="Immagine 7">
            <a:extLst>
              <a:ext uri="{FF2B5EF4-FFF2-40B4-BE49-F238E27FC236}">
                <a16:creationId xmlns:a16="http://schemas.microsoft.com/office/drawing/2014/main" id="{394628F2-2893-E229-992A-FDB39B150656}"/>
              </a:ext>
            </a:extLst>
          </p:cNvPr>
          <p:cNvPicPr>
            <a:picLocks noChangeAspect="1"/>
          </p:cNvPicPr>
          <p:nvPr/>
        </p:nvPicPr>
        <p:blipFill>
          <a:blip r:embed="rId3"/>
          <a:stretch>
            <a:fillRect/>
          </a:stretch>
        </p:blipFill>
        <p:spPr>
          <a:xfrm>
            <a:off x="7875965" y="3325147"/>
            <a:ext cx="1892286" cy="328413"/>
          </a:xfrm>
          <a:prstGeom prst="rect">
            <a:avLst/>
          </a:prstGeom>
        </p:spPr>
      </p:pic>
      <p:pic>
        <p:nvPicPr>
          <p:cNvPr id="10" name="Immagine 9">
            <a:extLst>
              <a:ext uri="{FF2B5EF4-FFF2-40B4-BE49-F238E27FC236}">
                <a16:creationId xmlns:a16="http://schemas.microsoft.com/office/drawing/2014/main" id="{ED34A886-C8B3-D24B-0EF0-B9BA2D28F868}"/>
              </a:ext>
            </a:extLst>
          </p:cNvPr>
          <p:cNvPicPr>
            <a:picLocks noChangeAspect="1"/>
          </p:cNvPicPr>
          <p:nvPr/>
        </p:nvPicPr>
        <p:blipFill>
          <a:blip r:embed="rId4"/>
          <a:stretch>
            <a:fillRect/>
          </a:stretch>
        </p:blipFill>
        <p:spPr>
          <a:xfrm>
            <a:off x="7525037" y="4945821"/>
            <a:ext cx="2822743" cy="377128"/>
          </a:xfrm>
          <a:prstGeom prst="rect">
            <a:avLst/>
          </a:prstGeom>
        </p:spPr>
      </p:pic>
    </p:spTree>
    <p:extLst>
      <p:ext uri="{BB962C8B-B14F-4D97-AF65-F5344CB8AC3E}">
        <p14:creationId xmlns:p14="http://schemas.microsoft.com/office/powerpoint/2010/main" val="3448596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BFF6C6-0966-4454-B797-E51FA94ED5F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6A9C7F41-6D0F-42B8-9C5A-1E302CF48200}"/>
              </a:ext>
            </a:extLst>
          </p:cNvPr>
          <p:cNvSpPr>
            <a:spLocks noGrp="1"/>
          </p:cNvSpPr>
          <p:nvPr>
            <p:ph sz="half" idx="2"/>
          </p:nvPr>
        </p:nvSpPr>
        <p:spPr/>
        <p:txBody>
          <a:bodyPr>
            <a:normAutofit/>
          </a:bodyPr>
          <a:lstStyle/>
          <a:p>
            <a:pPr marL="0" indent="0">
              <a:buNone/>
            </a:pPr>
            <a:r>
              <a:rPr lang="it-IT" sz="2200" b="1" u="sng" dirty="0"/>
              <a:t>LA SINTASSI</a:t>
            </a:r>
          </a:p>
          <a:p>
            <a:pPr marL="0" indent="0">
              <a:buNone/>
            </a:pPr>
            <a:endParaRPr lang="it-IT" sz="3200" dirty="0"/>
          </a:p>
          <a:p>
            <a:pPr marL="0" indent="0">
              <a:buNone/>
            </a:pPr>
            <a:endParaRPr lang="it-IT" sz="1400" dirty="0"/>
          </a:p>
          <a:p>
            <a:pPr marL="0" indent="0">
              <a:buNone/>
            </a:pPr>
            <a:r>
              <a:rPr lang="it-IT" sz="1400" dirty="0"/>
              <a:t>Viene ritornata una nuova lista lasciando quella precedente inalterata. </a:t>
            </a:r>
            <a:br>
              <a:rPr lang="it-IT" sz="1400" dirty="0"/>
            </a:br>
            <a:endParaRPr lang="it-IT" sz="1400" dirty="0"/>
          </a:p>
          <a:p>
            <a:pPr>
              <a:buFont typeface="Arial" panose="020B0604020202020204" pitchFamily="34" charset="0"/>
              <a:buChar char="•"/>
            </a:pPr>
            <a:r>
              <a:rPr lang="it-IT" sz="1400" dirty="0"/>
              <a:t> </a:t>
            </a:r>
            <a:r>
              <a:rPr lang="it-IT" sz="1400" b="1" dirty="0"/>
              <a:t>CONDITION</a:t>
            </a:r>
            <a:br>
              <a:rPr lang="it-IT" sz="1400" dirty="0"/>
            </a:br>
            <a:r>
              <a:rPr lang="it-IT" sz="1400" dirty="0"/>
              <a:t>la condizione </a:t>
            </a:r>
            <a:r>
              <a:rPr lang="it-IT" sz="1400" b="1" dirty="0">
                <a:highlight>
                  <a:srgbClr val="00FFFF"/>
                </a:highlight>
              </a:rPr>
              <a:t>è come un filtro </a:t>
            </a:r>
            <a:r>
              <a:rPr lang="it-IT" sz="1400" dirty="0"/>
              <a:t>che </a:t>
            </a:r>
            <a:r>
              <a:rPr lang="it-IT" sz="1400" b="1" dirty="0">
                <a:highlight>
                  <a:srgbClr val="00FFFF"/>
                </a:highlight>
              </a:rPr>
              <a:t>accetta solo gli elementi che vengono valutati come True</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r>
              <a:rPr lang="it-IT" sz="1400" dirty="0"/>
              <a:t>La condizione </a:t>
            </a:r>
            <a:r>
              <a:rPr lang="it-IT" sz="1200" b="0" i="0" dirty="0" err="1">
                <a:solidFill>
                  <a:srgbClr val="0000CD"/>
                </a:solidFill>
                <a:effectLst/>
                <a:latin typeface="Consolas" panose="020B0609020204030204" pitchFamily="49" charset="0"/>
              </a:rPr>
              <a:t>if</a:t>
            </a:r>
            <a:r>
              <a:rPr lang="it-IT" sz="1200" b="0" i="0" dirty="0">
                <a:solidFill>
                  <a:srgbClr val="000000"/>
                </a:solidFill>
                <a:effectLst/>
                <a:latin typeface="Consolas" panose="020B0609020204030204" pitchFamily="49" charset="0"/>
              </a:rPr>
              <a:t> x != </a:t>
            </a:r>
            <a:r>
              <a:rPr lang="it-IT" sz="1200" b="0" i="0" dirty="0">
                <a:solidFill>
                  <a:srgbClr val="A52A2A"/>
                </a:solidFill>
                <a:effectLst/>
                <a:latin typeface="Consolas" panose="020B0609020204030204" pitchFamily="49" charset="0"/>
              </a:rPr>
              <a:t>"</a:t>
            </a:r>
            <a:r>
              <a:rPr lang="it-IT" sz="1200" b="0" i="0" dirty="0" err="1">
                <a:solidFill>
                  <a:srgbClr val="A52A2A"/>
                </a:solidFill>
                <a:effectLst/>
                <a:latin typeface="Consolas" panose="020B0609020204030204" pitchFamily="49" charset="0"/>
              </a:rPr>
              <a:t>apple</a:t>
            </a:r>
            <a:r>
              <a:rPr lang="it-IT" sz="1200" b="0" i="0" dirty="0">
                <a:solidFill>
                  <a:srgbClr val="A52A2A"/>
                </a:solidFill>
                <a:effectLst/>
                <a:latin typeface="Consolas" panose="020B0609020204030204" pitchFamily="49" charset="0"/>
              </a:rPr>
              <a:t>"</a:t>
            </a:r>
            <a:r>
              <a:rPr lang="it-IT" sz="1200" dirty="0">
                <a:solidFill>
                  <a:srgbClr val="A52A2A"/>
                </a:solidFill>
                <a:latin typeface="Consolas" panose="020B0609020204030204" pitchFamily="49" charset="0"/>
              </a:rPr>
              <a:t> </a:t>
            </a:r>
            <a:r>
              <a:rPr lang="it-IT" sz="1400" dirty="0"/>
              <a:t>ritorna True per tutti gli elementi a parte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r>
              <a:rPr lang="it-IT" sz="1400" dirty="0"/>
              <a:t>facendo in modo che la nuova lista contenga tutti gli elementi tranne</a:t>
            </a:r>
            <a:r>
              <a:rPr lang="it-IT" sz="1200" dirty="0"/>
              <a:t>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p>
          <a:p>
            <a:endParaRPr lang="it-IT" sz="1400" dirty="0"/>
          </a:p>
          <a:p>
            <a:r>
              <a:rPr lang="it-IT" sz="1400" dirty="0"/>
              <a:t>La </a:t>
            </a:r>
            <a:r>
              <a:rPr lang="it-IT" sz="1400" dirty="0" err="1"/>
              <a:t>condition</a:t>
            </a:r>
            <a:r>
              <a:rPr lang="it-IT" sz="1400" dirty="0"/>
              <a:t> </a:t>
            </a:r>
            <a:r>
              <a:rPr lang="it-IT" sz="1400" b="1" dirty="0">
                <a:highlight>
                  <a:srgbClr val="00FFFF"/>
                </a:highlight>
              </a:rPr>
              <a:t>è opzionale  </a:t>
            </a:r>
            <a:r>
              <a:rPr lang="it-IT" sz="1400" dirty="0"/>
              <a:t>e </a:t>
            </a:r>
            <a:r>
              <a:rPr lang="it-IT" sz="1400" b="1" dirty="0">
                <a:highlight>
                  <a:srgbClr val="00FFFF"/>
                </a:highlight>
              </a:rPr>
              <a:t>può essere omessa</a:t>
            </a:r>
            <a:r>
              <a:rPr lang="it-IT" sz="1400" dirty="0"/>
              <a:t>: </a:t>
            </a:r>
          </a:p>
          <a:p>
            <a:pPr marL="0" indent="0" algn="ctr">
              <a:buNone/>
            </a:pPr>
            <a:r>
              <a:rPr lang="en-US" sz="1400" dirty="0" err="1">
                <a:solidFill>
                  <a:srgbClr val="000000"/>
                </a:solidFill>
                <a:latin typeface="Consolas" panose="020B0609020204030204" pitchFamily="49" charset="0"/>
              </a:rPr>
              <a:t>newlist</a:t>
            </a:r>
            <a:r>
              <a:rPr lang="en-US" sz="1400" dirty="0">
                <a:solidFill>
                  <a:srgbClr val="000000"/>
                </a:solidFill>
                <a:latin typeface="Consolas" panose="020B0609020204030204" pitchFamily="49" charset="0"/>
              </a:rPr>
              <a:t> = [x </a:t>
            </a:r>
            <a:r>
              <a:rPr lang="en-US" sz="1400" dirty="0">
                <a:solidFill>
                  <a:srgbClr val="0000CD"/>
                </a:solidFill>
                <a:latin typeface="Consolas" panose="020B0609020204030204" pitchFamily="49" charset="0"/>
              </a:rPr>
              <a:t>for</a:t>
            </a:r>
            <a:r>
              <a:rPr lang="en-US" sz="1400" dirty="0">
                <a:solidFill>
                  <a:srgbClr val="000000"/>
                </a:solidFill>
                <a:latin typeface="Consolas" panose="020B0609020204030204" pitchFamily="49" charset="0"/>
              </a:rPr>
              <a:t> x </a:t>
            </a:r>
            <a:r>
              <a:rPr lang="en-US" sz="1400" dirty="0">
                <a:solidFill>
                  <a:srgbClr val="0000CD"/>
                </a:solidFill>
                <a:latin typeface="Consolas" panose="020B0609020204030204" pitchFamily="49" charset="0"/>
              </a:rPr>
              <a:t>in</a:t>
            </a:r>
            <a:r>
              <a:rPr lang="en-US" sz="1400" dirty="0">
                <a:solidFill>
                  <a:srgbClr val="000000"/>
                </a:solidFill>
                <a:latin typeface="Consolas" panose="020B0609020204030204" pitchFamily="49" charset="0"/>
              </a:rPr>
              <a:t> fruits]</a:t>
            </a:r>
            <a:endParaRPr lang="it-IT" sz="1400" dirty="0"/>
          </a:p>
          <a:p>
            <a:endParaRPr lang="it-IT" sz="2000" dirty="0"/>
          </a:p>
        </p:txBody>
      </p:sp>
      <p:sp>
        <p:nvSpPr>
          <p:cNvPr id="4" name="Segnaposto contenuto 3">
            <a:extLst>
              <a:ext uri="{FF2B5EF4-FFF2-40B4-BE49-F238E27FC236}">
                <a16:creationId xmlns:a16="http://schemas.microsoft.com/office/drawing/2014/main" id="{2A0697F4-F73B-448F-956E-9EFFC37C0C6E}"/>
              </a:ext>
            </a:extLst>
          </p:cNvPr>
          <p:cNvSpPr>
            <a:spLocks noGrp="1"/>
          </p:cNvSpPr>
          <p:nvPr>
            <p:ph sz="quarter" idx="4"/>
          </p:nvPr>
        </p:nvSpPr>
        <p:spPr/>
        <p:txBody>
          <a:bodyPr anchor="ctr">
            <a:normAutofit/>
          </a:bodyPr>
          <a:lstStyle/>
          <a:p>
            <a:pPr>
              <a:buFont typeface="Arial" panose="020B0604020202020204" pitchFamily="34" charset="0"/>
              <a:buChar char="•"/>
            </a:pPr>
            <a:r>
              <a:rPr lang="it-IT" sz="1600" dirty="0"/>
              <a:t> </a:t>
            </a:r>
            <a:r>
              <a:rPr lang="it-IT" sz="1600" b="1" dirty="0"/>
              <a:t>ITERABLE (oggetto iterabile)</a:t>
            </a:r>
            <a:br>
              <a:rPr lang="it-IT" sz="1600" b="1" dirty="0"/>
            </a:br>
            <a:r>
              <a:rPr lang="it-IT" sz="1400" dirty="0"/>
              <a:t>Può essere </a:t>
            </a:r>
            <a:r>
              <a:rPr lang="it-IT" sz="1400" b="1" dirty="0">
                <a:highlight>
                  <a:srgbClr val="00FFFF"/>
                </a:highlight>
              </a:rPr>
              <a:t>qualsiasi oggetto iterabile </a:t>
            </a:r>
            <a:r>
              <a:rPr lang="it-IT" sz="1400" dirty="0"/>
              <a:t>come list, </a:t>
            </a:r>
            <a:r>
              <a:rPr lang="it-IT" sz="1400" dirty="0" err="1"/>
              <a:t>tuple</a:t>
            </a:r>
            <a:r>
              <a:rPr lang="it-IT" sz="1400" dirty="0"/>
              <a:t>, set ecc. </a:t>
            </a:r>
            <a:br>
              <a:rPr lang="it-IT" sz="1400" dirty="0"/>
            </a:br>
            <a:br>
              <a:rPr lang="it-IT" sz="1400" dirty="0"/>
            </a:br>
            <a:r>
              <a:rPr lang="it-IT" sz="1400" dirty="0"/>
              <a:t>Per creare un oggetto iterabile si può usare la funzione </a:t>
            </a:r>
            <a:r>
              <a:rPr lang="it-IT" sz="1400" b="1" dirty="0"/>
              <a:t>range</a:t>
            </a:r>
            <a:r>
              <a:rPr lang="it-IT" sz="1400" dirty="0"/>
              <a:t>(): </a:t>
            </a:r>
          </a:p>
          <a:p>
            <a:pPr marL="0" indent="0" algn="ctr">
              <a:buNone/>
            </a:pPr>
            <a:endParaRPr lang="it-IT" sz="1200" b="1" dirty="0">
              <a:latin typeface="Consolas" panose="020B0609020204030204" pitchFamily="49" charset="0"/>
            </a:endParaRPr>
          </a:p>
          <a:p>
            <a:pPr marL="0" indent="0" algn="ctr">
              <a:buNone/>
            </a:pPr>
            <a:r>
              <a:rPr lang="it-IT" sz="1200" b="1" dirty="0" err="1">
                <a:latin typeface="Consolas" panose="020B0609020204030204" pitchFamily="49" charset="0"/>
              </a:rPr>
              <a:t>newlist</a:t>
            </a:r>
            <a:r>
              <a:rPr lang="it-IT" sz="1200" b="1" dirty="0">
                <a:latin typeface="Consolas" panose="020B0609020204030204" pitchFamily="49" charset="0"/>
              </a:rPr>
              <a:t> = [x </a:t>
            </a:r>
            <a:r>
              <a:rPr lang="it-IT" sz="1200" b="1" dirty="0">
                <a:solidFill>
                  <a:srgbClr val="0070C0"/>
                </a:solidFill>
                <a:latin typeface="Consolas" panose="020B0609020204030204" pitchFamily="49" charset="0"/>
              </a:rPr>
              <a:t>for</a:t>
            </a:r>
            <a:r>
              <a:rPr lang="it-IT" sz="1200" b="1" dirty="0">
                <a:latin typeface="Consolas" panose="020B0609020204030204" pitchFamily="49" charset="0"/>
              </a:rPr>
              <a:t> x in </a:t>
            </a:r>
            <a:r>
              <a:rPr lang="it-IT" sz="1200" b="1" dirty="0">
                <a:solidFill>
                  <a:srgbClr val="0070C0"/>
                </a:solidFill>
                <a:latin typeface="Consolas" panose="020B0609020204030204" pitchFamily="49" charset="0"/>
              </a:rPr>
              <a:t>range</a:t>
            </a:r>
            <a:r>
              <a:rPr lang="it-IT" sz="1200" b="1" dirty="0">
                <a:latin typeface="Consolas" panose="020B0609020204030204" pitchFamily="49" charset="0"/>
              </a:rPr>
              <a:t>(</a:t>
            </a:r>
            <a:r>
              <a:rPr lang="it-IT" sz="1200" b="1" dirty="0">
                <a:solidFill>
                  <a:srgbClr val="FF0000"/>
                </a:solidFill>
                <a:latin typeface="Consolas" panose="020B0609020204030204" pitchFamily="49" charset="0"/>
              </a:rPr>
              <a:t>10</a:t>
            </a:r>
            <a:r>
              <a:rPr lang="it-IT" sz="1200" b="1" dirty="0">
                <a:latin typeface="Consolas" panose="020B0609020204030204" pitchFamily="49" charset="0"/>
              </a:rPr>
              <a:t>)]</a:t>
            </a:r>
          </a:p>
          <a:p>
            <a:pPr marL="0" indent="0" algn="ctr">
              <a:buNone/>
            </a:pPr>
            <a:r>
              <a:rPr lang="it-IT" sz="1050" b="0" i="0" dirty="0">
                <a:solidFill>
                  <a:srgbClr val="00B050"/>
                </a:solidFill>
                <a:effectLst/>
                <a:latin typeface="consolas" panose="020B0609020204030204" pitchFamily="49" charset="0"/>
              </a:rPr>
              <a:t>[0, 1, 2, 3, 4, 5, 6, 7, 8, 9]</a:t>
            </a:r>
          </a:p>
          <a:p>
            <a:pPr marL="0" indent="0">
              <a:buNone/>
            </a:pPr>
            <a:endParaRPr lang="it-IT" sz="1050" dirty="0">
              <a:solidFill>
                <a:srgbClr val="00B050"/>
              </a:solidFill>
              <a:latin typeface="consolas" panose="020B0609020204030204" pitchFamily="49" charset="0"/>
            </a:endParaRPr>
          </a:p>
          <a:p>
            <a:r>
              <a:rPr lang="it-IT" sz="1400" dirty="0">
                <a:latin typeface="+mj-lt"/>
              </a:rPr>
              <a:t>Stesso esempio ma con una condizione: </a:t>
            </a:r>
          </a:p>
          <a:p>
            <a:endParaRPr lang="it-IT" sz="1400" dirty="0">
              <a:latin typeface="+mj-lt"/>
            </a:endParaRPr>
          </a:p>
          <a:p>
            <a:pPr algn="ctr"/>
            <a:r>
              <a:rPr lang="it-IT" sz="1050" b="1" dirty="0">
                <a:solidFill>
                  <a:srgbClr val="00B050"/>
                </a:solidFill>
                <a:latin typeface="consolas" panose="020B0609020204030204" pitchFamily="49" charset="0"/>
              </a:rPr>
              <a:t>#accetta solo numeri minori di 5</a:t>
            </a:r>
          </a:p>
          <a:p>
            <a:pPr algn="ctr"/>
            <a:r>
              <a:rPr lang="it-IT" sz="1050" b="1" dirty="0" err="1">
                <a:latin typeface="Consolas" panose="020B0609020204030204" pitchFamily="49" charset="0"/>
              </a:rPr>
              <a:t>newlist</a:t>
            </a:r>
            <a:r>
              <a:rPr lang="it-IT" sz="1050" b="1" dirty="0">
                <a:latin typeface="Consolas" panose="020B0609020204030204" pitchFamily="49" charset="0"/>
              </a:rPr>
              <a:t> = [x </a:t>
            </a:r>
            <a:r>
              <a:rPr lang="it-IT" sz="1050" b="1" dirty="0">
                <a:solidFill>
                  <a:srgbClr val="0070C0"/>
                </a:solidFill>
                <a:latin typeface="Consolas" panose="020B0609020204030204" pitchFamily="49" charset="0"/>
              </a:rPr>
              <a:t>for</a:t>
            </a:r>
            <a:r>
              <a:rPr lang="it-IT" sz="1050" b="1" dirty="0">
                <a:latin typeface="Consolas" panose="020B0609020204030204" pitchFamily="49" charset="0"/>
              </a:rPr>
              <a:t> x in </a:t>
            </a:r>
            <a:r>
              <a:rPr lang="it-IT" sz="1050" b="1" dirty="0">
                <a:solidFill>
                  <a:srgbClr val="0070C0"/>
                </a:solidFill>
                <a:latin typeface="Consolas" panose="020B0609020204030204" pitchFamily="49" charset="0"/>
              </a:rPr>
              <a:t>range</a:t>
            </a:r>
            <a:r>
              <a:rPr lang="it-IT" sz="1050" b="1" dirty="0">
                <a:latin typeface="Consolas" panose="020B0609020204030204" pitchFamily="49" charset="0"/>
              </a:rPr>
              <a:t>(</a:t>
            </a:r>
            <a:r>
              <a:rPr lang="it-IT" sz="1050" b="1" dirty="0">
                <a:solidFill>
                  <a:srgbClr val="FF0000"/>
                </a:solidFill>
                <a:latin typeface="Consolas" panose="020B0609020204030204" pitchFamily="49" charset="0"/>
              </a:rPr>
              <a:t>10</a:t>
            </a:r>
            <a:r>
              <a:rPr lang="it-IT" sz="1050" b="1" dirty="0">
                <a:latin typeface="Consolas" panose="020B0609020204030204" pitchFamily="49" charset="0"/>
              </a:rPr>
              <a:t>) </a:t>
            </a:r>
            <a:r>
              <a:rPr lang="it-IT" sz="1050" b="1" dirty="0" err="1">
                <a:latin typeface="Consolas" panose="020B0609020204030204" pitchFamily="49" charset="0"/>
              </a:rPr>
              <a:t>if</a:t>
            </a:r>
            <a:r>
              <a:rPr lang="it-IT" sz="1050" b="1" dirty="0">
                <a:latin typeface="Consolas" panose="020B0609020204030204" pitchFamily="49" charset="0"/>
              </a:rPr>
              <a:t> </a:t>
            </a:r>
            <a:r>
              <a:rPr lang="it-IT" sz="1050" b="1" dirty="0">
                <a:solidFill>
                  <a:srgbClr val="0070C0"/>
                </a:solidFill>
                <a:latin typeface="Consolas" panose="020B0609020204030204" pitchFamily="49" charset="0"/>
              </a:rPr>
              <a:t>x</a:t>
            </a:r>
            <a:r>
              <a:rPr lang="it-IT" sz="1050" b="1" dirty="0">
                <a:latin typeface="Consolas" panose="020B0609020204030204" pitchFamily="49" charset="0"/>
              </a:rPr>
              <a:t> &lt; </a:t>
            </a:r>
            <a:r>
              <a:rPr lang="it-IT" sz="1050" b="1" dirty="0">
                <a:solidFill>
                  <a:srgbClr val="FF0000"/>
                </a:solidFill>
                <a:latin typeface="Consolas" panose="020B0609020204030204" pitchFamily="49" charset="0"/>
              </a:rPr>
              <a:t>5</a:t>
            </a:r>
            <a:r>
              <a:rPr lang="it-IT" sz="1050" b="1" dirty="0">
                <a:latin typeface="Consolas" panose="020B0609020204030204" pitchFamily="49" charset="0"/>
              </a:rPr>
              <a:t>]</a:t>
            </a:r>
          </a:p>
          <a:p>
            <a:pPr algn="ctr"/>
            <a:r>
              <a:rPr lang="it-IT" sz="1050" b="0" i="0" dirty="0">
                <a:solidFill>
                  <a:srgbClr val="00B050"/>
                </a:solidFill>
                <a:effectLst/>
                <a:latin typeface="consolas" panose="020B0609020204030204" pitchFamily="49" charset="0"/>
              </a:rPr>
              <a:t>[0, 1, 2, 3, 4]</a:t>
            </a:r>
          </a:p>
          <a:p>
            <a:pPr algn="ctr"/>
            <a:endParaRPr lang="it-IT" sz="1050" dirty="0">
              <a:solidFill>
                <a:srgbClr val="00B050"/>
              </a:solidFill>
              <a:latin typeface="consolas" panose="020B0609020204030204" pitchFamily="49" charset="0"/>
            </a:endParaRPr>
          </a:p>
          <a:p>
            <a:endParaRPr lang="it-IT" sz="1400" dirty="0">
              <a:solidFill>
                <a:srgbClr val="00B050"/>
              </a:solidFill>
            </a:endParaRPr>
          </a:p>
        </p:txBody>
      </p:sp>
      <p:pic>
        <p:nvPicPr>
          <p:cNvPr id="5" name="Immagine 4">
            <a:extLst>
              <a:ext uri="{FF2B5EF4-FFF2-40B4-BE49-F238E27FC236}">
                <a16:creationId xmlns:a16="http://schemas.microsoft.com/office/drawing/2014/main" id="{639CE4FA-5E75-E4C6-BEA5-7409AB4927C6}"/>
              </a:ext>
            </a:extLst>
          </p:cNvPr>
          <p:cNvPicPr>
            <a:picLocks noChangeAspect="1"/>
          </p:cNvPicPr>
          <p:nvPr/>
        </p:nvPicPr>
        <p:blipFill>
          <a:blip r:embed="rId2"/>
          <a:stretch>
            <a:fillRect/>
          </a:stretch>
        </p:blipFill>
        <p:spPr>
          <a:xfrm>
            <a:off x="495974" y="1851490"/>
            <a:ext cx="5344271" cy="323895"/>
          </a:xfrm>
          <a:prstGeom prst="rect">
            <a:avLst/>
          </a:prstGeom>
        </p:spPr>
      </p:pic>
      <p:pic>
        <p:nvPicPr>
          <p:cNvPr id="6" name="Immagine 5">
            <a:extLst>
              <a:ext uri="{FF2B5EF4-FFF2-40B4-BE49-F238E27FC236}">
                <a16:creationId xmlns:a16="http://schemas.microsoft.com/office/drawing/2014/main" id="{17E33831-0615-257E-822F-CE0519DFAC54}"/>
              </a:ext>
            </a:extLst>
          </p:cNvPr>
          <p:cNvPicPr>
            <a:picLocks noChangeAspect="1"/>
          </p:cNvPicPr>
          <p:nvPr/>
        </p:nvPicPr>
        <p:blipFill>
          <a:blip r:embed="rId3"/>
          <a:stretch>
            <a:fillRect/>
          </a:stretch>
        </p:blipFill>
        <p:spPr>
          <a:xfrm>
            <a:off x="1333059" y="3543300"/>
            <a:ext cx="3670100" cy="1071070"/>
          </a:xfrm>
          <a:prstGeom prst="rect">
            <a:avLst/>
          </a:prstGeom>
        </p:spPr>
      </p:pic>
    </p:spTree>
    <p:extLst>
      <p:ext uri="{BB962C8B-B14F-4D97-AF65-F5344CB8AC3E}">
        <p14:creationId xmlns:p14="http://schemas.microsoft.com/office/powerpoint/2010/main" val="30570406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7033E1-8213-491D-8AAE-B5054AA119BD}"/>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4EEBF611-433B-4186-9710-629CB08340C9}"/>
              </a:ext>
            </a:extLst>
          </p:cNvPr>
          <p:cNvSpPr>
            <a:spLocks noGrp="1"/>
          </p:cNvSpPr>
          <p:nvPr>
            <p:ph sz="half" idx="2"/>
          </p:nvPr>
        </p:nvSpPr>
        <p:spPr/>
        <p:txBody>
          <a:bodyPr anchor="ctr">
            <a:normAutofit/>
          </a:bodyPr>
          <a:lstStyle/>
          <a:p>
            <a:pPr>
              <a:buFont typeface="Arial" panose="020B0604020202020204" pitchFamily="34" charset="0"/>
              <a:buChar char="•"/>
            </a:pPr>
            <a:r>
              <a:rPr lang="it-IT" sz="1600" b="1" dirty="0"/>
              <a:t> EXPRESSION</a:t>
            </a:r>
            <a:br>
              <a:rPr lang="it-IT" sz="2000" b="1" dirty="0">
                <a:solidFill>
                  <a:srgbClr val="00B050"/>
                </a:solidFill>
              </a:rPr>
            </a:br>
            <a:r>
              <a:rPr lang="it-IT" sz="1400" dirty="0"/>
              <a:t>L’</a:t>
            </a:r>
            <a:r>
              <a:rPr lang="it-IT" sz="1400" dirty="0" err="1"/>
              <a:t>expression</a:t>
            </a:r>
            <a:r>
              <a:rPr lang="it-IT" sz="1400" dirty="0"/>
              <a:t> è </a:t>
            </a:r>
            <a:r>
              <a:rPr lang="it-IT" sz="1400" b="1" dirty="0"/>
              <a:t>l’elemento corrente nell’iterazione</a:t>
            </a:r>
            <a:r>
              <a:rPr lang="it-IT" sz="1400" dirty="0"/>
              <a:t>, ma è anche un risultato che si può </a:t>
            </a:r>
            <a:r>
              <a:rPr lang="it-IT" sz="1400" b="1" dirty="0"/>
              <a:t>manipolare</a:t>
            </a:r>
            <a:r>
              <a:rPr lang="it-IT" sz="1400" dirty="0"/>
              <a:t> prima che divenga un elemento della nuova lista che si sta creando. </a:t>
            </a:r>
          </a:p>
          <a:p>
            <a:pPr>
              <a:buFont typeface="Arial" panose="020B0604020202020204" pitchFamily="34" charset="0"/>
              <a:buChar char="•"/>
            </a:pPr>
            <a:endParaRPr lang="it-IT" sz="1400" dirty="0"/>
          </a:p>
          <a:p>
            <a:pPr algn="ctr"/>
            <a:r>
              <a:rPr lang="it-IT" sz="1200" dirty="0">
                <a:solidFill>
                  <a:srgbClr val="00B050"/>
                </a:solidFill>
                <a:latin typeface="Consolas" panose="020B0609020204030204" pitchFamily="49" charset="0"/>
              </a:rPr>
              <a:t>#trasforma il valore della nuova lista in </a:t>
            </a:r>
            <a:r>
              <a:rPr lang="it-IT" sz="1200" dirty="0" err="1">
                <a:solidFill>
                  <a:srgbClr val="00B050"/>
                </a:solidFill>
                <a:latin typeface="Consolas" panose="020B0609020204030204" pitchFamily="49" charset="0"/>
              </a:rPr>
              <a:t>uppercase</a:t>
            </a:r>
            <a:endParaRPr lang="it-IT" sz="1200" dirty="0">
              <a:solidFill>
                <a:srgbClr val="00B050"/>
              </a:solidFill>
              <a:latin typeface="Consolas" panose="020B0609020204030204" pitchFamily="49" charset="0"/>
            </a:endParaRPr>
          </a:p>
          <a:p>
            <a:pPr algn="ctr"/>
            <a:endParaRPr lang="it-IT" sz="1200" dirty="0">
              <a:solidFill>
                <a:srgbClr val="00B050"/>
              </a:solidFill>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err="1">
                <a:solidFill>
                  <a:srgbClr val="000000"/>
                </a:solidFill>
                <a:effectLst/>
                <a:latin typeface="Consolas" panose="020B0609020204030204" pitchFamily="49" charset="0"/>
              </a:rPr>
              <a:t>x.upper</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00B050"/>
                </a:solidFill>
                <a:effectLst/>
                <a:latin typeface="consolas" panose="020B0609020204030204" pitchFamily="49" charset="0"/>
              </a:rPr>
              <a:t>['APPLE', 'BANANA', 'CHERRY', 'KIWI', 'MANGO’]</a:t>
            </a:r>
          </a:p>
          <a:p>
            <a:endParaRPr lang="it-IT" sz="1200" dirty="0">
              <a:solidFill>
                <a:srgbClr val="00B050"/>
              </a:solidFill>
            </a:endParaRPr>
          </a:p>
          <a:p>
            <a:r>
              <a:rPr lang="it-IT" sz="1400" dirty="0"/>
              <a:t>Si può agire sul risultato come si preferisce</a:t>
            </a:r>
          </a:p>
          <a:p>
            <a:pPr algn="ctr"/>
            <a:endParaRPr lang="it-IT" sz="1200" dirty="0">
              <a:solidFill>
                <a:srgbClr val="00B050"/>
              </a:solidFill>
              <a:latin typeface="Consolas" panose="020B0609020204030204" pitchFamily="49" charset="0"/>
            </a:endParaRPr>
          </a:p>
          <a:p>
            <a:pPr algn="ctr"/>
            <a:r>
              <a:rPr lang="it-IT" sz="1200" dirty="0">
                <a:solidFill>
                  <a:srgbClr val="00B050"/>
                </a:solidFill>
                <a:latin typeface="Consolas" panose="020B0609020204030204" pitchFamily="49" charset="0"/>
              </a:rPr>
              <a:t>#</a:t>
            </a:r>
            <a:r>
              <a:rPr lang="en-US" sz="1200" b="0" i="0" dirty="0" err="1">
                <a:solidFill>
                  <a:srgbClr val="00B050"/>
                </a:solidFill>
                <a:effectLst/>
                <a:latin typeface="Consolas" panose="020B0609020204030204" pitchFamily="49" charset="0"/>
              </a:rPr>
              <a:t>imposta</a:t>
            </a:r>
            <a:r>
              <a:rPr lang="en-US" sz="1200" b="0" i="0" dirty="0">
                <a:solidFill>
                  <a:srgbClr val="00B050"/>
                </a:solidFill>
                <a:effectLst/>
                <a:latin typeface="Consolas" panose="020B0609020204030204" pitchFamily="49" charset="0"/>
              </a:rPr>
              <a:t> tutti </a:t>
            </a:r>
            <a:r>
              <a:rPr lang="en-US" sz="1200" b="0" i="0" dirty="0" err="1">
                <a:solidFill>
                  <a:srgbClr val="00B050"/>
                </a:solidFill>
                <a:effectLst/>
                <a:latin typeface="Consolas" panose="020B0609020204030204" pitchFamily="49" charset="0"/>
              </a:rPr>
              <a:t>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valori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della</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lista</a:t>
            </a:r>
            <a:r>
              <a:rPr lang="en-US" sz="1200" b="0" i="0" dirty="0">
                <a:solidFill>
                  <a:srgbClr val="00B050"/>
                </a:solidFill>
                <a:effectLst/>
                <a:latin typeface="Consolas" panose="020B0609020204030204" pitchFamily="49" charset="0"/>
              </a:rPr>
              <a:t> a “hello” </a:t>
            </a:r>
          </a:p>
          <a:p>
            <a:pPr algn="ctr"/>
            <a:endParaRPr lang="en-US" sz="1200" b="0" i="0" dirty="0">
              <a:solidFill>
                <a:srgbClr val="00B050"/>
              </a:solidFill>
              <a:effectLst/>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a:solidFill>
                  <a:srgbClr val="A52A2A"/>
                </a:solidFill>
                <a:effectLst/>
                <a:latin typeface="Consolas" panose="020B0609020204030204" pitchFamily="49" charset="0"/>
              </a:rPr>
              <a:t>'hello'</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FFFFFF"/>
                </a:solidFill>
                <a:effectLst/>
                <a:latin typeface="Consolas" panose="020B0609020204030204" pitchFamily="49" charset="0"/>
              </a:rPr>
              <a:t>[</a:t>
            </a:r>
            <a:r>
              <a:rPr lang="it-IT" sz="1200" b="0" i="0" dirty="0">
                <a:solidFill>
                  <a:srgbClr val="00B050"/>
                </a:solidFill>
                <a:effectLst/>
                <a:latin typeface="Consolas" panose="020B0609020204030204" pitchFamily="49" charset="0"/>
              </a:rPr>
              <a:t>'hello', 'hello', 'hello', 'hello', 'hello’]</a:t>
            </a:r>
          </a:p>
          <a:p>
            <a:endParaRPr lang="it-IT" sz="1400" dirty="0"/>
          </a:p>
          <a:p>
            <a:endParaRPr lang="it-IT" sz="1400" dirty="0"/>
          </a:p>
        </p:txBody>
      </p:sp>
      <p:sp>
        <p:nvSpPr>
          <p:cNvPr id="4" name="Segnaposto contenuto 3">
            <a:extLst>
              <a:ext uri="{FF2B5EF4-FFF2-40B4-BE49-F238E27FC236}">
                <a16:creationId xmlns:a16="http://schemas.microsoft.com/office/drawing/2014/main" id="{4A28DC98-0E9E-A9FF-148E-F761580AC917}"/>
              </a:ext>
            </a:extLst>
          </p:cNvPr>
          <p:cNvSpPr>
            <a:spLocks noGrp="1"/>
          </p:cNvSpPr>
          <p:nvPr>
            <p:ph sz="quarter" idx="4"/>
          </p:nvPr>
        </p:nvSpPr>
        <p:spPr/>
        <p:txBody>
          <a:bodyPr anchor="ctr"/>
          <a:lstStyle/>
          <a:p>
            <a:r>
              <a:rPr lang="it-IT" sz="1400" dirty="0"/>
              <a:t>L’</a:t>
            </a:r>
            <a:r>
              <a:rPr lang="it-IT" sz="1400" dirty="0" err="1"/>
              <a:t>expression</a:t>
            </a:r>
            <a:r>
              <a:rPr lang="it-IT" sz="1400" dirty="0"/>
              <a:t> può anche </a:t>
            </a:r>
            <a:r>
              <a:rPr lang="it-IT" sz="1400" b="1" dirty="0">
                <a:highlight>
                  <a:srgbClr val="00FFFF"/>
                </a:highlight>
              </a:rPr>
              <a:t>contenere delle condizioni</a:t>
            </a:r>
            <a:r>
              <a:rPr lang="it-IT" sz="1400" dirty="0"/>
              <a:t> che non agiscono come filtro ma come modo per manipolare il risultato</a:t>
            </a:r>
          </a:p>
          <a:p>
            <a:endParaRPr lang="it-IT" sz="2400" dirty="0"/>
          </a:p>
          <a:p>
            <a:pPr algn="ctr"/>
            <a:r>
              <a:rPr lang="it-IT" sz="1200" dirty="0" err="1">
                <a:latin typeface="Consolas" panose="020B0609020204030204" pitchFamily="49" charset="0"/>
              </a:rPr>
              <a:t>fruits</a:t>
            </a:r>
            <a:r>
              <a:rPr lang="it-IT" sz="1200" dirty="0">
                <a:latin typeface="Consolas" panose="020B0609020204030204" pitchFamily="49" charset="0"/>
              </a:rPr>
              <a:t> = ["</a:t>
            </a:r>
            <a:r>
              <a:rPr lang="it-IT" sz="1200" dirty="0" err="1">
                <a:solidFill>
                  <a:srgbClr val="0000CD"/>
                </a:solidFill>
                <a:latin typeface="Consolas" panose="020B0609020204030204" pitchFamily="49" charset="0"/>
              </a:rPr>
              <a:t>apple</a:t>
            </a:r>
            <a:r>
              <a:rPr lang="it-IT" sz="1200" dirty="0">
                <a:latin typeface="Consolas" panose="020B0609020204030204" pitchFamily="49" charset="0"/>
              </a:rPr>
              <a:t>", "</a:t>
            </a:r>
            <a:r>
              <a:rPr lang="it-IT" sz="1200" dirty="0">
                <a:solidFill>
                  <a:srgbClr val="0000CD"/>
                </a:solidFill>
                <a:latin typeface="Consolas" panose="020B0609020204030204" pitchFamily="49" charset="0"/>
              </a:rPr>
              <a:t>banana</a:t>
            </a:r>
            <a:r>
              <a:rPr lang="it-IT" sz="1200" dirty="0">
                <a:latin typeface="Consolas" panose="020B0609020204030204" pitchFamily="49" charset="0"/>
              </a:rPr>
              <a:t>", "</a:t>
            </a:r>
            <a:r>
              <a:rPr lang="it-IT" sz="1200" dirty="0">
                <a:solidFill>
                  <a:srgbClr val="0000CD"/>
                </a:solidFill>
                <a:latin typeface="Consolas" panose="020B0609020204030204" pitchFamily="49" charset="0"/>
              </a:rPr>
              <a:t>cherry</a:t>
            </a:r>
            <a:r>
              <a:rPr lang="it-IT" sz="1200" dirty="0">
                <a:latin typeface="Consolas" panose="020B0609020204030204" pitchFamily="49" charset="0"/>
              </a:rPr>
              <a:t>", "</a:t>
            </a:r>
            <a:r>
              <a:rPr lang="it-IT" sz="1200" dirty="0">
                <a:solidFill>
                  <a:srgbClr val="0000CD"/>
                </a:solidFill>
                <a:latin typeface="Consolas" panose="020B0609020204030204" pitchFamily="49" charset="0"/>
              </a:rPr>
              <a:t>kiwi</a:t>
            </a:r>
            <a:r>
              <a:rPr lang="it-IT" sz="1200" dirty="0">
                <a:latin typeface="Consolas" panose="020B0609020204030204" pitchFamily="49" charset="0"/>
              </a:rPr>
              <a:t>", "</a:t>
            </a:r>
            <a:r>
              <a:rPr lang="it-IT" sz="1200" dirty="0">
                <a:solidFill>
                  <a:srgbClr val="0000CD"/>
                </a:solidFill>
                <a:latin typeface="Consolas" panose="020B0609020204030204" pitchFamily="49" charset="0"/>
              </a:rPr>
              <a:t>mango</a:t>
            </a:r>
            <a:r>
              <a:rPr lang="it-IT" sz="1200" dirty="0">
                <a:latin typeface="Consolas" panose="020B0609020204030204" pitchFamily="49" charset="0"/>
              </a:rPr>
              <a:t>"]</a:t>
            </a:r>
          </a:p>
          <a:p>
            <a:pPr algn="ctr"/>
            <a:endParaRPr lang="it-IT" sz="1200" dirty="0">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[x </a:t>
            </a:r>
            <a:r>
              <a:rPr lang="en-US" sz="1200" b="0" i="0" dirty="0">
                <a:solidFill>
                  <a:srgbClr val="0000CD"/>
                </a:solidFill>
                <a:effectLst/>
                <a:latin typeface="Consolas" panose="020B0609020204030204" pitchFamily="49" charset="0"/>
              </a:rPr>
              <a:t>if</a:t>
            </a:r>
            <a:r>
              <a:rPr lang="en-US" sz="1200" b="0" i="0" dirty="0">
                <a:solidFill>
                  <a:srgbClr val="000000"/>
                </a:solidFill>
                <a:effectLst/>
                <a:latin typeface="Consolas" panose="020B0609020204030204" pitchFamily="49" charset="0"/>
              </a:rPr>
              <a:t> x != </a:t>
            </a:r>
            <a:r>
              <a:rPr lang="en-US" sz="1200" b="0" i="0" dirty="0">
                <a:solidFill>
                  <a:srgbClr val="A52A2A"/>
                </a:solidFill>
                <a:effectLst/>
                <a:latin typeface="Consolas" panose="020B0609020204030204" pitchFamily="49" charset="0"/>
              </a:rPr>
              <a:t>"banana"</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else</a:t>
            </a:r>
            <a:r>
              <a:rPr lang="en-US" sz="1200" b="0" i="0" dirty="0">
                <a:solidFill>
                  <a:srgbClr val="000000"/>
                </a:solidFill>
                <a:effectLst/>
                <a:latin typeface="Consolas" panose="020B0609020204030204" pitchFamily="49" charset="0"/>
              </a:rPr>
              <a:t> </a:t>
            </a:r>
            <a:r>
              <a:rPr lang="en-US" sz="1200" b="0" i="0" dirty="0">
                <a:solidFill>
                  <a:srgbClr val="A52A2A"/>
                </a:solidFill>
                <a:effectLst/>
                <a:latin typeface="Consolas" panose="020B0609020204030204" pitchFamily="49" charset="0"/>
              </a:rPr>
              <a:t>"orange"</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b="0" i="0" dirty="0">
              <a:solidFill>
                <a:srgbClr val="000000"/>
              </a:solidFill>
              <a:effectLst/>
              <a:latin typeface="Consolas" panose="020B0609020204030204" pitchFamily="49" charset="0"/>
            </a:endParaRPr>
          </a:p>
          <a:p>
            <a:pPr algn="ctr"/>
            <a:r>
              <a:rPr lang="it-IT" sz="1200" b="0" i="0" dirty="0">
                <a:solidFill>
                  <a:srgbClr val="00B050"/>
                </a:solidFill>
                <a:effectLst/>
                <a:latin typeface="consolas" panose="020B0609020204030204" pitchFamily="49" charset="0"/>
              </a:rPr>
              <a:t>['</a:t>
            </a:r>
            <a:r>
              <a:rPr lang="it-IT" sz="1200" b="0" i="0" dirty="0" err="1">
                <a:solidFill>
                  <a:srgbClr val="00B050"/>
                </a:solidFill>
                <a:effectLst/>
                <a:latin typeface="consolas" panose="020B0609020204030204" pitchFamily="49" charset="0"/>
              </a:rPr>
              <a:t>apple</a:t>
            </a:r>
            <a:r>
              <a:rPr lang="it-IT" sz="1200" b="0" i="0" dirty="0">
                <a:solidFill>
                  <a:srgbClr val="00B050"/>
                </a:solidFill>
                <a:effectLst/>
                <a:latin typeface="consolas" panose="020B0609020204030204" pitchFamily="49" charset="0"/>
              </a:rPr>
              <a:t>', '</a:t>
            </a:r>
            <a:r>
              <a:rPr lang="it-IT" sz="1200" b="0" i="0" dirty="0" err="1">
                <a:solidFill>
                  <a:srgbClr val="00B050"/>
                </a:solidFill>
                <a:effectLst/>
                <a:latin typeface="consolas" panose="020B0609020204030204" pitchFamily="49" charset="0"/>
              </a:rPr>
              <a:t>orange</a:t>
            </a:r>
            <a:r>
              <a:rPr lang="it-IT" sz="1200" b="0" i="0" dirty="0">
                <a:solidFill>
                  <a:srgbClr val="00B050"/>
                </a:solidFill>
                <a:effectLst/>
                <a:latin typeface="consolas" panose="020B0609020204030204" pitchFamily="49" charset="0"/>
              </a:rPr>
              <a:t>', 'cherry', 'kiwi', 'mango']</a:t>
            </a:r>
            <a:endParaRPr lang="en-US" sz="1200" b="0" i="0" dirty="0">
              <a:solidFill>
                <a:srgbClr val="00B050"/>
              </a:solidFill>
              <a:effectLst/>
              <a:latin typeface="Consolas" panose="020B0609020204030204" pitchFamily="49" charset="0"/>
            </a:endParaRPr>
          </a:p>
          <a:p>
            <a:pPr algn="ctr"/>
            <a:endParaRPr lang="en-US" sz="2000" dirty="0">
              <a:solidFill>
                <a:srgbClr val="000000"/>
              </a:solidFill>
              <a:latin typeface="Consolas" panose="020B0609020204030204" pitchFamily="49" charset="0"/>
            </a:endParaRPr>
          </a:p>
          <a:p>
            <a:r>
              <a:rPr lang="en-US" sz="1400" dirty="0">
                <a:solidFill>
                  <a:srgbClr val="000000"/>
                </a:solidFill>
                <a:latin typeface="+mj-lt"/>
              </a:rPr>
              <a:t>Questa expression dice: “</a:t>
            </a:r>
            <a:r>
              <a:rPr lang="en-US" sz="1400" i="1" dirty="0" err="1">
                <a:solidFill>
                  <a:srgbClr val="000000"/>
                </a:solidFill>
                <a:latin typeface="+mj-lt"/>
              </a:rPr>
              <a:t>ritorna</a:t>
            </a:r>
            <a:r>
              <a:rPr lang="en-US" sz="1400" i="1" dirty="0">
                <a:solidFill>
                  <a:srgbClr val="000000"/>
                </a:solidFill>
                <a:latin typeface="+mj-lt"/>
              </a:rPr>
              <a:t> </a:t>
            </a:r>
            <a:r>
              <a:rPr lang="en-US" sz="1400" i="1" dirty="0" err="1">
                <a:solidFill>
                  <a:srgbClr val="000000"/>
                </a:solidFill>
                <a:latin typeface="+mj-lt"/>
              </a:rPr>
              <a:t>l’element</a:t>
            </a:r>
            <a:r>
              <a:rPr lang="en-US" sz="1400" i="1" dirty="0">
                <a:solidFill>
                  <a:srgbClr val="000000"/>
                </a:solidFill>
                <a:latin typeface="+mj-lt"/>
              </a:rPr>
              <a:t> se non è “banana”, se è “banana” </a:t>
            </a:r>
            <a:r>
              <a:rPr lang="en-US" sz="1400" i="1" dirty="0" err="1">
                <a:solidFill>
                  <a:srgbClr val="000000"/>
                </a:solidFill>
                <a:latin typeface="+mj-lt"/>
              </a:rPr>
              <a:t>ritorna</a:t>
            </a:r>
            <a:r>
              <a:rPr lang="en-US" sz="1400" i="1" dirty="0">
                <a:solidFill>
                  <a:srgbClr val="000000"/>
                </a:solidFill>
                <a:latin typeface="+mj-lt"/>
              </a:rPr>
              <a:t> “orange” </a:t>
            </a:r>
            <a:endParaRPr lang="it-IT" sz="1400" i="1" dirty="0">
              <a:latin typeface="+mj-lt"/>
            </a:endParaRPr>
          </a:p>
          <a:p>
            <a:endParaRPr lang="it-IT" dirty="0"/>
          </a:p>
        </p:txBody>
      </p:sp>
    </p:spTree>
    <p:extLst>
      <p:ext uri="{BB962C8B-B14F-4D97-AF65-F5344CB8AC3E}">
        <p14:creationId xmlns:p14="http://schemas.microsoft.com/office/powerpoint/2010/main" val="1490309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PYTHON LIST – ORDINARE LA LIST – sort( )</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328611" y="1271017"/>
            <a:ext cx="5623781" cy="5217706"/>
          </a:xfrm>
        </p:spPr>
        <p:txBody>
          <a:bodyPr>
            <a:normAutofit/>
          </a:bodyPr>
          <a:lstStyle/>
          <a:p>
            <a:pPr marL="0" indent="0">
              <a:buNone/>
            </a:pPr>
            <a:r>
              <a:rPr lang="it-IT" b="1" u="sng" dirty="0"/>
              <a:t>ORDINARE LE LIST ALFANUMERICAMENTE</a:t>
            </a:r>
          </a:p>
          <a:p>
            <a:pPr marL="0" indent="0">
              <a:buNone/>
            </a:pPr>
            <a:r>
              <a:rPr lang="it-IT" sz="1400" dirty="0"/>
              <a:t>Gli oggetti di tipo list possiedono il metodo sort() che consente di ordinare la list alfanumericamente in maniera ascendente (default): </a:t>
            </a:r>
          </a:p>
          <a:p>
            <a:pPr marL="0" indent="0">
              <a:buNone/>
            </a:pPr>
            <a:endParaRPr lang="it-IT" sz="1600" b="1" dirty="0"/>
          </a:p>
          <a:p>
            <a:pPr marL="0" indent="0">
              <a:buNone/>
            </a:pPr>
            <a:r>
              <a:rPr lang="it-IT" sz="1600" b="1" dirty="0"/>
              <a:t>ORDINARE LA LISTA ALFABETICAMENTE</a:t>
            </a:r>
          </a:p>
          <a:p>
            <a:pPr marL="0" indent="0">
              <a:buNone/>
            </a:pPr>
            <a:endParaRPr lang="it-IT" dirty="0"/>
          </a:p>
          <a:p>
            <a:pPr marL="0" indent="0">
              <a:buNone/>
            </a:pPr>
            <a:endParaRPr lang="it-IT" dirty="0"/>
          </a:p>
          <a:p>
            <a:pPr marL="0" indent="0">
              <a:buNone/>
            </a:pPr>
            <a:endParaRPr lang="it-IT" sz="1600" b="1" dirty="0"/>
          </a:p>
          <a:p>
            <a:pPr marL="0" indent="0">
              <a:buNone/>
            </a:pPr>
            <a:endParaRPr lang="it-IT" sz="1600" b="1" dirty="0"/>
          </a:p>
          <a:p>
            <a:pPr marL="0" indent="0">
              <a:buNone/>
            </a:pPr>
            <a:endParaRPr lang="it-IT" sz="1600" b="1" dirty="0"/>
          </a:p>
          <a:p>
            <a:pPr marL="0" indent="0">
              <a:buNone/>
            </a:pPr>
            <a:r>
              <a:rPr lang="it-IT" sz="1600" b="1" dirty="0"/>
              <a:t>ORDINARE LA LISTA NUMERICAMENTE</a:t>
            </a:r>
          </a:p>
          <a:p>
            <a:pPr marL="0" indent="0">
              <a:buNone/>
            </a:pPr>
            <a:endParaRPr lang="it-IT" dirty="0"/>
          </a:p>
          <a:p>
            <a:pPr marL="0" indent="0">
              <a:buNone/>
            </a:pPr>
            <a:endParaRPr lang="it-IT" dirty="0"/>
          </a:p>
        </p:txBody>
      </p:sp>
      <p:sp>
        <p:nvSpPr>
          <p:cNvPr id="4" name="Segnaposto contenuto 3">
            <a:extLst>
              <a:ext uri="{FF2B5EF4-FFF2-40B4-BE49-F238E27FC236}">
                <a16:creationId xmlns:a16="http://schemas.microsoft.com/office/drawing/2014/main" id="{65D24F6C-A886-4ADC-962C-9EE788FBFE13}"/>
              </a:ext>
            </a:extLst>
          </p:cNvPr>
          <p:cNvSpPr>
            <a:spLocks noGrp="1"/>
          </p:cNvSpPr>
          <p:nvPr>
            <p:ph sz="quarter" idx="4"/>
          </p:nvPr>
        </p:nvSpPr>
        <p:spPr>
          <a:xfrm>
            <a:off x="6444762" y="1271016"/>
            <a:ext cx="5418625" cy="5314421"/>
          </a:xfrm>
        </p:spPr>
        <p:txBody>
          <a:bodyPr>
            <a:normAutofit/>
          </a:bodyPr>
          <a:lstStyle/>
          <a:p>
            <a:r>
              <a:rPr lang="it-IT" sz="1800" b="1" u="sng" dirty="0"/>
              <a:t>ORDINE DISCENDENTE (reverse = True)</a:t>
            </a:r>
          </a:p>
          <a:p>
            <a:r>
              <a:rPr lang="it-IT" sz="1400" dirty="0"/>
              <a:t>Per ordinare la list in maniera discendente si usa l’argomento reverse = True passato alla funzione sort()</a:t>
            </a:r>
          </a:p>
          <a:p>
            <a:endParaRPr lang="it-IT" dirty="0"/>
          </a:p>
          <a:p>
            <a:r>
              <a:rPr lang="it-IT" sz="1600" b="1" dirty="0"/>
              <a:t>ORDINE ALFABETICO DISCENDENTE</a:t>
            </a:r>
          </a:p>
          <a:p>
            <a:endParaRPr lang="it-IT" sz="1600" b="1" dirty="0"/>
          </a:p>
          <a:p>
            <a:endParaRPr lang="it-IT" sz="1600" b="1" dirty="0"/>
          </a:p>
          <a:p>
            <a:endParaRPr lang="it-IT" sz="1600" b="1" dirty="0"/>
          </a:p>
          <a:p>
            <a:endParaRPr lang="it-IT" sz="1600" b="1" dirty="0"/>
          </a:p>
          <a:p>
            <a:endParaRPr lang="it-IT" sz="1600" b="1" dirty="0"/>
          </a:p>
          <a:p>
            <a:r>
              <a:rPr lang="it-IT" sz="1600" b="1" dirty="0"/>
              <a:t>ORDINE NUMERICO DISCENDENTE</a:t>
            </a:r>
          </a:p>
          <a:p>
            <a:endParaRPr lang="it-IT" sz="1600" b="1" dirty="0"/>
          </a:p>
        </p:txBody>
      </p:sp>
      <p:pic>
        <p:nvPicPr>
          <p:cNvPr id="6" name="Immagine 5">
            <a:extLst>
              <a:ext uri="{FF2B5EF4-FFF2-40B4-BE49-F238E27FC236}">
                <a16:creationId xmlns:a16="http://schemas.microsoft.com/office/drawing/2014/main" id="{05ED652C-16BB-86BC-7619-FE0F6D5DCF75}"/>
              </a:ext>
            </a:extLst>
          </p:cNvPr>
          <p:cNvPicPr>
            <a:picLocks noChangeAspect="1"/>
          </p:cNvPicPr>
          <p:nvPr/>
        </p:nvPicPr>
        <p:blipFill>
          <a:blip r:embed="rId2"/>
          <a:stretch>
            <a:fillRect/>
          </a:stretch>
        </p:blipFill>
        <p:spPr>
          <a:xfrm>
            <a:off x="407742" y="2870134"/>
            <a:ext cx="4601217" cy="885949"/>
          </a:xfrm>
          <a:prstGeom prst="rect">
            <a:avLst/>
          </a:prstGeom>
        </p:spPr>
      </p:pic>
      <p:pic>
        <p:nvPicPr>
          <p:cNvPr id="8" name="Immagine 7">
            <a:extLst>
              <a:ext uri="{FF2B5EF4-FFF2-40B4-BE49-F238E27FC236}">
                <a16:creationId xmlns:a16="http://schemas.microsoft.com/office/drawing/2014/main" id="{0196A561-F2CB-36DC-DEB9-2B1BF2C2F966}"/>
              </a:ext>
            </a:extLst>
          </p:cNvPr>
          <p:cNvPicPr>
            <a:picLocks noChangeAspect="1"/>
          </p:cNvPicPr>
          <p:nvPr/>
        </p:nvPicPr>
        <p:blipFill>
          <a:blip r:embed="rId3"/>
          <a:stretch>
            <a:fillRect/>
          </a:stretch>
        </p:blipFill>
        <p:spPr>
          <a:xfrm>
            <a:off x="407742" y="4571768"/>
            <a:ext cx="2619741" cy="876422"/>
          </a:xfrm>
          <a:prstGeom prst="rect">
            <a:avLst/>
          </a:prstGeom>
        </p:spPr>
      </p:pic>
      <p:pic>
        <p:nvPicPr>
          <p:cNvPr id="10" name="Immagine 9">
            <a:extLst>
              <a:ext uri="{FF2B5EF4-FFF2-40B4-BE49-F238E27FC236}">
                <a16:creationId xmlns:a16="http://schemas.microsoft.com/office/drawing/2014/main" id="{0A8A9BCF-7E46-849F-F27C-54FD0F9289B7}"/>
              </a:ext>
            </a:extLst>
          </p:cNvPr>
          <p:cNvPicPr>
            <a:picLocks noChangeAspect="1"/>
          </p:cNvPicPr>
          <p:nvPr/>
        </p:nvPicPr>
        <p:blipFill>
          <a:blip r:embed="rId4"/>
          <a:stretch>
            <a:fillRect/>
          </a:stretch>
        </p:blipFill>
        <p:spPr>
          <a:xfrm>
            <a:off x="6573938" y="2870134"/>
            <a:ext cx="4667901" cy="800212"/>
          </a:xfrm>
          <a:prstGeom prst="rect">
            <a:avLst/>
          </a:prstGeom>
        </p:spPr>
      </p:pic>
      <p:pic>
        <p:nvPicPr>
          <p:cNvPr id="12" name="Immagine 11">
            <a:extLst>
              <a:ext uri="{FF2B5EF4-FFF2-40B4-BE49-F238E27FC236}">
                <a16:creationId xmlns:a16="http://schemas.microsoft.com/office/drawing/2014/main" id="{94CC1B2C-C423-4BA7-E6B4-665DA9AB73BA}"/>
              </a:ext>
            </a:extLst>
          </p:cNvPr>
          <p:cNvPicPr>
            <a:picLocks noChangeAspect="1"/>
          </p:cNvPicPr>
          <p:nvPr/>
        </p:nvPicPr>
        <p:blipFill>
          <a:blip r:embed="rId5"/>
          <a:stretch>
            <a:fillRect/>
          </a:stretch>
        </p:blipFill>
        <p:spPr>
          <a:xfrm>
            <a:off x="6573938" y="4314949"/>
            <a:ext cx="2800741" cy="838317"/>
          </a:xfrm>
          <a:prstGeom prst="rect">
            <a:avLst/>
          </a:prstGeom>
        </p:spPr>
      </p:pic>
    </p:spTree>
    <p:extLst>
      <p:ext uri="{BB962C8B-B14F-4D97-AF65-F5344CB8AC3E}">
        <p14:creationId xmlns:p14="http://schemas.microsoft.com/office/powerpoint/2010/main" val="447865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584DC3-D0BB-4509-9152-64CA42D6E1C6}"/>
              </a:ext>
            </a:extLst>
          </p:cNvPr>
          <p:cNvSpPr>
            <a:spLocks noGrp="1"/>
          </p:cNvSpPr>
          <p:nvPr>
            <p:ph type="title"/>
          </p:nvPr>
        </p:nvSpPr>
        <p:spPr/>
        <p:txBody>
          <a:bodyPr/>
          <a:lstStyle/>
          <a:p>
            <a:r>
              <a:rPr lang="it-IT" dirty="0"/>
              <a:t>PYTHON LIST – ORDINARE LA LIST – custom sort </a:t>
            </a:r>
          </a:p>
        </p:txBody>
      </p:sp>
      <p:sp>
        <p:nvSpPr>
          <p:cNvPr id="3" name="Segnaposto contenuto 2">
            <a:extLst>
              <a:ext uri="{FF2B5EF4-FFF2-40B4-BE49-F238E27FC236}">
                <a16:creationId xmlns:a16="http://schemas.microsoft.com/office/drawing/2014/main" id="{204930A2-6E89-4BE1-A8EF-2D974C6B79FD}"/>
              </a:ext>
            </a:extLst>
          </p:cNvPr>
          <p:cNvSpPr>
            <a:spLocks noGrp="1"/>
          </p:cNvSpPr>
          <p:nvPr>
            <p:ph sz="half" idx="2"/>
          </p:nvPr>
        </p:nvSpPr>
        <p:spPr/>
        <p:txBody>
          <a:bodyPr>
            <a:normAutofit/>
          </a:bodyPr>
          <a:lstStyle/>
          <a:p>
            <a:r>
              <a:rPr lang="en-US" sz="1400" b="0" i="0" dirty="0">
                <a:solidFill>
                  <a:srgbClr val="595143"/>
                </a:solidFill>
                <a:effectLst/>
              </a:rPr>
              <a:t>Si </a:t>
            </a:r>
            <a:r>
              <a:rPr lang="en-US" sz="1400" b="0" i="0" dirty="0" err="1">
                <a:solidFill>
                  <a:srgbClr val="595143"/>
                </a:solidFill>
                <a:effectLst/>
              </a:rPr>
              <a:t>può</a:t>
            </a:r>
            <a:r>
              <a:rPr lang="en-US" sz="1400" b="0" i="0" dirty="0">
                <a:solidFill>
                  <a:srgbClr val="595143"/>
                </a:solidFill>
                <a:effectLst/>
              </a:rPr>
              <a:t> </a:t>
            </a:r>
            <a:r>
              <a:rPr lang="en-US" sz="1400" b="0" i="0" dirty="0" err="1">
                <a:solidFill>
                  <a:srgbClr val="595143"/>
                </a:solidFill>
                <a:effectLst/>
              </a:rPr>
              <a:t>creare</a:t>
            </a:r>
            <a:r>
              <a:rPr lang="en-US" sz="1400" b="0" i="0" dirty="0">
                <a:solidFill>
                  <a:srgbClr val="595143"/>
                </a:solidFill>
                <a:effectLst/>
              </a:rPr>
              <a:t> la propria </a:t>
            </a:r>
            <a:r>
              <a:rPr lang="en-US" sz="1400" b="0" i="0" dirty="0" err="1">
                <a:solidFill>
                  <a:srgbClr val="595143"/>
                </a:solidFill>
                <a:effectLst/>
              </a:rPr>
              <a:t>funzione</a:t>
            </a:r>
            <a:r>
              <a:rPr lang="en-US" sz="1400" b="0" i="0" dirty="0">
                <a:solidFill>
                  <a:srgbClr val="595143"/>
                </a:solidFill>
                <a:effectLst/>
              </a:rPr>
              <a:t> di </a:t>
            </a:r>
            <a:r>
              <a:rPr lang="en-US" sz="1400" b="0" i="0" dirty="0" err="1">
                <a:solidFill>
                  <a:srgbClr val="595143"/>
                </a:solidFill>
                <a:effectLst/>
              </a:rPr>
              <a:t>ordinamento</a:t>
            </a:r>
            <a:r>
              <a:rPr lang="en-US" sz="1400" b="0" i="0" dirty="0">
                <a:solidFill>
                  <a:srgbClr val="595143"/>
                </a:solidFill>
                <a:effectLst/>
              </a:rPr>
              <a:t> </a:t>
            </a:r>
            <a:r>
              <a:rPr lang="en-US" sz="1400" b="0" i="0" dirty="0" err="1">
                <a:solidFill>
                  <a:srgbClr val="595143"/>
                </a:solidFill>
                <a:effectLst/>
              </a:rPr>
              <a:t>usando</a:t>
            </a:r>
            <a:r>
              <a:rPr lang="en-US" sz="1400" b="0" i="0" dirty="0">
                <a:solidFill>
                  <a:srgbClr val="595143"/>
                </a:solidFill>
                <a:effectLst/>
              </a:rPr>
              <a:t> </a:t>
            </a:r>
            <a:r>
              <a:rPr lang="en-US" sz="1400" b="0" i="0" dirty="0" err="1">
                <a:solidFill>
                  <a:srgbClr val="595143"/>
                </a:solidFill>
                <a:effectLst/>
              </a:rPr>
              <a:t>l’argomento</a:t>
            </a:r>
            <a:endParaRPr lang="en-US" sz="1400" dirty="0">
              <a:solidFill>
                <a:srgbClr val="595143"/>
              </a:solidFill>
            </a:endParaRPr>
          </a:p>
          <a:p>
            <a:pPr algn="ctr"/>
            <a:endParaRPr lang="en-US" sz="1600" dirty="0">
              <a:solidFill>
                <a:srgbClr val="FF0000"/>
              </a:solidFill>
              <a:latin typeface="Consolas" panose="020B0609020204030204" pitchFamily="49" charset="0"/>
            </a:endParaRPr>
          </a:p>
          <a:p>
            <a:pPr algn="ctr"/>
            <a:r>
              <a:rPr lang="en-US" sz="1600" dirty="0">
                <a:solidFill>
                  <a:srgbClr val="FF0000"/>
                </a:solidFill>
                <a:latin typeface="Consolas" panose="020B0609020204030204" pitchFamily="49" charset="0"/>
              </a:rPr>
              <a:t>key</a:t>
            </a:r>
            <a:r>
              <a:rPr lang="en-US" sz="1600" dirty="0">
                <a:solidFill>
                  <a:srgbClr val="595143"/>
                </a:solidFill>
                <a:latin typeface="Consolas" panose="020B0609020204030204" pitchFamily="49" charset="0"/>
              </a:rPr>
              <a:t> = </a:t>
            </a:r>
            <a:r>
              <a:rPr lang="en-US" sz="1600" i="1" dirty="0">
                <a:solidFill>
                  <a:srgbClr val="595143"/>
                </a:solidFill>
                <a:latin typeface="Consolas" panose="020B0609020204030204" pitchFamily="49" charset="0"/>
              </a:rPr>
              <a:t>function</a:t>
            </a:r>
            <a:r>
              <a:rPr lang="en-US" sz="1600" dirty="0">
                <a:solidFill>
                  <a:srgbClr val="595143"/>
                </a:solidFill>
                <a:latin typeface="Consolas" panose="020B0609020204030204" pitchFamily="49" charset="0"/>
              </a:rPr>
              <a:t> </a:t>
            </a:r>
          </a:p>
          <a:p>
            <a:endParaRPr lang="en-US" sz="1600" dirty="0">
              <a:solidFill>
                <a:srgbClr val="595143"/>
              </a:solidFill>
            </a:endParaRPr>
          </a:p>
          <a:p>
            <a:r>
              <a:rPr lang="en-US" sz="1400" dirty="0">
                <a:solidFill>
                  <a:srgbClr val="595143"/>
                </a:solidFill>
                <a:highlight>
                  <a:srgbClr val="00FF00"/>
                </a:highlight>
              </a:rPr>
              <a:t>Il </a:t>
            </a:r>
            <a:r>
              <a:rPr lang="en-US" sz="1400" dirty="0" err="1">
                <a:solidFill>
                  <a:srgbClr val="595143"/>
                </a:solidFill>
                <a:highlight>
                  <a:srgbClr val="00FF00"/>
                </a:highlight>
              </a:rPr>
              <a:t>metodo</a:t>
            </a:r>
            <a:r>
              <a:rPr lang="en-US" sz="1400" dirty="0">
                <a:solidFill>
                  <a:srgbClr val="595143"/>
                </a:solidFill>
                <a:highlight>
                  <a:srgbClr val="00FF00"/>
                </a:highlight>
              </a:rPr>
              <a:t> o la </a:t>
            </a:r>
            <a:r>
              <a:rPr lang="en-US" sz="1400" dirty="0" err="1">
                <a:solidFill>
                  <a:srgbClr val="595143"/>
                </a:solidFill>
                <a:highlight>
                  <a:srgbClr val="00FF00"/>
                </a:highlight>
              </a:rPr>
              <a:t>funzione</a:t>
            </a:r>
            <a:r>
              <a:rPr lang="en-US" sz="1400" dirty="0">
                <a:solidFill>
                  <a:srgbClr val="595143"/>
                </a:solidFill>
                <a:highlight>
                  <a:srgbClr val="00FF00"/>
                </a:highlight>
              </a:rPr>
              <a:t> </a:t>
            </a:r>
            <a:r>
              <a:rPr lang="en-US" sz="1400" dirty="0" err="1">
                <a:solidFill>
                  <a:srgbClr val="595143"/>
                </a:solidFill>
                <a:highlight>
                  <a:srgbClr val="00FF00"/>
                </a:highlight>
              </a:rPr>
              <a:t>assegnati</a:t>
            </a:r>
            <a:r>
              <a:rPr lang="en-US" sz="1400" dirty="0">
                <a:solidFill>
                  <a:srgbClr val="595143"/>
                </a:solidFill>
                <a:highlight>
                  <a:srgbClr val="00FF00"/>
                </a:highlight>
              </a:rPr>
              <a:t> a key </a:t>
            </a:r>
            <a:r>
              <a:rPr lang="en-US" sz="1400" dirty="0" err="1">
                <a:solidFill>
                  <a:srgbClr val="595143"/>
                </a:solidFill>
                <a:highlight>
                  <a:srgbClr val="00FF00"/>
                </a:highlight>
              </a:rPr>
              <a:t>saranno</a:t>
            </a:r>
            <a:r>
              <a:rPr lang="en-US" sz="1400" dirty="0">
                <a:solidFill>
                  <a:srgbClr val="595143"/>
                </a:solidFill>
                <a:highlight>
                  <a:srgbClr val="00FF00"/>
                </a:highlight>
              </a:rPr>
              <a:t> </a:t>
            </a:r>
            <a:r>
              <a:rPr lang="en-US" sz="1400" b="1" dirty="0" err="1">
                <a:solidFill>
                  <a:srgbClr val="595143"/>
                </a:solidFill>
                <a:highlight>
                  <a:srgbClr val="00FF00"/>
                </a:highlight>
              </a:rPr>
              <a:t>applicati</a:t>
            </a:r>
            <a:r>
              <a:rPr lang="en-US" sz="1400" b="1" dirty="0">
                <a:solidFill>
                  <a:srgbClr val="595143"/>
                </a:solidFill>
                <a:highlight>
                  <a:srgbClr val="00FF00"/>
                </a:highlight>
              </a:rPr>
              <a:t> a tutti </a:t>
            </a:r>
            <a:r>
              <a:rPr lang="en-US" sz="1400" b="1" dirty="0" err="1">
                <a:solidFill>
                  <a:srgbClr val="595143"/>
                </a:solidFill>
                <a:highlight>
                  <a:srgbClr val="00FF00"/>
                </a:highlight>
              </a:rPr>
              <a:t>gli</a:t>
            </a:r>
            <a:r>
              <a:rPr lang="en-US" sz="1400" b="1" dirty="0">
                <a:solidFill>
                  <a:srgbClr val="595143"/>
                </a:solidFill>
                <a:highlight>
                  <a:srgbClr val="00FF00"/>
                </a:highlight>
              </a:rPr>
              <a:t> </a:t>
            </a:r>
            <a:r>
              <a:rPr lang="en-US" sz="1400" b="1" dirty="0" err="1">
                <a:solidFill>
                  <a:srgbClr val="595143"/>
                </a:solidFill>
                <a:highlight>
                  <a:srgbClr val="00FF00"/>
                </a:highlight>
              </a:rPr>
              <a:t>elementi</a:t>
            </a:r>
            <a:r>
              <a:rPr lang="en-US" sz="1400" b="1" dirty="0">
                <a:solidFill>
                  <a:srgbClr val="595143"/>
                </a:solidFill>
                <a:highlight>
                  <a:srgbClr val="00FF00"/>
                </a:highlight>
              </a:rPr>
              <a:t> </a:t>
            </a:r>
            <a:r>
              <a:rPr lang="en-US" sz="1400" b="1" dirty="0" err="1">
                <a:solidFill>
                  <a:srgbClr val="595143"/>
                </a:solidFill>
                <a:highlight>
                  <a:srgbClr val="00FF00"/>
                </a:highlight>
              </a:rPr>
              <a:t>della</a:t>
            </a:r>
            <a:r>
              <a:rPr lang="en-US" sz="1400" b="1" dirty="0">
                <a:solidFill>
                  <a:srgbClr val="595143"/>
                </a:solidFill>
                <a:highlight>
                  <a:srgbClr val="00FF00"/>
                </a:highlight>
              </a:rPr>
              <a:t> </a:t>
            </a:r>
            <a:r>
              <a:rPr lang="en-US" sz="1400" b="1" dirty="0" err="1">
                <a:solidFill>
                  <a:srgbClr val="595143"/>
                </a:solidFill>
                <a:highlight>
                  <a:srgbClr val="00FF00"/>
                </a:highlight>
              </a:rPr>
              <a:t>lista</a:t>
            </a:r>
            <a:r>
              <a:rPr lang="en-US" sz="1400" dirty="0">
                <a:solidFill>
                  <a:srgbClr val="595143"/>
                </a:solidFill>
                <a:highlight>
                  <a:srgbClr val="00FF00"/>
                </a:highlight>
              </a:rPr>
              <a:t> prima </a:t>
            </a:r>
            <a:r>
              <a:rPr lang="en-US" sz="1400" dirty="0" err="1">
                <a:solidFill>
                  <a:srgbClr val="595143"/>
                </a:solidFill>
                <a:highlight>
                  <a:srgbClr val="00FF00"/>
                </a:highlight>
              </a:rPr>
              <a:t>che</a:t>
            </a:r>
            <a:r>
              <a:rPr lang="en-US" sz="1400" dirty="0">
                <a:solidFill>
                  <a:srgbClr val="595143"/>
                </a:solidFill>
                <a:highlight>
                  <a:srgbClr val="00FF00"/>
                </a:highlight>
              </a:rPr>
              <a:t> </a:t>
            </a:r>
            <a:r>
              <a:rPr lang="en-US" sz="1400" dirty="0" err="1">
                <a:solidFill>
                  <a:srgbClr val="595143"/>
                </a:solidFill>
                <a:highlight>
                  <a:srgbClr val="00FF00"/>
                </a:highlight>
              </a:rPr>
              <a:t>questa</a:t>
            </a:r>
            <a:r>
              <a:rPr lang="en-US" sz="1400" dirty="0">
                <a:solidFill>
                  <a:srgbClr val="595143"/>
                </a:solidFill>
                <a:highlight>
                  <a:srgbClr val="00FF00"/>
                </a:highlight>
              </a:rPr>
              <a:t> </a:t>
            </a:r>
            <a:r>
              <a:rPr lang="en-US" sz="1400" dirty="0" err="1">
                <a:solidFill>
                  <a:srgbClr val="595143"/>
                </a:solidFill>
                <a:highlight>
                  <a:srgbClr val="00FF00"/>
                </a:highlight>
              </a:rPr>
              <a:t>venga</a:t>
            </a:r>
            <a:r>
              <a:rPr lang="en-US" sz="1400" dirty="0">
                <a:solidFill>
                  <a:srgbClr val="595143"/>
                </a:solidFill>
                <a:highlight>
                  <a:srgbClr val="00FF00"/>
                </a:highlight>
              </a:rPr>
              <a:t> </a:t>
            </a:r>
            <a:r>
              <a:rPr lang="en-US" sz="1400" dirty="0" err="1">
                <a:solidFill>
                  <a:srgbClr val="595143"/>
                </a:solidFill>
                <a:highlight>
                  <a:srgbClr val="00FF00"/>
                </a:highlight>
              </a:rPr>
              <a:t>ordinata</a:t>
            </a:r>
            <a:r>
              <a:rPr lang="en-US" sz="1400" dirty="0">
                <a:solidFill>
                  <a:srgbClr val="595143"/>
                </a:solidFill>
                <a:highlight>
                  <a:srgbClr val="00FF00"/>
                </a:highlight>
              </a:rPr>
              <a:t> e </a:t>
            </a:r>
            <a:r>
              <a:rPr lang="en-US" sz="1400" dirty="0" err="1">
                <a:solidFill>
                  <a:srgbClr val="595143"/>
                </a:solidFill>
                <a:highlight>
                  <a:srgbClr val="00FF00"/>
                </a:highlight>
              </a:rPr>
              <a:t>specificheranno</a:t>
            </a:r>
            <a:r>
              <a:rPr lang="en-US" sz="1400" dirty="0">
                <a:solidFill>
                  <a:srgbClr val="595143"/>
                </a:solidFill>
                <a:highlight>
                  <a:srgbClr val="00FF00"/>
                </a:highlight>
              </a:rPr>
              <a:t> le </a:t>
            </a:r>
            <a:r>
              <a:rPr lang="en-US" sz="1400" dirty="0" err="1">
                <a:solidFill>
                  <a:srgbClr val="595143"/>
                </a:solidFill>
                <a:highlight>
                  <a:srgbClr val="00FF00"/>
                </a:highlight>
              </a:rPr>
              <a:t>logiche</a:t>
            </a:r>
            <a:r>
              <a:rPr lang="en-US" sz="1400" dirty="0">
                <a:solidFill>
                  <a:srgbClr val="595143"/>
                </a:solidFill>
                <a:highlight>
                  <a:srgbClr val="00FF00"/>
                </a:highlight>
              </a:rPr>
              <a:t> del </a:t>
            </a:r>
            <a:r>
              <a:rPr lang="en-US" sz="1400" dirty="0" err="1">
                <a:solidFill>
                  <a:srgbClr val="595143"/>
                </a:solidFill>
                <a:highlight>
                  <a:srgbClr val="00FF00"/>
                </a:highlight>
              </a:rPr>
              <a:t>criterio</a:t>
            </a:r>
            <a:r>
              <a:rPr lang="en-US" sz="1400" dirty="0">
                <a:solidFill>
                  <a:srgbClr val="595143"/>
                </a:solidFill>
                <a:highlight>
                  <a:srgbClr val="00FF00"/>
                </a:highlight>
              </a:rPr>
              <a:t> di </a:t>
            </a:r>
            <a:r>
              <a:rPr lang="en-US" sz="1400" dirty="0" err="1">
                <a:solidFill>
                  <a:srgbClr val="595143"/>
                </a:solidFill>
                <a:highlight>
                  <a:srgbClr val="00FF00"/>
                </a:highlight>
              </a:rPr>
              <a:t>ordinamento</a:t>
            </a:r>
            <a:r>
              <a:rPr lang="en-US" sz="1400" dirty="0">
                <a:solidFill>
                  <a:srgbClr val="595143"/>
                </a:solidFill>
              </a:rPr>
              <a:t>. </a:t>
            </a:r>
          </a:p>
          <a:p>
            <a:endParaRPr lang="en-US" sz="1400" dirty="0">
              <a:solidFill>
                <a:srgbClr val="595143"/>
              </a:solidFill>
            </a:endParaRPr>
          </a:p>
          <a:p>
            <a:r>
              <a:rPr lang="en-US" sz="1400" dirty="0" err="1">
                <a:solidFill>
                  <a:srgbClr val="595143"/>
                </a:solidFill>
              </a:rPr>
              <a:t>Ipotizziamo</a:t>
            </a:r>
            <a:r>
              <a:rPr lang="en-US" sz="1400" dirty="0">
                <a:solidFill>
                  <a:srgbClr val="595143"/>
                </a:solidFill>
              </a:rPr>
              <a:t> di </a:t>
            </a:r>
            <a:r>
              <a:rPr lang="en-US" sz="1400" dirty="0" err="1">
                <a:solidFill>
                  <a:srgbClr val="595143"/>
                </a:solidFill>
              </a:rPr>
              <a:t>voler</a:t>
            </a:r>
            <a:r>
              <a:rPr lang="en-US" sz="1400" dirty="0">
                <a:solidFill>
                  <a:srgbClr val="595143"/>
                </a:solidFill>
              </a:rPr>
              <a:t> </a:t>
            </a:r>
            <a:r>
              <a:rPr lang="en-US" sz="1400" dirty="0" err="1">
                <a:solidFill>
                  <a:srgbClr val="595143"/>
                </a:solidFill>
              </a:rPr>
              <a:t>ordinare</a:t>
            </a:r>
            <a:r>
              <a:rPr lang="en-US" sz="1400" dirty="0">
                <a:solidFill>
                  <a:srgbClr val="595143"/>
                </a:solidFill>
              </a:rPr>
              <a:t> </a:t>
            </a:r>
            <a:r>
              <a:rPr lang="en-US" sz="1400" dirty="0" err="1">
                <a:solidFill>
                  <a:srgbClr val="595143"/>
                </a:solidFill>
              </a:rPr>
              <a:t>una</a:t>
            </a:r>
            <a:r>
              <a:rPr lang="en-US" sz="1400" dirty="0">
                <a:solidFill>
                  <a:srgbClr val="595143"/>
                </a:solidFill>
              </a:rPr>
              <a:t> </a:t>
            </a:r>
            <a:r>
              <a:rPr lang="en-US" sz="1400" dirty="0" err="1">
                <a:solidFill>
                  <a:srgbClr val="595143"/>
                </a:solidFill>
              </a:rPr>
              <a:t>lista</a:t>
            </a:r>
            <a:r>
              <a:rPr lang="en-US" sz="1400" dirty="0">
                <a:solidFill>
                  <a:srgbClr val="595143"/>
                </a:solidFill>
              </a:rPr>
              <a:t> di </a:t>
            </a:r>
            <a:r>
              <a:rPr lang="en-US" sz="1400" dirty="0" err="1">
                <a:solidFill>
                  <a:srgbClr val="595143"/>
                </a:solidFill>
              </a:rPr>
              <a:t>stringhe</a:t>
            </a:r>
            <a:r>
              <a:rPr lang="en-US" sz="1400" dirty="0">
                <a:solidFill>
                  <a:srgbClr val="595143"/>
                </a:solidFill>
              </a:rPr>
              <a:t> in base </a:t>
            </a:r>
            <a:r>
              <a:rPr lang="en-US" sz="1400" dirty="0" err="1">
                <a:solidFill>
                  <a:srgbClr val="595143"/>
                </a:solidFill>
              </a:rPr>
              <a:t>alla</a:t>
            </a:r>
            <a:r>
              <a:rPr lang="en-US" sz="1400" dirty="0">
                <a:solidFill>
                  <a:srgbClr val="595143"/>
                </a:solidFill>
              </a:rPr>
              <a:t> </a:t>
            </a:r>
            <a:r>
              <a:rPr lang="en-US" sz="1400" dirty="0" err="1">
                <a:solidFill>
                  <a:srgbClr val="595143"/>
                </a:solidFill>
              </a:rPr>
              <a:t>loro</a:t>
            </a:r>
            <a:r>
              <a:rPr lang="en-US" sz="1400" dirty="0">
                <a:solidFill>
                  <a:srgbClr val="595143"/>
                </a:solidFill>
              </a:rPr>
              <a:t> </a:t>
            </a:r>
            <a:r>
              <a:rPr lang="en-US" sz="1400" dirty="0" err="1">
                <a:solidFill>
                  <a:srgbClr val="595143"/>
                </a:solidFill>
              </a:rPr>
              <a:t>lunghezza</a:t>
            </a:r>
            <a:r>
              <a:rPr lang="en-US" sz="1400" dirty="0">
                <a:solidFill>
                  <a:srgbClr val="595143"/>
                </a:solidFill>
              </a:rPr>
              <a:t>. Per </a:t>
            </a:r>
            <a:r>
              <a:rPr lang="en-US" sz="1400" dirty="0" err="1">
                <a:solidFill>
                  <a:srgbClr val="595143"/>
                </a:solidFill>
              </a:rPr>
              <a:t>farlo</a:t>
            </a:r>
            <a:r>
              <a:rPr lang="en-US" sz="1400" dirty="0">
                <a:solidFill>
                  <a:srgbClr val="595143"/>
                </a:solidFill>
              </a:rPr>
              <a:t> </a:t>
            </a:r>
            <a:r>
              <a:rPr lang="en-US" sz="1400" dirty="0" err="1">
                <a:solidFill>
                  <a:srgbClr val="595143"/>
                </a:solidFill>
              </a:rPr>
              <a:t>si</a:t>
            </a:r>
            <a:r>
              <a:rPr lang="en-US" sz="1400" dirty="0">
                <a:solidFill>
                  <a:srgbClr val="595143"/>
                </a:solidFill>
              </a:rPr>
              <a:t> </a:t>
            </a:r>
            <a:r>
              <a:rPr lang="en-US" sz="1400" dirty="0" err="1">
                <a:solidFill>
                  <a:srgbClr val="595143"/>
                </a:solidFill>
              </a:rPr>
              <a:t>assegna</a:t>
            </a:r>
            <a:r>
              <a:rPr lang="en-US" sz="1400" dirty="0">
                <a:solidFill>
                  <a:srgbClr val="595143"/>
                </a:solidFill>
              </a:rPr>
              <a:t> il </a:t>
            </a:r>
            <a:r>
              <a:rPr lang="en-US" sz="1400" dirty="0" err="1">
                <a:solidFill>
                  <a:srgbClr val="595143"/>
                </a:solidFill>
              </a:rPr>
              <a:t>metodo</a:t>
            </a:r>
            <a:r>
              <a:rPr lang="en-US" sz="1400" dirty="0">
                <a:solidFill>
                  <a:srgbClr val="595143"/>
                </a:solidFill>
              </a:rPr>
              <a:t> built-in </a:t>
            </a:r>
            <a:r>
              <a:rPr lang="en-US" sz="1400" dirty="0" err="1">
                <a:solidFill>
                  <a:srgbClr val="595143"/>
                </a:solidFill>
              </a:rPr>
              <a:t>len</a:t>
            </a:r>
            <a:r>
              <a:rPr lang="en-US" sz="1400" dirty="0">
                <a:solidFill>
                  <a:srgbClr val="595143"/>
                </a:solidFill>
              </a:rPr>
              <a:t>() al </a:t>
            </a:r>
            <a:r>
              <a:rPr lang="en-US" sz="1400" dirty="0" err="1">
                <a:solidFill>
                  <a:srgbClr val="595143"/>
                </a:solidFill>
              </a:rPr>
              <a:t>parametro</a:t>
            </a:r>
            <a:r>
              <a:rPr lang="en-US" sz="1400" dirty="0">
                <a:solidFill>
                  <a:srgbClr val="595143"/>
                </a:solidFill>
              </a:rPr>
              <a:t> key.  </a:t>
            </a:r>
            <a:br>
              <a:rPr lang="en-US" sz="1400" dirty="0">
                <a:solidFill>
                  <a:srgbClr val="595143"/>
                </a:solidFill>
              </a:rPr>
            </a:br>
            <a:r>
              <a:rPr lang="en-US" sz="1400" dirty="0">
                <a:solidFill>
                  <a:srgbClr val="595143"/>
                </a:solidFill>
              </a:rPr>
              <a:t>Il </a:t>
            </a:r>
            <a:r>
              <a:rPr lang="en-US" sz="1400" dirty="0" err="1">
                <a:solidFill>
                  <a:srgbClr val="595143"/>
                </a:solidFill>
              </a:rPr>
              <a:t>metodo</a:t>
            </a:r>
            <a:r>
              <a:rPr lang="en-US" sz="1400" dirty="0">
                <a:solidFill>
                  <a:srgbClr val="595143"/>
                </a:solidFill>
              </a:rPr>
              <a:t> </a:t>
            </a:r>
            <a:r>
              <a:rPr lang="en-US" sz="1400" dirty="0" err="1">
                <a:solidFill>
                  <a:srgbClr val="595143"/>
                </a:solidFill>
              </a:rPr>
              <a:t>len</a:t>
            </a:r>
            <a:r>
              <a:rPr lang="en-US" sz="1400" dirty="0">
                <a:solidFill>
                  <a:srgbClr val="595143"/>
                </a:solidFill>
              </a:rPr>
              <a:t>() </a:t>
            </a:r>
            <a:r>
              <a:rPr lang="en-US" sz="1400" dirty="0" err="1">
                <a:solidFill>
                  <a:srgbClr val="595143"/>
                </a:solidFill>
              </a:rPr>
              <a:t>conterà</a:t>
            </a:r>
            <a:r>
              <a:rPr lang="en-US" sz="1400" dirty="0">
                <a:solidFill>
                  <a:srgbClr val="595143"/>
                </a:solidFill>
              </a:rPr>
              <a:t> la </a:t>
            </a:r>
            <a:r>
              <a:rPr lang="en-US" sz="1400" dirty="0" err="1">
                <a:solidFill>
                  <a:srgbClr val="595143"/>
                </a:solidFill>
              </a:rPr>
              <a:t>lunghezza</a:t>
            </a:r>
            <a:r>
              <a:rPr lang="en-US" sz="1400" dirty="0">
                <a:solidFill>
                  <a:srgbClr val="595143"/>
                </a:solidFill>
              </a:rPr>
              <a:t> di </a:t>
            </a:r>
            <a:r>
              <a:rPr lang="en-US" sz="1400" dirty="0" err="1">
                <a:solidFill>
                  <a:srgbClr val="595143"/>
                </a:solidFill>
              </a:rPr>
              <a:t>ogni</a:t>
            </a:r>
            <a:r>
              <a:rPr lang="en-US" sz="1400" dirty="0">
                <a:solidFill>
                  <a:srgbClr val="595143"/>
                </a:solidFill>
              </a:rPr>
              <a:t> </a:t>
            </a:r>
            <a:r>
              <a:rPr lang="en-US" sz="1400" dirty="0" err="1">
                <a:solidFill>
                  <a:srgbClr val="595143"/>
                </a:solidFill>
              </a:rPr>
              <a:t>elemento</a:t>
            </a:r>
            <a:r>
              <a:rPr lang="en-US" sz="1400" dirty="0">
                <a:solidFill>
                  <a:srgbClr val="595143"/>
                </a:solidFill>
              </a:rPr>
              <a:t> </a:t>
            </a:r>
            <a:r>
              <a:rPr lang="en-US" sz="1400" dirty="0" err="1">
                <a:solidFill>
                  <a:srgbClr val="595143"/>
                </a:solidFill>
              </a:rPr>
              <a:t>della</a:t>
            </a:r>
            <a:r>
              <a:rPr lang="en-US" sz="1400" dirty="0">
                <a:solidFill>
                  <a:srgbClr val="595143"/>
                </a:solidFill>
              </a:rPr>
              <a:t> list. </a:t>
            </a: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r>
              <a:rPr lang="it-IT" sz="1400" dirty="0"/>
              <a:t>Le stringhe saranno ordinate </a:t>
            </a:r>
            <a:r>
              <a:rPr lang="it-IT" sz="1400" b="1" dirty="0"/>
              <a:t>sempre in ordine ascendente </a:t>
            </a:r>
            <a:r>
              <a:rPr lang="it-IT" sz="1400" dirty="0"/>
              <a:t>ma in base alla loro lunghezza. </a:t>
            </a:r>
          </a:p>
          <a:p>
            <a:endParaRPr lang="en-US" sz="1400" dirty="0">
              <a:solidFill>
                <a:srgbClr val="595143"/>
              </a:solidFill>
            </a:endParaRPr>
          </a:p>
          <a:p>
            <a:endParaRPr lang="en-US" sz="1600" dirty="0">
              <a:solidFill>
                <a:srgbClr val="595143"/>
              </a:solidFill>
            </a:endParaRPr>
          </a:p>
        </p:txBody>
      </p:sp>
      <p:sp>
        <p:nvSpPr>
          <p:cNvPr id="4" name="Segnaposto contenuto 3">
            <a:extLst>
              <a:ext uri="{FF2B5EF4-FFF2-40B4-BE49-F238E27FC236}">
                <a16:creationId xmlns:a16="http://schemas.microsoft.com/office/drawing/2014/main" id="{7547F5EA-8A13-4E1D-917B-270DEDC5C8BE}"/>
              </a:ext>
            </a:extLst>
          </p:cNvPr>
          <p:cNvSpPr>
            <a:spLocks noGrp="1"/>
          </p:cNvSpPr>
          <p:nvPr>
            <p:ph sz="quarter" idx="4"/>
          </p:nvPr>
        </p:nvSpPr>
        <p:spPr/>
        <p:txBody>
          <a:bodyPr>
            <a:normAutofit/>
          </a:bodyPr>
          <a:lstStyle/>
          <a:p>
            <a:pPr marL="0" indent="0">
              <a:buNone/>
            </a:pPr>
            <a:r>
              <a:rPr lang="it-IT" sz="1400" dirty="0"/>
              <a:t>Il </a:t>
            </a:r>
            <a:r>
              <a:rPr lang="it-IT" sz="1400" b="1" dirty="0">
                <a:highlight>
                  <a:srgbClr val="00FFFF"/>
                </a:highlight>
              </a:rPr>
              <a:t>parametro key e il parametro reverse possono essere combinati</a:t>
            </a:r>
            <a:r>
              <a:rPr lang="it-IT" sz="1400" dirty="0"/>
              <a:t>. </a:t>
            </a:r>
          </a:p>
          <a:p>
            <a:pPr marL="0" indent="0">
              <a:buNone/>
            </a:pPr>
            <a:r>
              <a:rPr lang="it-IT" sz="1400" dirty="0"/>
              <a:t>Ad esempio, per ordinare una list in base alla lunghezza delle stringhe ma in ordine discendente</a:t>
            </a:r>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b="1" u="sng" dirty="0"/>
              <a:t>SECONDO ESEMPIO</a:t>
            </a:r>
          </a:p>
          <a:p>
            <a:pPr marL="0" indent="0">
              <a:buNone/>
            </a:pPr>
            <a:r>
              <a:rPr lang="it-IT" sz="1400" dirty="0"/>
              <a:t>La funzione </a:t>
            </a:r>
            <a:r>
              <a:rPr lang="it-IT" sz="1400" dirty="0" err="1"/>
              <a:t>myfunc</a:t>
            </a:r>
            <a:r>
              <a:rPr lang="it-IT" sz="1400" dirty="0"/>
              <a:t>() ritorna un numero assoluto che sarà utilizzato per ordinare la list in base alla vicinanza degli elementi al numero 50. L’ordine sarà sempre ascendente perché non diversamente specificato. </a:t>
            </a:r>
          </a:p>
          <a:p>
            <a:pPr marL="0" indent="0">
              <a:buNone/>
            </a:pPr>
            <a:endParaRPr lang="it-IT" sz="1400" b="1" u="sng" dirty="0"/>
          </a:p>
        </p:txBody>
      </p:sp>
      <p:pic>
        <p:nvPicPr>
          <p:cNvPr id="7" name="Immagine 6">
            <a:extLst>
              <a:ext uri="{FF2B5EF4-FFF2-40B4-BE49-F238E27FC236}">
                <a16:creationId xmlns:a16="http://schemas.microsoft.com/office/drawing/2014/main" id="{36DC9483-4082-D573-5234-61BA714A0458}"/>
              </a:ext>
            </a:extLst>
          </p:cNvPr>
          <p:cNvPicPr>
            <a:picLocks noChangeAspect="1"/>
          </p:cNvPicPr>
          <p:nvPr/>
        </p:nvPicPr>
        <p:blipFill>
          <a:blip r:embed="rId2"/>
          <a:stretch>
            <a:fillRect/>
          </a:stretch>
        </p:blipFill>
        <p:spPr>
          <a:xfrm>
            <a:off x="486448" y="3902810"/>
            <a:ext cx="5363323" cy="1800476"/>
          </a:xfrm>
          <a:prstGeom prst="rect">
            <a:avLst/>
          </a:prstGeom>
        </p:spPr>
      </p:pic>
      <p:pic>
        <p:nvPicPr>
          <p:cNvPr id="9" name="Immagine 8">
            <a:extLst>
              <a:ext uri="{FF2B5EF4-FFF2-40B4-BE49-F238E27FC236}">
                <a16:creationId xmlns:a16="http://schemas.microsoft.com/office/drawing/2014/main" id="{2116E4C7-4D31-EFCB-EB16-BB2F5B3072A5}"/>
              </a:ext>
            </a:extLst>
          </p:cNvPr>
          <p:cNvPicPr>
            <a:picLocks noChangeAspect="1"/>
          </p:cNvPicPr>
          <p:nvPr/>
        </p:nvPicPr>
        <p:blipFill>
          <a:blip r:embed="rId3"/>
          <a:stretch>
            <a:fillRect/>
          </a:stretch>
        </p:blipFill>
        <p:spPr>
          <a:xfrm>
            <a:off x="7113861" y="2100931"/>
            <a:ext cx="3820058" cy="381053"/>
          </a:xfrm>
          <a:prstGeom prst="rect">
            <a:avLst/>
          </a:prstGeom>
        </p:spPr>
      </p:pic>
      <p:pic>
        <p:nvPicPr>
          <p:cNvPr id="11" name="Immagine 10">
            <a:extLst>
              <a:ext uri="{FF2B5EF4-FFF2-40B4-BE49-F238E27FC236}">
                <a16:creationId xmlns:a16="http://schemas.microsoft.com/office/drawing/2014/main" id="{C77697A1-1CF8-4309-E9E8-03F898CF5853}"/>
              </a:ext>
            </a:extLst>
          </p:cNvPr>
          <p:cNvPicPr>
            <a:picLocks noChangeAspect="1"/>
          </p:cNvPicPr>
          <p:nvPr/>
        </p:nvPicPr>
        <p:blipFill>
          <a:blip r:embed="rId4"/>
          <a:stretch>
            <a:fillRect/>
          </a:stretch>
        </p:blipFill>
        <p:spPr>
          <a:xfrm>
            <a:off x="7113861" y="2481984"/>
            <a:ext cx="3820058" cy="654055"/>
          </a:xfrm>
          <a:prstGeom prst="rect">
            <a:avLst/>
          </a:prstGeom>
        </p:spPr>
      </p:pic>
      <p:pic>
        <p:nvPicPr>
          <p:cNvPr id="13" name="Immagine 12">
            <a:extLst>
              <a:ext uri="{FF2B5EF4-FFF2-40B4-BE49-F238E27FC236}">
                <a16:creationId xmlns:a16="http://schemas.microsoft.com/office/drawing/2014/main" id="{E510E51E-9AA7-2629-7A7B-70355B9AF3CA}"/>
              </a:ext>
            </a:extLst>
          </p:cNvPr>
          <p:cNvPicPr>
            <a:picLocks noChangeAspect="1"/>
          </p:cNvPicPr>
          <p:nvPr/>
        </p:nvPicPr>
        <p:blipFill>
          <a:blip r:embed="rId5"/>
          <a:stretch>
            <a:fillRect/>
          </a:stretch>
        </p:blipFill>
        <p:spPr>
          <a:xfrm>
            <a:off x="6962817" y="4386818"/>
            <a:ext cx="3756759" cy="1802571"/>
          </a:xfrm>
          <a:prstGeom prst="rect">
            <a:avLst/>
          </a:prstGeom>
        </p:spPr>
      </p:pic>
    </p:spTree>
    <p:extLst>
      <p:ext uri="{BB962C8B-B14F-4D97-AF65-F5344CB8AC3E}">
        <p14:creationId xmlns:p14="http://schemas.microsoft.com/office/powerpoint/2010/main" val="3372500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B8C1EE-99A6-45B3-9DE2-1417590852D8}"/>
              </a:ext>
            </a:extLst>
          </p:cNvPr>
          <p:cNvSpPr>
            <a:spLocks noGrp="1"/>
          </p:cNvSpPr>
          <p:nvPr>
            <p:ph type="title"/>
          </p:nvPr>
        </p:nvSpPr>
        <p:spPr/>
        <p:txBody>
          <a:bodyPr>
            <a:normAutofit/>
          </a:bodyPr>
          <a:lstStyle/>
          <a:p>
            <a:r>
              <a:rPr lang="it-IT" dirty="0"/>
              <a:t>PYTHON LIST – ORDINARE LA LIST</a:t>
            </a:r>
          </a:p>
        </p:txBody>
      </p:sp>
      <p:sp>
        <p:nvSpPr>
          <p:cNvPr id="3" name="Segnaposto contenuto 2">
            <a:extLst>
              <a:ext uri="{FF2B5EF4-FFF2-40B4-BE49-F238E27FC236}">
                <a16:creationId xmlns:a16="http://schemas.microsoft.com/office/drawing/2014/main" id="{B513E880-3B3A-4A1A-A900-3BB38575327E}"/>
              </a:ext>
            </a:extLst>
          </p:cNvPr>
          <p:cNvSpPr>
            <a:spLocks noGrp="1"/>
          </p:cNvSpPr>
          <p:nvPr>
            <p:ph sz="half" idx="2"/>
          </p:nvPr>
        </p:nvSpPr>
        <p:spPr>
          <a:xfrm>
            <a:off x="328612" y="1271016"/>
            <a:ext cx="5632573" cy="5248655"/>
          </a:xfrm>
        </p:spPr>
        <p:txBody>
          <a:bodyPr>
            <a:normAutofit/>
          </a:bodyPr>
          <a:lstStyle/>
          <a:p>
            <a:pPr>
              <a:lnSpc>
                <a:spcPct val="100000"/>
              </a:lnSpc>
            </a:pPr>
            <a:r>
              <a:rPr lang="it-IT" sz="1800" b="1" u="sng" dirty="0"/>
              <a:t>ORDINAMENTO CASE SENSITIVE</a:t>
            </a:r>
          </a:p>
          <a:p>
            <a:pPr>
              <a:lnSpc>
                <a:spcPct val="100000"/>
              </a:lnSpc>
            </a:pPr>
            <a:endParaRPr lang="it-IT" sz="1600" dirty="0"/>
          </a:p>
          <a:p>
            <a:pPr>
              <a:lnSpc>
                <a:spcPct val="100000"/>
              </a:lnSpc>
            </a:pPr>
            <a:r>
              <a:rPr lang="it-IT" sz="1600" dirty="0"/>
              <a:t>Di default il metodo sort() è </a:t>
            </a:r>
            <a:r>
              <a:rPr lang="it-IT" sz="1600" dirty="0">
                <a:highlight>
                  <a:srgbClr val="FFFF00"/>
                </a:highlight>
              </a:rPr>
              <a:t>case sensitive </a:t>
            </a:r>
            <a:r>
              <a:rPr lang="it-IT" sz="1600" dirty="0"/>
              <a:t>con il risultato che </a:t>
            </a:r>
            <a:r>
              <a:rPr lang="it-IT" sz="1600" dirty="0">
                <a:highlight>
                  <a:srgbClr val="00FF00"/>
                </a:highlight>
              </a:rPr>
              <a:t>le lettere maiuscole saranno messe sempre prima delle lettere minuscole</a:t>
            </a:r>
            <a:r>
              <a:rPr lang="it-IT" sz="1600" dirty="0"/>
              <a:t>, dando dei risultati non ottimali per un ordinamento alfabetico</a:t>
            </a:r>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r>
              <a:rPr lang="it-IT" sz="1600" dirty="0"/>
              <a:t>Per ovviare al problema si possono usare funzioni </a:t>
            </a:r>
            <a:r>
              <a:rPr lang="it-IT" sz="1600" dirty="0" err="1"/>
              <a:t>built</a:t>
            </a:r>
            <a:r>
              <a:rPr lang="it-IT" sz="1600" dirty="0"/>
              <a:t>-in come key </a:t>
            </a:r>
            <a:r>
              <a:rPr lang="it-IT" sz="1600" dirty="0" err="1"/>
              <a:t>functions</a:t>
            </a:r>
            <a:r>
              <a:rPr lang="it-IT" sz="1600" dirty="0"/>
              <a:t>. In questo caso, per ottenere una funzione di ordinamento case-insensitive, si può usare </a:t>
            </a:r>
            <a:r>
              <a:rPr lang="it-IT" sz="1600" dirty="0" err="1">
                <a:highlight>
                  <a:srgbClr val="00FFFF"/>
                </a:highlight>
                <a:latin typeface="Consolas" panose="020B0609020204030204" pitchFamily="49" charset="0"/>
              </a:rPr>
              <a:t>str.lower</a:t>
            </a:r>
            <a:r>
              <a:rPr lang="it-IT" sz="1600" dirty="0">
                <a:highlight>
                  <a:srgbClr val="00FFFF"/>
                </a:highlight>
                <a:latin typeface="Consolas" panose="020B0609020204030204" pitchFamily="49" charset="0"/>
              </a:rPr>
              <a:t> </a:t>
            </a:r>
            <a:r>
              <a:rPr lang="it-IT" sz="1600" dirty="0">
                <a:highlight>
                  <a:srgbClr val="00FFFF"/>
                </a:highlight>
              </a:rPr>
              <a:t>come </a:t>
            </a:r>
            <a:r>
              <a:rPr lang="it-IT" sz="1600" b="1" dirty="0">
                <a:highlight>
                  <a:srgbClr val="00FFFF"/>
                </a:highlight>
              </a:rPr>
              <a:t>key </a:t>
            </a:r>
            <a:r>
              <a:rPr lang="it-IT" sz="1600" b="1" dirty="0" err="1">
                <a:highlight>
                  <a:srgbClr val="00FFFF"/>
                </a:highlight>
              </a:rPr>
              <a:t>function</a:t>
            </a:r>
            <a:endParaRPr lang="it-IT" sz="1600" b="1" dirty="0">
              <a:highlight>
                <a:srgbClr val="00FFFF"/>
              </a:highlight>
            </a:endParaRPr>
          </a:p>
        </p:txBody>
      </p:sp>
      <p:sp>
        <p:nvSpPr>
          <p:cNvPr id="4" name="Segnaposto contenuto 3">
            <a:extLst>
              <a:ext uri="{FF2B5EF4-FFF2-40B4-BE49-F238E27FC236}">
                <a16:creationId xmlns:a16="http://schemas.microsoft.com/office/drawing/2014/main" id="{0C926262-FCAE-4FE4-9263-2D51DCCBFD40}"/>
              </a:ext>
            </a:extLst>
          </p:cNvPr>
          <p:cNvSpPr>
            <a:spLocks noGrp="1"/>
          </p:cNvSpPr>
          <p:nvPr>
            <p:ph sz="quarter" idx="4"/>
          </p:nvPr>
        </p:nvSpPr>
        <p:spPr>
          <a:xfrm>
            <a:off x="6356838" y="1271017"/>
            <a:ext cx="5506550" cy="5263586"/>
          </a:xfrm>
        </p:spPr>
        <p:txBody>
          <a:bodyPr anchor="ctr"/>
          <a:lstStyle/>
          <a:p>
            <a:r>
              <a:rPr lang="it-IT" sz="1800" b="1" u="sng" dirty="0"/>
              <a:t>INVERTIRE L’ORDINE – reverse()</a:t>
            </a:r>
          </a:p>
          <a:p>
            <a:r>
              <a:rPr lang="it-IT" sz="1600" dirty="0"/>
              <a:t>Per invertire l’ordine degli elementi della lista senza ordinarli si usa il metodo reverse()</a:t>
            </a:r>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855EA2B2-073D-0C1B-8520-50B91264A97C}"/>
              </a:ext>
            </a:extLst>
          </p:cNvPr>
          <p:cNvPicPr>
            <a:picLocks noChangeAspect="1"/>
          </p:cNvPicPr>
          <p:nvPr/>
        </p:nvPicPr>
        <p:blipFill>
          <a:blip r:embed="rId2"/>
          <a:stretch>
            <a:fillRect/>
          </a:stretch>
        </p:blipFill>
        <p:spPr>
          <a:xfrm>
            <a:off x="1553371" y="3025823"/>
            <a:ext cx="3070427" cy="976599"/>
          </a:xfrm>
          <a:prstGeom prst="rect">
            <a:avLst/>
          </a:prstGeom>
        </p:spPr>
      </p:pic>
      <p:pic>
        <p:nvPicPr>
          <p:cNvPr id="8" name="Immagine 7">
            <a:extLst>
              <a:ext uri="{FF2B5EF4-FFF2-40B4-BE49-F238E27FC236}">
                <a16:creationId xmlns:a16="http://schemas.microsoft.com/office/drawing/2014/main" id="{B10D1CDA-AC1E-ECDB-2CFE-BA07D317F90E}"/>
              </a:ext>
            </a:extLst>
          </p:cNvPr>
          <p:cNvPicPr>
            <a:picLocks noChangeAspect="1"/>
          </p:cNvPicPr>
          <p:nvPr/>
        </p:nvPicPr>
        <p:blipFill>
          <a:blip r:embed="rId3"/>
          <a:stretch>
            <a:fillRect/>
          </a:stretch>
        </p:blipFill>
        <p:spPr>
          <a:xfrm>
            <a:off x="542153" y="5423798"/>
            <a:ext cx="3323935" cy="1110805"/>
          </a:xfrm>
          <a:prstGeom prst="rect">
            <a:avLst/>
          </a:prstGeom>
        </p:spPr>
      </p:pic>
      <p:pic>
        <p:nvPicPr>
          <p:cNvPr id="10" name="Immagine 9">
            <a:extLst>
              <a:ext uri="{FF2B5EF4-FFF2-40B4-BE49-F238E27FC236}">
                <a16:creationId xmlns:a16="http://schemas.microsoft.com/office/drawing/2014/main" id="{BD98FF3B-A8E3-2BD6-C5C4-0ED8407C94A1}"/>
              </a:ext>
            </a:extLst>
          </p:cNvPr>
          <p:cNvPicPr>
            <a:picLocks noChangeAspect="1"/>
          </p:cNvPicPr>
          <p:nvPr/>
        </p:nvPicPr>
        <p:blipFill>
          <a:blip r:embed="rId4"/>
          <a:stretch>
            <a:fillRect/>
          </a:stretch>
        </p:blipFill>
        <p:spPr>
          <a:xfrm>
            <a:off x="7185944" y="3548237"/>
            <a:ext cx="3781953" cy="1209844"/>
          </a:xfrm>
          <a:prstGeom prst="rect">
            <a:avLst/>
          </a:prstGeom>
        </p:spPr>
      </p:pic>
    </p:spTree>
    <p:extLst>
      <p:ext uri="{BB962C8B-B14F-4D97-AF65-F5344CB8AC3E}">
        <p14:creationId xmlns:p14="http://schemas.microsoft.com/office/powerpoint/2010/main" val="1435321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74D1AC-6CF8-7266-DE44-120617D9465F}"/>
              </a:ext>
            </a:extLst>
          </p:cNvPr>
          <p:cNvSpPr>
            <a:spLocks noGrp="1"/>
          </p:cNvSpPr>
          <p:nvPr>
            <p:ph type="title"/>
          </p:nvPr>
        </p:nvSpPr>
        <p:spPr/>
        <p:txBody>
          <a:bodyPr/>
          <a:lstStyle/>
          <a:p>
            <a:r>
              <a:rPr lang="it-IT" dirty="0" err="1"/>
              <a:t>python</a:t>
            </a:r>
            <a:r>
              <a:rPr lang="it-IT" dirty="0"/>
              <a:t> vs </a:t>
            </a:r>
            <a:r>
              <a:rPr lang="it-IT" dirty="0" err="1"/>
              <a:t>py</a:t>
            </a:r>
            <a:endParaRPr lang="it-IT" dirty="0"/>
          </a:p>
        </p:txBody>
      </p:sp>
      <p:sp>
        <p:nvSpPr>
          <p:cNvPr id="3" name="Segnaposto contenuto 2">
            <a:extLst>
              <a:ext uri="{FF2B5EF4-FFF2-40B4-BE49-F238E27FC236}">
                <a16:creationId xmlns:a16="http://schemas.microsoft.com/office/drawing/2014/main" id="{70B8A03B-53CD-3184-1B96-E16AC0DEF6A9}"/>
              </a:ext>
            </a:extLst>
          </p:cNvPr>
          <p:cNvSpPr>
            <a:spLocks noGrp="1"/>
          </p:cNvSpPr>
          <p:nvPr>
            <p:ph idx="1"/>
          </p:nvPr>
        </p:nvSpPr>
        <p:spPr/>
        <p:txBody>
          <a:bodyPr>
            <a:normAutofit/>
          </a:bodyPr>
          <a:lstStyle/>
          <a:p>
            <a:r>
              <a:rPr lang="it-IT" sz="2000" dirty="0" err="1"/>
              <a:t>python</a:t>
            </a:r>
            <a:r>
              <a:rPr lang="it-IT" sz="2000" dirty="0"/>
              <a:t> è l'eseguibile Python </a:t>
            </a:r>
            <a:r>
              <a:rPr lang="it-IT" sz="2000" dirty="0">
                <a:highlight>
                  <a:srgbClr val="FFFF00"/>
                </a:highlight>
              </a:rPr>
              <a:t>dell'installazione Python che hai selezionato come predefinito durante l'installazione</a:t>
            </a:r>
            <a:r>
              <a:rPr lang="it-IT" sz="2000" dirty="0"/>
              <a:t>. Questo in pratica inserisce il percorso di quella versione all'interno del PERCORSO, in modo che l'eseguibile sia direttamente disponibile.</a:t>
            </a:r>
          </a:p>
          <a:p>
            <a:endParaRPr lang="it-IT" sz="2000" dirty="0"/>
          </a:p>
          <a:p>
            <a:r>
              <a:rPr lang="it-IT" sz="2000" dirty="0" err="1"/>
              <a:t>py</a:t>
            </a:r>
            <a:r>
              <a:rPr lang="it-IT" sz="2000" dirty="0"/>
              <a:t> è il programma di avvio di Python che </a:t>
            </a:r>
            <a:r>
              <a:rPr lang="it-IT" sz="2000" dirty="0">
                <a:highlight>
                  <a:srgbClr val="FFFF00"/>
                </a:highlight>
              </a:rPr>
              <a:t>è un'utilità fornita con le installazioni di Python su Windows</a:t>
            </a:r>
            <a:r>
              <a:rPr lang="it-IT" sz="2000" dirty="0"/>
              <a:t>. Viene installato in C:\Windows\ quindi è disponibile senza richiedere modifiche al PERCORSO. Il programma di avvio di Python rileva </a:t>
            </a:r>
            <a:r>
              <a:rPr lang="it-IT" sz="2000" dirty="0">
                <a:highlight>
                  <a:srgbClr val="FFFF00"/>
                </a:highlight>
              </a:rPr>
              <a:t>quali versioni di Python sono installate sulla tua macchina ed è in grado di delegare automaticamente alla versione corretta. Per impostazione predefinita, utilizzerà l'ultima versione di Python presente sul tuo computer</a:t>
            </a:r>
            <a:r>
              <a:rPr lang="it-IT" sz="2000" dirty="0"/>
              <a:t>. Quindi, se hai installato 2.7, 3.5 e 3.6, l'esecuzione di </a:t>
            </a:r>
            <a:r>
              <a:rPr lang="it-IT" sz="2000" dirty="0" err="1"/>
              <a:t>py</a:t>
            </a:r>
            <a:r>
              <a:rPr lang="it-IT" sz="2000" dirty="0"/>
              <a:t> avvierà 3.6. Puoi anche specificare una versione diversa facendo ad es. </a:t>
            </a:r>
            <a:r>
              <a:rPr lang="it-IT" sz="2000" dirty="0" err="1"/>
              <a:t>py</a:t>
            </a:r>
            <a:r>
              <a:rPr lang="it-IT" sz="2000" dirty="0"/>
              <a:t> -3.5 per lanciare 3.5 o </a:t>
            </a:r>
            <a:r>
              <a:rPr lang="it-IT" sz="2000" dirty="0" err="1"/>
              <a:t>py</a:t>
            </a:r>
            <a:r>
              <a:rPr lang="it-IT" sz="2000" dirty="0"/>
              <a:t> -2 per avviare l'ultima versione di Python 2 sulla tua macchina.</a:t>
            </a:r>
          </a:p>
        </p:txBody>
      </p:sp>
      <p:sp>
        <p:nvSpPr>
          <p:cNvPr id="7" name="CasellaDiTesto 6">
            <a:extLst>
              <a:ext uri="{FF2B5EF4-FFF2-40B4-BE49-F238E27FC236}">
                <a16:creationId xmlns:a16="http://schemas.microsoft.com/office/drawing/2014/main" id="{77E85189-88B8-F24E-F879-66EEFB5BDD7B}"/>
              </a:ext>
            </a:extLst>
          </p:cNvPr>
          <p:cNvSpPr txBox="1"/>
          <p:nvPr/>
        </p:nvSpPr>
        <p:spPr>
          <a:xfrm>
            <a:off x="485191" y="4977921"/>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-V</a:t>
            </a:r>
          </a:p>
          <a:p>
            <a:r>
              <a:rPr lang="it-IT" dirty="0">
                <a:solidFill>
                  <a:schemeClr val="bg1"/>
                </a:solidFill>
              </a:rPr>
              <a:t>Python 3.10.4</a:t>
            </a:r>
          </a:p>
          <a:p>
            <a:r>
              <a:rPr lang="it-IT" dirty="0">
                <a:solidFill>
                  <a:schemeClr val="bg1"/>
                </a:solidFill>
              </a:rPr>
              <a:t>PS C:\Corsi\Python\work&gt; </a:t>
            </a:r>
            <a:r>
              <a:rPr lang="it-IT" dirty="0" err="1">
                <a:solidFill>
                  <a:schemeClr val="bg1"/>
                </a:solidFill>
              </a:rPr>
              <a:t>python</a:t>
            </a:r>
            <a:r>
              <a:rPr lang="it-IT" dirty="0">
                <a:solidFill>
                  <a:schemeClr val="bg1"/>
                </a:solidFill>
              </a:rPr>
              <a:t> -V</a:t>
            </a:r>
          </a:p>
          <a:p>
            <a:r>
              <a:rPr lang="it-IT" dirty="0">
                <a:solidFill>
                  <a:schemeClr val="bg1"/>
                </a:solidFill>
              </a:rPr>
              <a:t>Python 3.8.5</a:t>
            </a:r>
          </a:p>
          <a:p>
            <a:r>
              <a:rPr lang="it-IT" dirty="0">
                <a:solidFill>
                  <a:schemeClr val="bg1"/>
                </a:solidFill>
              </a:rPr>
              <a:t>PS C:\Corsi\Python\work&gt; </a:t>
            </a:r>
          </a:p>
        </p:txBody>
      </p:sp>
    </p:spTree>
    <p:extLst>
      <p:ext uri="{BB962C8B-B14F-4D97-AF65-F5344CB8AC3E}">
        <p14:creationId xmlns:p14="http://schemas.microsoft.com/office/powerpoint/2010/main" val="1033867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16F4E5-4055-461B-97BA-25F45EC159A0}"/>
              </a:ext>
            </a:extLst>
          </p:cNvPr>
          <p:cNvSpPr>
            <a:spLocks noGrp="1"/>
          </p:cNvSpPr>
          <p:nvPr>
            <p:ph type="title"/>
          </p:nvPr>
        </p:nvSpPr>
        <p:spPr/>
        <p:txBody>
          <a:bodyPr/>
          <a:lstStyle/>
          <a:p>
            <a:r>
              <a:rPr lang="it-IT" dirty="0"/>
              <a:t>PYTHON LIST – COPIARE UNA LIST</a:t>
            </a:r>
          </a:p>
        </p:txBody>
      </p:sp>
      <p:sp>
        <p:nvSpPr>
          <p:cNvPr id="3" name="Segnaposto contenuto 2">
            <a:extLst>
              <a:ext uri="{FF2B5EF4-FFF2-40B4-BE49-F238E27FC236}">
                <a16:creationId xmlns:a16="http://schemas.microsoft.com/office/drawing/2014/main" id="{AFDE9A34-64AE-49A1-9A70-DEA43B02924A}"/>
              </a:ext>
            </a:extLst>
          </p:cNvPr>
          <p:cNvSpPr>
            <a:spLocks noGrp="1"/>
          </p:cNvSpPr>
          <p:nvPr>
            <p:ph sz="half" idx="2"/>
          </p:nvPr>
        </p:nvSpPr>
        <p:spPr/>
        <p:txBody>
          <a:bodyPr>
            <a:normAutofit/>
          </a:bodyPr>
          <a:lstStyle/>
          <a:p>
            <a:pPr marL="0" indent="0">
              <a:buNone/>
            </a:pPr>
            <a:r>
              <a:rPr lang="it-IT" sz="1600" b="1" dirty="0">
                <a:highlight>
                  <a:srgbClr val="00FFFF"/>
                </a:highlight>
              </a:rPr>
              <a:t>NON è possibile semplicemente copiare una list digitando </a:t>
            </a:r>
          </a:p>
          <a:p>
            <a:pPr marL="0" indent="0">
              <a:buNone/>
            </a:pPr>
            <a:endParaRPr lang="it-IT" sz="1600" b="1" dirty="0">
              <a:highlight>
                <a:srgbClr val="00FFFF"/>
              </a:highlight>
            </a:endParaRPr>
          </a:p>
          <a:p>
            <a:pPr marL="0" indent="0" algn="ctr">
              <a:buNone/>
            </a:pPr>
            <a:r>
              <a:rPr lang="it-IT" sz="1600" b="1" dirty="0">
                <a:latin typeface="Consolas" panose="020B0609020204030204" pitchFamily="49" charset="0"/>
              </a:rPr>
              <a:t>list2 = list1</a:t>
            </a:r>
          </a:p>
          <a:p>
            <a:pPr marL="0" indent="0" algn="ctr">
              <a:buNone/>
            </a:pPr>
            <a:endParaRPr lang="it-IT" sz="1600" b="1" dirty="0">
              <a:latin typeface="Consolas" panose="020B0609020204030204" pitchFamily="49" charset="0"/>
            </a:endParaRPr>
          </a:p>
          <a:p>
            <a:pPr marL="0" indent="0">
              <a:buNone/>
            </a:pPr>
            <a:r>
              <a:rPr lang="it-IT" sz="1600" dirty="0"/>
              <a:t>perché list2 sarà </a:t>
            </a:r>
            <a:r>
              <a:rPr lang="it-IT" sz="1600" b="1" dirty="0">
                <a:highlight>
                  <a:srgbClr val="FFFF00"/>
                </a:highlight>
              </a:rPr>
              <a:t>solo un riferimento a list1 </a:t>
            </a:r>
            <a:r>
              <a:rPr lang="it-IT" sz="1600" dirty="0"/>
              <a:t>(avranno la stessa allocazione di memoria) e </a:t>
            </a:r>
            <a:r>
              <a:rPr lang="it-IT" sz="1600" b="1" dirty="0">
                <a:highlight>
                  <a:srgbClr val="FFFF00"/>
                </a:highlight>
              </a:rPr>
              <a:t>tutte le modifiche fatte a list1 saranno automaticamente apportate anche in list2</a:t>
            </a:r>
            <a:r>
              <a:rPr lang="it-IT" sz="1600" dirty="0"/>
              <a:t>. </a:t>
            </a:r>
          </a:p>
          <a:p>
            <a:endParaRPr lang="it-IT" sz="1600" dirty="0"/>
          </a:p>
          <a:p>
            <a:r>
              <a:rPr lang="it-IT" sz="1800" b="1" u="sng" dirty="0"/>
              <a:t>METODO copy()</a:t>
            </a:r>
          </a:p>
          <a:p>
            <a:r>
              <a:rPr lang="it-IT" sz="1600" dirty="0"/>
              <a:t>Uno dei modi per creare una copia di una list è usare il metodo </a:t>
            </a:r>
            <a:r>
              <a:rPr lang="it-IT" sz="1600" dirty="0" err="1"/>
              <a:t>built</a:t>
            </a:r>
            <a:r>
              <a:rPr lang="it-IT" sz="1600" dirty="0"/>
              <a:t>-in delle list </a:t>
            </a:r>
            <a:r>
              <a:rPr lang="it-IT" sz="1600" b="1" dirty="0">
                <a:highlight>
                  <a:srgbClr val="00FFFF"/>
                </a:highlight>
              </a:rPr>
              <a:t>copy()</a:t>
            </a:r>
          </a:p>
          <a:p>
            <a:endParaRPr lang="it-IT" sz="2000" dirty="0"/>
          </a:p>
        </p:txBody>
      </p:sp>
      <p:sp>
        <p:nvSpPr>
          <p:cNvPr id="4" name="Segnaposto contenuto 3">
            <a:extLst>
              <a:ext uri="{FF2B5EF4-FFF2-40B4-BE49-F238E27FC236}">
                <a16:creationId xmlns:a16="http://schemas.microsoft.com/office/drawing/2014/main" id="{10200F1F-9A9B-4A5B-A457-4226BED5C946}"/>
              </a:ext>
            </a:extLst>
          </p:cNvPr>
          <p:cNvSpPr>
            <a:spLocks noGrp="1"/>
          </p:cNvSpPr>
          <p:nvPr>
            <p:ph sz="quarter" idx="4"/>
          </p:nvPr>
        </p:nvSpPr>
        <p:spPr/>
        <p:txBody>
          <a:bodyPr anchor="ctr">
            <a:normAutofit/>
          </a:bodyPr>
          <a:lstStyle/>
          <a:p>
            <a:r>
              <a:rPr lang="it-IT" sz="1800" b="1" u="sng" dirty="0"/>
              <a:t>METODO list()</a:t>
            </a:r>
          </a:p>
          <a:p>
            <a:r>
              <a:rPr lang="it-IT" sz="1600" dirty="0"/>
              <a:t>Un altro modo per creare una copia di una list è usare il metodo </a:t>
            </a:r>
            <a:r>
              <a:rPr lang="it-IT" sz="1600" dirty="0" err="1"/>
              <a:t>built</a:t>
            </a:r>
            <a:r>
              <a:rPr lang="it-IT" sz="1600" dirty="0"/>
              <a:t>-in </a:t>
            </a:r>
            <a:r>
              <a:rPr lang="it-IT" sz="1600" b="1" dirty="0">
                <a:highlight>
                  <a:srgbClr val="00FFFF"/>
                </a:highlight>
              </a:rPr>
              <a:t>list()</a:t>
            </a:r>
          </a:p>
          <a:p>
            <a:endParaRPr lang="it-IT" sz="1600" dirty="0"/>
          </a:p>
          <a:p>
            <a:endParaRPr lang="it-IT" sz="1600" dirty="0"/>
          </a:p>
          <a:p>
            <a:endParaRPr lang="it-IT" sz="1600" dirty="0"/>
          </a:p>
          <a:p>
            <a:endParaRPr lang="it-IT" sz="1600" dirty="0"/>
          </a:p>
          <a:p>
            <a:pPr marL="0" indent="0">
              <a:buNone/>
            </a:pPr>
            <a:endParaRPr lang="it-IT" sz="1600" dirty="0"/>
          </a:p>
          <a:p>
            <a:endParaRPr lang="it-IT" dirty="0"/>
          </a:p>
          <a:p>
            <a:endParaRPr lang="it-IT" dirty="0"/>
          </a:p>
        </p:txBody>
      </p:sp>
      <p:pic>
        <p:nvPicPr>
          <p:cNvPr id="6" name="Immagine 5">
            <a:extLst>
              <a:ext uri="{FF2B5EF4-FFF2-40B4-BE49-F238E27FC236}">
                <a16:creationId xmlns:a16="http://schemas.microsoft.com/office/drawing/2014/main" id="{13716FBB-EB2B-5BC9-F918-03C91FF144CF}"/>
              </a:ext>
            </a:extLst>
          </p:cNvPr>
          <p:cNvPicPr>
            <a:picLocks noChangeAspect="1"/>
          </p:cNvPicPr>
          <p:nvPr/>
        </p:nvPicPr>
        <p:blipFill>
          <a:blip r:embed="rId2"/>
          <a:stretch>
            <a:fillRect/>
          </a:stretch>
        </p:blipFill>
        <p:spPr>
          <a:xfrm>
            <a:off x="1610555" y="4308582"/>
            <a:ext cx="3115110" cy="1171739"/>
          </a:xfrm>
          <a:prstGeom prst="rect">
            <a:avLst/>
          </a:prstGeom>
        </p:spPr>
      </p:pic>
      <p:pic>
        <p:nvPicPr>
          <p:cNvPr id="8" name="Immagine 7">
            <a:extLst>
              <a:ext uri="{FF2B5EF4-FFF2-40B4-BE49-F238E27FC236}">
                <a16:creationId xmlns:a16="http://schemas.microsoft.com/office/drawing/2014/main" id="{54BFD7A5-C9EF-9C36-FC50-85AB47B000C5}"/>
              </a:ext>
            </a:extLst>
          </p:cNvPr>
          <p:cNvPicPr>
            <a:picLocks noChangeAspect="1"/>
          </p:cNvPicPr>
          <p:nvPr/>
        </p:nvPicPr>
        <p:blipFill>
          <a:blip r:embed="rId3"/>
          <a:stretch>
            <a:fillRect/>
          </a:stretch>
        </p:blipFill>
        <p:spPr>
          <a:xfrm>
            <a:off x="7494914" y="3429000"/>
            <a:ext cx="3057952" cy="1086002"/>
          </a:xfrm>
          <a:prstGeom prst="rect">
            <a:avLst/>
          </a:prstGeom>
        </p:spPr>
      </p:pic>
    </p:spTree>
    <p:extLst>
      <p:ext uri="{BB962C8B-B14F-4D97-AF65-F5344CB8AC3E}">
        <p14:creationId xmlns:p14="http://schemas.microsoft.com/office/powerpoint/2010/main" val="268905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unire lists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lgn="ctr">
              <a:lnSpc>
                <a:spcPct val="100000"/>
              </a:lnSpc>
            </a:pPr>
            <a:r>
              <a:rPr lang="it-IT" sz="2000" dirty="0"/>
              <a:t>Esistono diversi sistemi per unire o concatenare due o più liste. </a:t>
            </a:r>
          </a:p>
          <a:p>
            <a:pPr algn="ctr">
              <a:lnSpc>
                <a:spcPct val="100000"/>
              </a:lnSpc>
            </a:pPr>
            <a:endParaRPr lang="it-IT" sz="2000" dirty="0"/>
          </a:p>
          <a:p>
            <a:pPr marL="0" indent="0" algn="ctr">
              <a:lnSpc>
                <a:spcPct val="100000"/>
              </a:lnSpc>
              <a:buNone/>
            </a:pPr>
            <a:r>
              <a:rPr lang="it-IT" sz="2000" b="1" u="sng" dirty="0">
                <a:highlight>
                  <a:srgbClr val="00FFFF"/>
                </a:highlight>
              </a:rPr>
              <a:t>CONCATENAZIONE ( + )</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marL="0" indent="0" algn="ctr">
              <a:lnSpc>
                <a:spcPct val="100000"/>
              </a:lnSpc>
              <a:buNone/>
            </a:pPr>
            <a:r>
              <a:rPr lang="it-IT" sz="2000" dirty="0"/>
              <a:t> </a:t>
            </a:r>
            <a:r>
              <a:rPr lang="it-IT" sz="2000" b="1" u="sng" dirty="0">
                <a:highlight>
                  <a:srgbClr val="FFFF00"/>
                </a:highlight>
              </a:rPr>
              <a:t>APPEND()</a:t>
            </a:r>
          </a:p>
          <a:p>
            <a:pPr marL="0" indent="0" algn="ctr">
              <a:lnSpc>
                <a:spcPct val="100000"/>
              </a:lnSpc>
              <a:buNone/>
            </a:pPr>
            <a:endParaRPr lang="it-IT" sz="2000" dirty="0"/>
          </a:p>
        </p:txBody>
      </p:sp>
      <p:sp>
        <p:nvSpPr>
          <p:cNvPr id="11" name="Segnaposto contenuto 10">
            <a:extLst>
              <a:ext uri="{FF2B5EF4-FFF2-40B4-BE49-F238E27FC236}">
                <a16:creationId xmlns:a16="http://schemas.microsoft.com/office/drawing/2014/main" id="{9E14EF67-7792-16BC-13C2-95C53A5DDAD3}"/>
              </a:ext>
            </a:extLst>
          </p:cNvPr>
          <p:cNvSpPr>
            <a:spLocks noGrp="1"/>
          </p:cNvSpPr>
          <p:nvPr>
            <p:ph sz="quarter" idx="4"/>
          </p:nvPr>
        </p:nvSpPr>
        <p:spPr/>
        <p:txBody>
          <a:bodyPr anchor="ctr"/>
          <a:lstStyle/>
          <a:p>
            <a:pPr marL="0" indent="0" algn="ctr">
              <a:buNone/>
            </a:pPr>
            <a:r>
              <a:rPr lang="it-IT" sz="2000" b="1" u="sng" dirty="0">
                <a:highlight>
                  <a:srgbClr val="00FF00"/>
                </a:highlight>
              </a:rPr>
              <a:t>EXTEND()</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br>
              <a:rPr lang="it-IT" dirty="0"/>
            </a:br>
            <a:endParaRPr lang="it-IT" dirty="0"/>
          </a:p>
        </p:txBody>
      </p:sp>
      <p:pic>
        <p:nvPicPr>
          <p:cNvPr id="5" name="Immagine 4">
            <a:extLst>
              <a:ext uri="{FF2B5EF4-FFF2-40B4-BE49-F238E27FC236}">
                <a16:creationId xmlns:a16="http://schemas.microsoft.com/office/drawing/2014/main" id="{AC64E3E3-E28C-D8B4-F229-E5F7B4DBEA3E}"/>
              </a:ext>
            </a:extLst>
          </p:cNvPr>
          <p:cNvPicPr>
            <a:picLocks noChangeAspect="1"/>
          </p:cNvPicPr>
          <p:nvPr/>
        </p:nvPicPr>
        <p:blipFill>
          <a:blip r:embed="rId2"/>
          <a:stretch>
            <a:fillRect/>
          </a:stretch>
        </p:blipFill>
        <p:spPr>
          <a:xfrm>
            <a:off x="2057822" y="2672634"/>
            <a:ext cx="2213071" cy="1512731"/>
          </a:xfrm>
          <a:prstGeom prst="rect">
            <a:avLst/>
          </a:prstGeom>
        </p:spPr>
      </p:pic>
      <p:pic>
        <p:nvPicPr>
          <p:cNvPr id="8" name="Immagine 7">
            <a:extLst>
              <a:ext uri="{FF2B5EF4-FFF2-40B4-BE49-F238E27FC236}">
                <a16:creationId xmlns:a16="http://schemas.microsoft.com/office/drawing/2014/main" id="{5178DD7E-41B7-0466-E802-DA58050D4A87}"/>
              </a:ext>
            </a:extLst>
          </p:cNvPr>
          <p:cNvPicPr>
            <a:picLocks noChangeAspect="1"/>
          </p:cNvPicPr>
          <p:nvPr/>
        </p:nvPicPr>
        <p:blipFill>
          <a:blip r:embed="rId3"/>
          <a:stretch>
            <a:fillRect/>
          </a:stretch>
        </p:blipFill>
        <p:spPr>
          <a:xfrm>
            <a:off x="2052912" y="4775762"/>
            <a:ext cx="2217981" cy="1743909"/>
          </a:xfrm>
          <a:prstGeom prst="rect">
            <a:avLst/>
          </a:prstGeom>
        </p:spPr>
      </p:pic>
      <p:pic>
        <p:nvPicPr>
          <p:cNvPr id="13" name="Immagine 12">
            <a:extLst>
              <a:ext uri="{FF2B5EF4-FFF2-40B4-BE49-F238E27FC236}">
                <a16:creationId xmlns:a16="http://schemas.microsoft.com/office/drawing/2014/main" id="{1DC4C65A-F1B0-E8D4-687A-E5E3D800B93B}"/>
              </a:ext>
            </a:extLst>
          </p:cNvPr>
          <p:cNvPicPr>
            <a:picLocks noChangeAspect="1"/>
          </p:cNvPicPr>
          <p:nvPr/>
        </p:nvPicPr>
        <p:blipFill>
          <a:blip r:embed="rId4"/>
          <a:stretch>
            <a:fillRect/>
          </a:stretch>
        </p:blipFill>
        <p:spPr>
          <a:xfrm>
            <a:off x="7666388" y="3203918"/>
            <a:ext cx="2715004" cy="1571844"/>
          </a:xfrm>
          <a:prstGeom prst="rect">
            <a:avLst/>
          </a:prstGeom>
        </p:spPr>
      </p:pic>
    </p:spTree>
    <p:extLst>
      <p:ext uri="{BB962C8B-B14F-4D97-AF65-F5344CB8AC3E}">
        <p14:creationId xmlns:p14="http://schemas.microsoft.com/office/powerpoint/2010/main" val="15714923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METODI BUILT-IN</a:t>
            </a:r>
          </a:p>
        </p:txBody>
      </p:sp>
      <p:graphicFrame>
        <p:nvGraphicFramePr>
          <p:cNvPr id="16" name="Tabella 16">
            <a:extLst>
              <a:ext uri="{FF2B5EF4-FFF2-40B4-BE49-F238E27FC236}">
                <a16:creationId xmlns:a16="http://schemas.microsoft.com/office/drawing/2014/main" id="{C032CC4C-93F2-F985-CE08-4EE7119611D3}"/>
              </a:ext>
            </a:extLst>
          </p:cNvPr>
          <p:cNvGraphicFramePr>
            <a:graphicFrameLocks noGrp="1"/>
          </p:cNvGraphicFramePr>
          <p:nvPr>
            <p:ph idx="1"/>
          </p:nvPr>
        </p:nvGraphicFramePr>
        <p:xfrm>
          <a:off x="2286183" y="1688097"/>
          <a:ext cx="7619634" cy="4373844"/>
        </p:xfrm>
        <a:graphic>
          <a:graphicData uri="http://schemas.openxmlformats.org/drawingml/2006/table">
            <a:tbl>
              <a:tblPr firstRow="1" bandRow="1">
                <a:tableStyleId>{5C22544A-7EE6-4342-B048-85BDC9FD1C3A}</a:tableStyleId>
              </a:tblPr>
              <a:tblGrid>
                <a:gridCol w="1898955">
                  <a:extLst>
                    <a:ext uri="{9D8B030D-6E8A-4147-A177-3AD203B41FA5}">
                      <a16:colId xmlns:a16="http://schemas.microsoft.com/office/drawing/2014/main" val="1928495630"/>
                    </a:ext>
                  </a:extLst>
                </a:gridCol>
                <a:gridCol w="5720679">
                  <a:extLst>
                    <a:ext uri="{9D8B030D-6E8A-4147-A177-3AD203B41FA5}">
                      <a16:colId xmlns:a16="http://schemas.microsoft.com/office/drawing/2014/main" val="2514714488"/>
                    </a:ext>
                  </a:extLst>
                </a:gridCol>
              </a:tblGrid>
              <a:tr h="309868">
                <a:tc>
                  <a:txBody>
                    <a:bodyPr/>
                    <a:lstStyle/>
                    <a:p>
                      <a:pPr algn="ctr"/>
                      <a:r>
                        <a:rPr lang="it-IT" sz="1400" b="1" dirty="0"/>
                        <a:t>METODO </a:t>
                      </a:r>
                    </a:p>
                  </a:txBody>
                  <a:tcPr/>
                </a:tc>
                <a:tc>
                  <a:txBody>
                    <a:bodyPr/>
                    <a:lstStyle/>
                    <a:p>
                      <a:r>
                        <a:rPr lang="it-IT" sz="1400" dirty="0"/>
                        <a:t>DESCRIZIONE</a:t>
                      </a:r>
                    </a:p>
                  </a:txBody>
                  <a:tcPr/>
                </a:tc>
                <a:extLst>
                  <a:ext uri="{0D108BD9-81ED-4DB2-BD59-A6C34878D82A}">
                    <a16:rowId xmlns:a16="http://schemas.microsoft.com/office/drawing/2014/main" val="130338234"/>
                  </a:ext>
                </a:extLst>
              </a:tr>
              <a:tr h="309868">
                <a:tc>
                  <a:txBody>
                    <a:bodyPr/>
                    <a:lstStyle/>
                    <a:p>
                      <a:pPr algn="ctr"/>
                      <a:r>
                        <a:rPr lang="it-IT" sz="1400" b="1" i="0" kern="1200" dirty="0" err="1">
                          <a:solidFill>
                            <a:schemeClr val="dk1"/>
                          </a:solidFill>
                          <a:effectLst/>
                          <a:latin typeface="+mn-lt"/>
                          <a:ea typeface="+mn-ea"/>
                          <a:cs typeface="+mn-cs"/>
                        </a:rPr>
                        <a:t>append</a:t>
                      </a:r>
                      <a:r>
                        <a:rPr lang="it-IT" sz="1400" b="1" i="0" kern="1200" dirty="0">
                          <a:solidFill>
                            <a:schemeClr val="dk1"/>
                          </a:solidFill>
                          <a:effectLst/>
                          <a:latin typeface="+mn-lt"/>
                          <a:ea typeface="+mn-ea"/>
                          <a:cs typeface="+mn-cs"/>
                        </a:rPr>
                        <a:t>()</a:t>
                      </a:r>
                      <a:endParaRPr lang="it-IT" sz="1400" b="1" dirty="0"/>
                    </a:p>
                  </a:txBody>
                  <a:tcPr/>
                </a:tc>
                <a:tc>
                  <a:txBody>
                    <a:bodyPr/>
                    <a:lstStyle/>
                    <a:p>
                      <a:r>
                        <a:rPr lang="it-IT" sz="1400" dirty="0"/>
                        <a:t>Aggiunge un elemento alla fine della lista</a:t>
                      </a:r>
                    </a:p>
                  </a:txBody>
                  <a:tcPr/>
                </a:tc>
                <a:extLst>
                  <a:ext uri="{0D108BD9-81ED-4DB2-BD59-A6C34878D82A}">
                    <a16:rowId xmlns:a16="http://schemas.microsoft.com/office/drawing/2014/main" val="3554747401"/>
                  </a:ext>
                </a:extLst>
              </a:tr>
              <a:tr h="309868">
                <a:tc>
                  <a:txBody>
                    <a:bodyPr/>
                    <a:lstStyle/>
                    <a:p>
                      <a:pPr algn="ctr"/>
                      <a:r>
                        <a:rPr lang="it-IT" sz="1400" b="1" i="0" kern="1200" dirty="0">
                          <a:solidFill>
                            <a:schemeClr val="dk1"/>
                          </a:solidFill>
                          <a:effectLst/>
                          <a:latin typeface="+mn-lt"/>
                          <a:ea typeface="+mn-ea"/>
                          <a:cs typeface="+mn-cs"/>
                        </a:rPr>
                        <a:t>clear()</a:t>
                      </a:r>
                      <a:endParaRPr lang="it-IT" sz="1400" b="1" dirty="0"/>
                    </a:p>
                  </a:txBody>
                  <a:tcPr/>
                </a:tc>
                <a:tc>
                  <a:txBody>
                    <a:bodyPr/>
                    <a:lstStyle/>
                    <a:p>
                      <a:r>
                        <a:rPr lang="it-IT" sz="1400" dirty="0"/>
                        <a:t>Rimuove tutti gli elementi della lista</a:t>
                      </a:r>
                    </a:p>
                  </a:txBody>
                  <a:tcPr/>
                </a:tc>
                <a:extLst>
                  <a:ext uri="{0D108BD9-81ED-4DB2-BD59-A6C34878D82A}">
                    <a16:rowId xmlns:a16="http://schemas.microsoft.com/office/drawing/2014/main" val="2296430271"/>
                  </a:ext>
                </a:extLst>
              </a:tr>
              <a:tr h="309868">
                <a:tc>
                  <a:txBody>
                    <a:bodyPr/>
                    <a:lstStyle/>
                    <a:p>
                      <a:pPr algn="ctr" fontAlgn="t"/>
                      <a:r>
                        <a:rPr lang="it-IT" sz="1400" b="1" dirty="0">
                          <a:effectLst/>
                        </a:rPr>
                        <a:t>copy()</a:t>
                      </a:r>
                    </a:p>
                  </a:txBody>
                  <a:tcPr marL="152400" marR="76200" marT="76200" marB="76200"/>
                </a:tc>
                <a:tc>
                  <a:txBody>
                    <a:bodyPr/>
                    <a:lstStyle/>
                    <a:p>
                      <a:r>
                        <a:rPr lang="it-IT" sz="1400" dirty="0"/>
                        <a:t>Ritorna una copia della lista</a:t>
                      </a:r>
                    </a:p>
                  </a:txBody>
                  <a:tcPr/>
                </a:tc>
                <a:extLst>
                  <a:ext uri="{0D108BD9-81ED-4DB2-BD59-A6C34878D82A}">
                    <a16:rowId xmlns:a16="http://schemas.microsoft.com/office/drawing/2014/main" val="3247266466"/>
                  </a:ext>
                </a:extLst>
              </a:tr>
              <a:tr h="309868">
                <a:tc>
                  <a:txBody>
                    <a:bodyPr/>
                    <a:lstStyle/>
                    <a:p>
                      <a:pPr algn="ctr" fontAlgn="t"/>
                      <a:r>
                        <a:rPr lang="it-IT" sz="1400" b="1" dirty="0" err="1">
                          <a:effectLst/>
                        </a:rPr>
                        <a:t>count</a:t>
                      </a:r>
                      <a:r>
                        <a:rPr lang="it-IT" sz="1400" b="1" dirty="0">
                          <a:effectLst/>
                        </a:rPr>
                        <a:t>()</a:t>
                      </a:r>
                    </a:p>
                  </a:txBody>
                  <a:tcPr marL="152400" marR="76200" marT="76200" marB="76200"/>
                </a:tc>
                <a:tc>
                  <a:txBody>
                    <a:bodyPr/>
                    <a:lstStyle/>
                    <a:p>
                      <a:r>
                        <a:rPr lang="it-IT" sz="1400" dirty="0"/>
                        <a:t>Ritorna il numero di elementi con il valore specificato</a:t>
                      </a:r>
                    </a:p>
                  </a:txBody>
                  <a:tcPr/>
                </a:tc>
                <a:extLst>
                  <a:ext uri="{0D108BD9-81ED-4DB2-BD59-A6C34878D82A}">
                    <a16:rowId xmlns:a16="http://schemas.microsoft.com/office/drawing/2014/main" val="4019087391"/>
                  </a:ext>
                </a:extLst>
              </a:tr>
              <a:tr h="309868">
                <a:tc>
                  <a:txBody>
                    <a:bodyPr/>
                    <a:lstStyle/>
                    <a:p>
                      <a:pPr algn="ctr" fontAlgn="t"/>
                      <a:r>
                        <a:rPr lang="it-IT" sz="1400" b="1" dirty="0" err="1">
                          <a:effectLst/>
                        </a:rPr>
                        <a:t>extend</a:t>
                      </a:r>
                      <a:r>
                        <a:rPr lang="it-IT" sz="1400" b="1" dirty="0">
                          <a:effectLst/>
                        </a:rPr>
                        <a:t>()</a:t>
                      </a:r>
                    </a:p>
                  </a:txBody>
                  <a:tcPr marL="152400" marR="76200" marT="76200" marB="76200"/>
                </a:tc>
                <a:tc>
                  <a:txBody>
                    <a:bodyPr/>
                    <a:lstStyle/>
                    <a:p>
                      <a:r>
                        <a:rPr lang="it-IT" sz="1400" dirty="0"/>
                        <a:t>Aggiunge gli elementi di una lista (o di qualsiasi oggetto iterabile) alla fine della lista corrente</a:t>
                      </a:r>
                    </a:p>
                  </a:txBody>
                  <a:tcPr/>
                </a:tc>
                <a:extLst>
                  <a:ext uri="{0D108BD9-81ED-4DB2-BD59-A6C34878D82A}">
                    <a16:rowId xmlns:a16="http://schemas.microsoft.com/office/drawing/2014/main" val="1118693176"/>
                  </a:ext>
                </a:extLst>
              </a:tr>
              <a:tr h="309868">
                <a:tc>
                  <a:txBody>
                    <a:bodyPr/>
                    <a:lstStyle/>
                    <a:p>
                      <a:pPr algn="ctr" fontAlgn="t"/>
                      <a:r>
                        <a:rPr lang="it-IT" sz="1400" b="1" dirty="0">
                          <a:effectLst/>
                        </a:rPr>
                        <a:t>index()</a:t>
                      </a:r>
                    </a:p>
                  </a:txBody>
                  <a:tcPr marL="152400" marR="76200" marT="76200" marB="76200"/>
                </a:tc>
                <a:tc>
                  <a:txBody>
                    <a:bodyPr/>
                    <a:lstStyle/>
                    <a:p>
                      <a:r>
                        <a:rPr lang="it-IT" sz="1400" dirty="0"/>
                        <a:t>Ritorna l’indice del primo elemento con uno specifico valore</a:t>
                      </a:r>
                    </a:p>
                  </a:txBody>
                  <a:tcPr/>
                </a:tc>
                <a:extLst>
                  <a:ext uri="{0D108BD9-81ED-4DB2-BD59-A6C34878D82A}">
                    <a16:rowId xmlns:a16="http://schemas.microsoft.com/office/drawing/2014/main" val="3773852635"/>
                  </a:ext>
                </a:extLst>
              </a:tr>
              <a:tr h="309868">
                <a:tc>
                  <a:txBody>
                    <a:bodyPr/>
                    <a:lstStyle/>
                    <a:p>
                      <a:pPr algn="ctr" fontAlgn="t"/>
                      <a:r>
                        <a:rPr lang="it-IT" sz="1400" b="1" dirty="0" err="1">
                          <a:effectLst/>
                        </a:rPr>
                        <a:t>insert</a:t>
                      </a:r>
                      <a:r>
                        <a:rPr lang="it-IT" sz="1400" b="1" dirty="0">
                          <a:effectLst/>
                        </a:rPr>
                        <a:t>()</a:t>
                      </a:r>
                    </a:p>
                  </a:txBody>
                  <a:tcPr marL="152400" marR="76200" marT="76200" marB="76200"/>
                </a:tc>
                <a:tc>
                  <a:txBody>
                    <a:bodyPr/>
                    <a:lstStyle/>
                    <a:p>
                      <a:r>
                        <a:rPr lang="it-IT" sz="1400" dirty="0"/>
                        <a:t>Aggiunge un elemento nella posizione specificata</a:t>
                      </a:r>
                    </a:p>
                  </a:txBody>
                  <a:tcPr/>
                </a:tc>
                <a:extLst>
                  <a:ext uri="{0D108BD9-81ED-4DB2-BD59-A6C34878D82A}">
                    <a16:rowId xmlns:a16="http://schemas.microsoft.com/office/drawing/2014/main" val="865868890"/>
                  </a:ext>
                </a:extLst>
              </a:tr>
              <a:tr h="309868">
                <a:tc>
                  <a:txBody>
                    <a:bodyPr/>
                    <a:lstStyle/>
                    <a:p>
                      <a:pPr algn="ctr" fontAlgn="t"/>
                      <a:r>
                        <a:rPr lang="it-IT" sz="1400" b="1" dirty="0">
                          <a:effectLst/>
                        </a:rPr>
                        <a:t>pop()</a:t>
                      </a:r>
                    </a:p>
                  </a:txBody>
                  <a:tcPr marL="152400" marR="76200" marT="76200" marB="76200"/>
                </a:tc>
                <a:tc>
                  <a:txBody>
                    <a:bodyPr/>
                    <a:lstStyle/>
                    <a:p>
                      <a:r>
                        <a:rPr lang="it-IT" sz="1400" dirty="0"/>
                        <a:t>Rimuove l’elemento che ha l’indice specificato</a:t>
                      </a:r>
                    </a:p>
                  </a:txBody>
                  <a:tcPr/>
                </a:tc>
                <a:extLst>
                  <a:ext uri="{0D108BD9-81ED-4DB2-BD59-A6C34878D82A}">
                    <a16:rowId xmlns:a16="http://schemas.microsoft.com/office/drawing/2014/main" val="3335069374"/>
                  </a:ext>
                </a:extLst>
              </a:tr>
              <a:tr h="309868">
                <a:tc>
                  <a:txBody>
                    <a:bodyPr/>
                    <a:lstStyle/>
                    <a:p>
                      <a:pPr algn="ctr" fontAlgn="t"/>
                      <a:r>
                        <a:rPr lang="it-IT" sz="1400" b="1" dirty="0" err="1">
                          <a:effectLst/>
                        </a:rPr>
                        <a:t>remove</a:t>
                      </a:r>
                      <a:r>
                        <a:rPr lang="it-IT" sz="1400" b="1" dirty="0">
                          <a:effectLst/>
                        </a:rPr>
                        <a:t>()</a:t>
                      </a:r>
                    </a:p>
                  </a:txBody>
                  <a:tcPr marL="152400" marR="76200" marT="76200" marB="76200"/>
                </a:tc>
                <a:tc>
                  <a:txBody>
                    <a:bodyPr/>
                    <a:lstStyle/>
                    <a:p>
                      <a:r>
                        <a:rPr lang="it-IT" sz="1400" dirty="0"/>
                        <a:t>Rimuove l’elemento che ha il valore specificato</a:t>
                      </a:r>
                    </a:p>
                  </a:txBody>
                  <a:tcPr/>
                </a:tc>
                <a:extLst>
                  <a:ext uri="{0D108BD9-81ED-4DB2-BD59-A6C34878D82A}">
                    <a16:rowId xmlns:a16="http://schemas.microsoft.com/office/drawing/2014/main" val="1455134648"/>
                  </a:ext>
                </a:extLst>
              </a:tr>
              <a:tr h="309868">
                <a:tc>
                  <a:txBody>
                    <a:bodyPr/>
                    <a:lstStyle/>
                    <a:p>
                      <a:pPr algn="ctr" fontAlgn="t"/>
                      <a:r>
                        <a:rPr lang="it-IT" sz="1400" b="1" dirty="0">
                          <a:effectLst/>
                        </a:rPr>
                        <a:t>reverse()</a:t>
                      </a:r>
                    </a:p>
                  </a:txBody>
                  <a:tcPr marL="152400" marR="76200" marT="76200" marB="76200"/>
                </a:tc>
                <a:tc>
                  <a:txBody>
                    <a:bodyPr/>
                    <a:lstStyle/>
                    <a:p>
                      <a:r>
                        <a:rPr lang="it-IT" sz="1400" dirty="0"/>
                        <a:t>Inverte l’ordine della lista</a:t>
                      </a:r>
                    </a:p>
                  </a:txBody>
                  <a:tcPr/>
                </a:tc>
                <a:extLst>
                  <a:ext uri="{0D108BD9-81ED-4DB2-BD59-A6C34878D82A}">
                    <a16:rowId xmlns:a16="http://schemas.microsoft.com/office/drawing/2014/main" val="935538948"/>
                  </a:ext>
                </a:extLst>
              </a:tr>
              <a:tr h="309868">
                <a:tc>
                  <a:txBody>
                    <a:bodyPr/>
                    <a:lstStyle/>
                    <a:p>
                      <a:pPr algn="ctr" fontAlgn="t"/>
                      <a:r>
                        <a:rPr lang="it-IT" sz="1400" b="1" dirty="0">
                          <a:effectLst/>
                        </a:rPr>
                        <a:t>sort()</a:t>
                      </a:r>
                    </a:p>
                  </a:txBody>
                  <a:tcPr marL="152400" marR="76200" marT="76200" marB="76200"/>
                </a:tc>
                <a:tc>
                  <a:txBody>
                    <a:bodyPr/>
                    <a:lstStyle/>
                    <a:p>
                      <a:r>
                        <a:rPr lang="it-IT" sz="1400" dirty="0"/>
                        <a:t>Ordina la lista </a:t>
                      </a:r>
                    </a:p>
                  </a:txBody>
                  <a:tcPr/>
                </a:tc>
                <a:extLst>
                  <a:ext uri="{0D108BD9-81ED-4DB2-BD59-A6C34878D82A}">
                    <a16:rowId xmlns:a16="http://schemas.microsoft.com/office/drawing/2014/main" val="3236083957"/>
                  </a:ext>
                </a:extLst>
              </a:tr>
            </a:tbl>
          </a:graphicData>
        </a:graphic>
      </p:graphicFrame>
      <p:sp>
        <p:nvSpPr>
          <p:cNvPr id="10" name="Segnaposto contenuto 5">
            <a:extLst>
              <a:ext uri="{FF2B5EF4-FFF2-40B4-BE49-F238E27FC236}">
                <a16:creationId xmlns:a16="http://schemas.microsoft.com/office/drawing/2014/main" id="{42B524A2-FBC3-4DC9-A4BC-7278B1141EE4}"/>
              </a:ext>
            </a:extLst>
          </p:cNvPr>
          <p:cNvSpPr txBox="1">
            <a:spLocks/>
          </p:cNvSpPr>
          <p:nvPr/>
        </p:nvSpPr>
        <p:spPr>
          <a:xfrm>
            <a:off x="7604760" y="1988464"/>
            <a:ext cx="3246692" cy="442353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Tree>
    <p:extLst>
      <p:ext uri="{BB962C8B-B14F-4D97-AF65-F5344CB8AC3E}">
        <p14:creationId xmlns:p14="http://schemas.microsoft.com/office/powerpoint/2010/main" val="30168738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r>
              <a:rPr lang="it-IT" sz="1400" dirty="0"/>
              <a:t>Così come le lists, anche le </a:t>
            </a:r>
            <a:r>
              <a:rPr lang="it-IT" sz="1400" dirty="0" err="1"/>
              <a:t>tuple</a:t>
            </a:r>
            <a:r>
              <a:rPr lang="it-IT" sz="1400" dirty="0"/>
              <a:t> sono un </a:t>
            </a:r>
            <a:r>
              <a:rPr lang="it-IT" sz="1400" b="1" dirty="0">
                <a:highlight>
                  <a:srgbClr val="00FFFF"/>
                </a:highlight>
              </a:rPr>
              <a:t>insieme di elementi ordinati</a:t>
            </a:r>
            <a:r>
              <a:rPr lang="it-IT" sz="1400" dirty="0"/>
              <a:t>. </a:t>
            </a:r>
          </a:p>
          <a:p>
            <a:br>
              <a:rPr lang="it-IT" sz="1400" dirty="0"/>
            </a:br>
            <a:r>
              <a:rPr lang="it-IT" sz="1400" dirty="0"/>
              <a:t>A differenza delle lists, però, le </a:t>
            </a:r>
            <a:r>
              <a:rPr lang="it-IT" sz="1400" dirty="0" err="1"/>
              <a:t>tuple</a:t>
            </a:r>
            <a:r>
              <a:rPr lang="it-IT" sz="1400" dirty="0"/>
              <a:t> sono </a:t>
            </a:r>
            <a:r>
              <a:rPr lang="it-IT" sz="1400" b="1" u="sng" dirty="0">
                <a:highlight>
                  <a:srgbClr val="00FFFF"/>
                </a:highlight>
              </a:rPr>
              <a:t>IMMUTABILI</a:t>
            </a:r>
            <a:r>
              <a:rPr lang="it-IT" sz="1400" dirty="0"/>
              <a:t>. </a:t>
            </a:r>
            <a:br>
              <a:rPr lang="it-IT" sz="1400" dirty="0"/>
            </a:br>
            <a:r>
              <a:rPr lang="it-IT" sz="1400" dirty="0"/>
              <a:t>Questo significa che </a:t>
            </a:r>
            <a:r>
              <a:rPr lang="it-IT" sz="1400" b="1" dirty="0"/>
              <a:t>non possono essere cambiate</a:t>
            </a:r>
            <a:r>
              <a:rPr lang="it-IT" sz="1400" dirty="0"/>
              <a:t>. </a:t>
            </a:r>
          </a:p>
          <a:p>
            <a:r>
              <a:rPr lang="it-IT" sz="1400" dirty="0"/>
              <a:t>Altra differenza rispetto alle lists è che quest’ultime sono scritte con le parentesi quadre, mentre </a:t>
            </a:r>
            <a:r>
              <a:rPr lang="it-IT" sz="1400" b="1" dirty="0">
                <a:highlight>
                  <a:srgbClr val="FFFF00"/>
                </a:highlight>
              </a:rPr>
              <a:t>le </a:t>
            </a:r>
            <a:r>
              <a:rPr lang="it-IT" sz="1400" b="1" dirty="0" err="1">
                <a:highlight>
                  <a:srgbClr val="FFFF00"/>
                </a:highlight>
              </a:rPr>
              <a:t>tuple</a:t>
            </a:r>
            <a:r>
              <a:rPr lang="it-IT" sz="1400" b="1" dirty="0">
                <a:highlight>
                  <a:srgbClr val="FFFF00"/>
                </a:highlight>
              </a:rPr>
              <a:t> sono scritte con parentesi tonde</a:t>
            </a:r>
            <a:r>
              <a:rPr lang="it-IT" sz="1400" dirty="0"/>
              <a:t>. </a:t>
            </a:r>
          </a:p>
          <a:p>
            <a:endParaRPr lang="it-IT" sz="1600" dirty="0"/>
          </a:p>
          <a:p>
            <a:r>
              <a:rPr lang="it-IT" sz="1800" b="1" u="sng" dirty="0">
                <a:solidFill>
                  <a:srgbClr val="50B4C8"/>
                </a:solidFill>
              </a:rPr>
              <a:t>DEFINIRE UNA TUPLA</a:t>
            </a:r>
          </a:p>
          <a:p>
            <a:br>
              <a:rPr lang="it-IT" dirty="0"/>
            </a:br>
            <a:endParaRPr lang="it-IT" dirty="0"/>
          </a:p>
          <a:p>
            <a:endParaRPr lang="it-IT" sz="1400" dirty="0"/>
          </a:p>
          <a:p>
            <a:r>
              <a:rPr lang="it-IT" sz="1400" dirty="0"/>
              <a:t>per definire una </a:t>
            </a:r>
            <a:r>
              <a:rPr lang="it-IT" sz="1400" dirty="0" err="1"/>
              <a:t>tuple</a:t>
            </a:r>
            <a:r>
              <a:rPr lang="it-IT" sz="1400" dirty="0"/>
              <a:t> si può anche utilizzare il </a:t>
            </a:r>
            <a:r>
              <a:rPr lang="it-IT" sz="1400" b="1" dirty="0">
                <a:highlight>
                  <a:srgbClr val="00FFFF"/>
                </a:highlight>
              </a:rPr>
              <a:t>metodo </a:t>
            </a:r>
            <a:r>
              <a:rPr lang="it-IT" sz="1400" b="1" dirty="0" err="1">
                <a:highlight>
                  <a:srgbClr val="00FFFF"/>
                </a:highlight>
              </a:rPr>
              <a:t>tuple</a:t>
            </a:r>
            <a:r>
              <a:rPr lang="it-IT" sz="1400" b="1" dirty="0">
                <a:highlight>
                  <a:srgbClr val="00FFFF"/>
                </a:highlight>
              </a:rPr>
              <a:t>()</a:t>
            </a:r>
          </a:p>
          <a:p>
            <a:endParaRPr lang="it-IT" sz="1800" b="1" u="sng" dirty="0"/>
          </a:p>
          <a:p>
            <a:endParaRPr lang="it-IT" sz="1800" b="1" u="sng" dirty="0"/>
          </a:p>
          <a:p>
            <a:endParaRPr lang="it-IT" sz="1800" b="1" u="sng" dirty="0"/>
          </a:p>
          <a:p>
            <a:endParaRPr lang="it-IT" sz="1800" b="1" u="sng" dirty="0"/>
          </a:p>
          <a:p>
            <a:r>
              <a:rPr lang="it-IT" sz="1800" b="1" u="sng" dirty="0">
                <a:solidFill>
                  <a:srgbClr val="50B4C8"/>
                </a:solidFill>
              </a:rPr>
              <a:t>ELEMENTI DI UNA TUPLA</a:t>
            </a:r>
          </a:p>
          <a:p>
            <a:r>
              <a:rPr lang="it-IT" sz="1400" dirty="0"/>
              <a:t>Gli elementi di una </a:t>
            </a:r>
            <a:r>
              <a:rPr lang="it-IT" sz="1400" dirty="0" err="1"/>
              <a:t>tuple</a:t>
            </a:r>
            <a:r>
              <a:rPr lang="it-IT" sz="1400" dirty="0"/>
              <a:t> sono </a:t>
            </a:r>
            <a:r>
              <a:rPr lang="it-IT" sz="1400" b="1" dirty="0"/>
              <a:t>ordinati, immutabili</a:t>
            </a:r>
            <a:r>
              <a:rPr lang="it-IT" sz="1400" dirty="0"/>
              <a:t> ed </a:t>
            </a:r>
            <a:r>
              <a:rPr lang="it-IT" sz="1400" b="1" dirty="0"/>
              <a:t>ammettono valori duplicati</a:t>
            </a:r>
            <a:r>
              <a:rPr lang="it-IT" sz="1400" dirty="0"/>
              <a:t>. </a:t>
            </a:r>
            <a:br>
              <a:rPr lang="it-IT" sz="1400" dirty="0"/>
            </a:br>
            <a:r>
              <a:rPr lang="it-IT" sz="1400" dirty="0"/>
              <a:t>Sono </a:t>
            </a:r>
            <a:r>
              <a:rPr lang="it-IT" sz="1400" b="1" dirty="0">
                <a:highlight>
                  <a:srgbClr val="FFFF00"/>
                </a:highlight>
              </a:rPr>
              <a:t>indicizzati</a:t>
            </a:r>
            <a:r>
              <a:rPr lang="it-IT" sz="1400" dirty="0"/>
              <a:t> e, come </a:t>
            </a:r>
            <a:r>
              <a:rPr lang="it-IT" sz="1400" dirty="0" err="1"/>
              <a:t>nell</a:t>
            </a:r>
            <a:r>
              <a:rPr lang="it-IT" sz="1400" dirty="0"/>
              <a:t> lists, </a:t>
            </a:r>
            <a:r>
              <a:rPr lang="it-IT" sz="1400" b="1" dirty="0">
                <a:highlight>
                  <a:srgbClr val="FFFF00"/>
                </a:highlight>
              </a:rPr>
              <a:t>il primo elemento ha indice [0]</a:t>
            </a:r>
            <a:r>
              <a:rPr lang="it-IT" sz="1400" b="1" dirty="0"/>
              <a:t>. </a:t>
            </a:r>
            <a:endParaRPr lang="it-IT" sz="1400" dirty="0"/>
          </a:p>
        </p:txBody>
      </p:sp>
      <p:sp>
        <p:nvSpPr>
          <p:cNvPr id="6" name="Segnaposto contenuto 5">
            <a:extLst>
              <a:ext uri="{FF2B5EF4-FFF2-40B4-BE49-F238E27FC236}">
                <a16:creationId xmlns:a16="http://schemas.microsoft.com/office/drawing/2014/main" id="{C634079B-0340-4FCB-953A-16EAF142295A}"/>
              </a:ext>
            </a:extLst>
          </p:cNvPr>
          <p:cNvSpPr>
            <a:spLocks noGrp="1"/>
          </p:cNvSpPr>
          <p:nvPr>
            <p:ph sz="quarter" idx="4"/>
          </p:nvPr>
        </p:nvSpPr>
        <p:spPr/>
        <p:txBody>
          <a:bodyPr anchor="ctr">
            <a:normAutofit/>
          </a:bodyPr>
          <a:lstStyle/>
          <a:p>
            <a:r>
              <a:rPr lang="en-US" sz="1400" dirty="0"/>
              <a:t>Una volta </a:t>
            </a:r>
            <a:r>
              <a:rPr lang="en-US" sz="1400" dirty="0" err="1"/>
              <a:t>definita</a:t>
            </a:r>
            <a:r>
              <a:rPr lang="en-US" sz="1400" dirty="0"/>
              <a:t> la tuple,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singoli</a:t>
            </a:r>
            <a:r>
              <a:rPr lang="en-US" sz="1400" b="1" u="sng" dirty="0">
                <a:highlight>
                  <a:srgbClr val="FFFF00"/>
                </a:highlight>
              </a:rPr>
              <a:t> </a:t>
            </a:r>
            <a:r>
              <a:rPr lang="en-US" sz="1400" b="1" u="sng" dirty="0" err="1">
                <a:highlight>
                  <a:srgbClr val="FFFF00"/>
                </a:highlight>
              </a:rPr>
              <a:t>elementi</a:t>
            </a:r>
            <a:r>
              <a:rPr lang="en-US" sz="1400" b="1" u="sng" dirty="0">
                <a:highlight>
                  <a:srgbClr val="FFFF00"/>
                </a:highlight>
              </a:rPr>
              <a:t> </a:t>
            </a:r>
            <a:r>
              <a:rPr lang="en-US" sz="1400" b="1" u="sng" dirty="0" err="1">
                <a:highlight>
                  <a:srgbClr val="FFFF00"/>
                </a:highlight>
              </a:rPr>
              <a:t>sono</a:t>
            </a:r>
            <a:r>
              <a:rPr lang="en-US" sz="1400" b="1" u="sng" dirty="0">
                <a:highlight>
                  <a:srgbClr val="FFFF00"/>
                </a:highlight>
              </a:rPr>
              <a:t> </a:t>
            </a:r>
            <a:r>
              <a:rPr lang="en-US" sz="1400" b="1" u="sng" dirty="0" err="1">
                <a:highlight>
                  <a:srgbClr val="FFFF00"/>
                </a:highlight>
              </a:rPr>
              <a:t>accedibili</a:t>
            </a:r>
            <a:r>
              <a:rPr lang="en-US" sz="1400" b="1" u="sng" dirty="0">
                <a:highlight>
                  <a:srgbClr val="FFFF00"/>
                </a:highlight>
              </a:rPr>
              <a:t> </a:t>
            </a:r>
            <a:r>
              <a:rPr lang="en-US" sz="1400" b="1" u="sng" dirty="0" err="1">
                <a:highlight>
                  <a:srgbClr val="FFFF00"/>
                </a:highlight>
              </a:rPr>
              <a:t>attraverso</a:t>
            </a:r>
            <a:r>
              <a:rPr lang="en-US" sz="1400" b="1" u="sng" dirty="0">
                <a:highlight>
                  <a:srgbClr val="FFFF00"/>
                </a:highlight>
              </a:rPr>
              <a:t>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rispettivi</a:t>
            </a:r>
            <a:r>
              <a:rPr lang="en-US" sz="1400" b="1" u="sng" dirty="0">
                <a:highlight>
                  <a:srgbClr val="FFFF00"/>
                </a:highlight>
              </a:rPr>
              <a:t> </a:t>
            </a:r>
            <a:r>
              <a:rPr lang="en-US" sz="1400" b="1" u="sng" dirty="0" err="1">
                <a:highlight>
                  <a:srgbClr val="FFFF00"/>
                </a:highlight>
              </a:rPr>
              <a:t>indici</a:t>
            </a:r>
            <a:r>
              <a:rPr lang="en-US" sz="1400" dirty="0"/>
              <a:t>. </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Le tuple </a:t>
            </a:r>
            <a:r>
              <a:rPr lang="en-US" sz="1400" dirty="0" err="1"/>
              <a:t>sono</a:t>
            </a:r>
            <a:r>
              <a:rPr lang="en-US" sz="1400" dirty="0"/>
              <a:t> </a:t>
            </a:r>
            <a:r>
              <a:rPr lang="en-US" sz="1400" b="1" dirty="0"/>
              <a:t>ordinate</a:t>
            </a:r>
            <a:r>
              <a:rPr lang="en-US" sz="1400" dirty="0"/>
              <a:t>, </a:t>
            </a:r>
            <a:r>
              <a:rPr lang="en-US" sz="1400" dirty="0" err="1"/>
              <a:t>questo</a:t>
            </a:r>
            <a:r>
              <a:rPr lang="en-US" sz="1400" dirty="0"/>
              <a:t> </a:t>
            </a:r>
            <a:r>
              <a:rPr lang="en-US" sz="1400" dirty="0" err="1"/>
              <a:t>significa</a:t>
            </a:r>
            <a:r>
              <a:rPr lang="en-US" sz="1400" dirty="0"/>
              <a:t> </a:t>
            </a:r>
            <a:r>
              <a:rPr lang="en-US" sz="1400" dirty="0" err="1"/>
              <a:t>che</a:t>
            </a:r>
            <a:r>
              <a:rPr lang="en-US" sz="1400" dirty="0"/>
              <a:t> </a:t>
            </a:r>
            <a:r>
              <a:rPr lang="en-US" sz="1400" b="1" dirty="0" err="1"/>
              <a:t>gli</a:t>
            </a:r>
            <a:r>
              <a:rPr lang="en-US" sz="1400" b="1" dirty="0"/>
              <a:t> </a:t>
            </a:r>
            <a:r>
              <a:rPr lang="en-US" sz="1400" b="1" dirty="0" err="1"/>
              <a:t>elementi</a:t>
            </a:r>
            <a:r>
              <a:rPr lang="en-US" sz="1400" b="1" dirty="0"/>
              <a:t> </a:t>
            </a:r>
            <a:r>
              <a:rPr lang="en-US" sz="1400" b="1" dirty="0" err="1"/>
              <a:t>hanno</a:t>
            </a:r>
            <a:r>
              <a:rPr lang="en-US" sz="1400" b="1" dirty="0"/>
              <a:t> un </a:t>
            </a:r>
            <a:r>
              <a:rPr lang="en-US" sz="1400" b="1" dirty="0" err="1"/>
              <a:t>ordine</a:t>
            </a:r>
            <a:r>
              <a:rPr lang="en-US" sz="1400" b="1" dirty="0"/>
              <a:t> </a:t>
            </a:r>
            <a:r>
              <a:rPr lang="en-US" sz="1400" b="1" dirty="0" err="1"/>
              <a:t>definito</a:t>
            </a:r>
            <a:r>
              <a:rPr lang="en-US" sz="1400" b="1" dirty="0"/>
              <a:t> </a:t>
            </a:r>
            <a:r>
              <a:rPr lang="en-US" sz="1400" dirty="0"/>
              <a:t>e </a:t>
            </a:r>
            <a:r>
              <a:rPr lang="en-US" sz="1400" dirty="0" err="1"/>
              <a:t>quest’ordine</a:t>
            </a:r>
            <a:r>
              <a:rPr lang="en-US" sz="1400" dirty="0"/>
              <a:t> non </a:t>
            </a:r>
            <a:r>
              <a:rPr lang="en-US" sz="1400" dirty="0" err="1"/>
              <a:t>cambierà</a:t>
            </a:r>
            <a:r>
              <a:rPr lang="en-US" sz="1400" dirty="0"/>
              <a:t>.</a:t>
            </a:r>
          </a:p>
          <a:p>
            <a:endParaRPr lang="en-US" sz="1600" dirty="0"/>
          </a:p>
          <a:p>
            <a:r>
              <a:rPr lang="en-US" sz="1600" b="1" u="sng" dirty="0">
                <a:solidFill>
                  <a:srgbClr val="50B4C8"/>
                </a:solidFill>
              </a:rPr>
              <a:t>IMMUTABILI</a:t>
            </a:r>
          </a:p>
          <a:p>
            <a:r>
              <a:rPr lang="en-US" sz="1400" dirty="0"/>
              <a:t>Le tuple </a:t>
            </a:r>
            <a:r>
              <a:rPr lang="en-US" sz="1400" b="1" dirty="0">
                <a:highlight>
                  <a:srgbClr val="00FFFF"/>
                </a:highlight>
              </a:rPr>
              <a:t>NON </a:t>
            </a:r>
            <a:r>
              <a:rPr lang="en-US" sz="1400" b="1" dirty="0" err="1">
                <a:highlight>
                  <a:srgbClr val="00FFFF"/>
                </a:highlight>
              </a:rPr>
              <a:t>possono</a:t>
            </a:r>
            <a:r>
              <a:rPr lang="en-US" sz="1400" b="1" dirty="0">
                <a:highlight>
                  <a:srgbClr val="00FFFF"/>
                </a:highlight>
              </a:rPr>
              <a:t> </a:t>
            </a:r>
            <a:r>
              <a:rPr lang="en-US" sz="1400" b="1" dirty="0" err="1">
                <a:highlight>
                  <a:srgbClr val="00FFFF"/>
                </a:highlight>
              </a:rPr>
              <a:t>essere</a:t>
            </a:r>
            <a:r>
              <a:rPr lang="en-US" sz="1400" b="1" dirty="0">
                <a:highlight>
                  <a:srgbClr val="00FFFF"/>
                </a:highlight>
              </a:rPr>
              <a:t> </a:t>
            </a:r>
            <a:r>
              <a:rPr lang="en-US" sz="1400" b="1" dirty="0" err="1">
                <a:highlight>
                  <a:srgbClr val="00FFFF"/>
                </a:highlight>
              </a:rPr>
              <a:t>modificate</a:t>
            </a:r>
            <a:r>
              <a:rPr lang="en-US" sz="1400" dirty="0"/>
              <a:t>, </a:t>
            </a:r>
            <a:r>
              <a:rPr lang="en-US" sz="1400" dirty="0" err="1"/>
              <a:t>questo</a:t>
            </a:r>
            <a:r>
              <a:rPr lang="en-US" sz="1400" dirty="0"/>
              <a:t> </a:t>
            </a:r>
            <a:r>
              <a:rPr lang="en-US" sz="1400" dirty="0" err="1"/>
              <a:t>vuol</a:t>
            </a:r>
            <a:r>
              <a:rPr lang="en-US" sz="1400" dirty="0"/>
              <a:t> dire </a:t>
            </a:r>
            <a:r>
              <a:rPr lang="en-US" sz="1400" dirty="0" err="1"/>
              <a:t>che</a:t>
            </a:r>
            <a:r>
              <a:rPr lang="en-US" sz="1400" dirty="0"/>
              <a:t> </a:t>
            </a:r>
            <a:r>
              <a:rPr lang="en-US" sz="1400" b="1" dirty="0">
                <a:highlight>
                  <a:srgbClr val="FFFF00"/>
                </a:highlight>
              </a:rPr>
              <a:t>non </a:t>
            </a:r>
            <a:r>
              <a:rPr lang="en-US" sz="1400" b="1" dirty="0" err="1">
                <a:highlight>
                  <a:srgbClr val="FFFF00"/>
                </a:highlight>
              </a:rPr>
              <a:t>possono</a:t>
            </a:r>
            <a:r>
              <a:rPr lang="en-US" sz="1400" b="1" dirty="0">
                <a:highlight>
                  <a:srgbClr val="FFFF00"/>
                </a:highlight>
              </a:rPr>
              <a:t> </a:t>
            </a:r>
            <a:r>
              <a:rPr lang="en-US" sz="1400" b="1" dirty="0" err="1">
                <a:highlight>
                  <a:srgbClr val="FFFF00"/>
                </a:highlight>
              </a:rPr>
              <a:t>essere</a:t>
            </a:r>
            <a:r>
              <a:rPr lang="en-US" sz="1400" b="1" dirty="0">
                <a:highlight>
                  <a:srgbClr val="FFFF00"/>
                </a:highlight>
              </a:rPr>
              <a:t> </a:t>
            </a:r>
            <a:r>
              <a:rPr lang="en-US" sz="1400" b="1" dirty="0" err="1">
                <a:highlight>
                  <a:srgbClr val="FFFF00"/>
                </a:highlight>
              </a:rPr>
              <a:t>aggiunti</a:t>
            </a:r>
            <a:r>
              <a:rPr lang="en-US" sz="1400" b="1" dirty="0">
                <a:highlight>
                  <a:srgbClr val="FFFF00"/>
                </a:highlight>
              </a:rPr>
              <a:t> o </a:t>
            </a:r>
            <a:r>
              <a:rPr lang="en-US" sz="1400" b="1" dirty="0" err="1">
                <a:highlight>
                  <a:srgbClr val="FFFF00"/>
                </a:highlight>
              </a:rPr>
              <a:t>rimossi</a:t>
            </a:r>
            <a:r>
              <a:rPr lang="en-US" sz="1400" b="1" dirty="0">
                <a:highlight>
                  <a:srgbClr val="FFFF00"/>
                </a:highlight>
              </a:rPr>
              <a:t> </a:t>
            </a:r>
            <a:r>
              <a:rPr lang="en-US" sz="1400" b="1" dirty="0" err="1">
                <a:highlight>
                  <a:srgbClr val="FFFF00"/>
                </a:highlight>
              </a:rPr>
              <a:t>elementi</a:t>
            </a:r>
            <a:r>
              <a:rPr lang="en-US" sz="1400" dirty="0">
                <a:highlight>
                  <a:srgbClr val="FFFF00"/>
                </a:highlight>
              </a:rPr>
              <a:t> dopo la </a:t>
            </a:r>
            <a:r>
              <a:rPr lang="en-US" sz="1400" dirty="0" err="1">
                <a:highlight>
                  <a:srgbClr val="FFFF00"/>
                </a:highlight>
              </a:rPr>
              <a:t>loro</a:t>
            </a:r>
            <a:r>
              <a:rPr lang="en-US" sz="1400" dirty="0">
                <a:highlight>
                  <a:srgbClr val="FFFF00"/>
                </a:highlight>
              </a:rPr>
              <a:t> </a:t>
            </a:r>
            <a:r>
              <a:rPr lang="en-US" sz="1400" dirty="0" err="1">
                <a:highlight>
                  <a:srgbClr val="FFFF00"/>
                </a:highlight>
              </a:rPr>
              <a:t>creazione</a:t>
            </a:r>
            <a:r>
              <a:rPr lang="en-US" sz="1400" dirty="0"/>
              <a:t>. </a:t>
            </a:r>
          </a:p>
          <a:p>
            <a:endParaRPr lang="en-US" sz="1600" dirty="0"/>
          </a:p>
          <a:p>
            <a:endParaRPr lang="en-US" sz="1600" b="1" u="sng" dirty="0"/>
          </a:p>
          <a:p>
            <a:r>
              <a:rPr lang="en-US" sz="1600" b="1" u="sng" dirty="0">
                <a:solidFill>
                  <a:srgbClr val="50B4C8"/>
                </a:solidFill>
              </a:rPr>
              <a:t>ACCETTA VALORI DUPLICATI</a:t>
            </a:r>
          </a:p>
          <a:p>
            <a:r>
              <a:rPr lang="en-US" sz="1400" dirty="0" err="1"/>
              <a:t>Essendo</a:t>
            </a:r>
            <a:r>
              <a:rPr lang="en-US" sz="1400" dirty="0"/>
              <a:t> </a:t>
            </a:r>
            <a:r>
              <a:rPr lang="en-US" sz="1400" dirty="0" err="1"/>
              <a:t>indicizzate</a:t>
            </a:r>
            <a:r>
              <a:rPr lang="en-US" sz="1400" dirty="0"/>
              <a:t>, le tuple </a:t>
            </a:r>
            <a:r>
              <a:rPr lang="en-US" sz="1400" b="1" dirty="0" err="1"/>
              <a:t>possono</a:t>
            </a:r>
            <a:r>
              <a:rPr lang="en-US" sz="1400" b="1" dirty="0"/>
              <a:t> </a:t>
            </a:r>
            <a:r>
              <a:rPr lang="en-US" sz="1400" b="1" dirty="0" err="1"/>
              <a:t>contenere</a:t>
            </a:r>
            <a:r>
              <a:rPr lang="en-US" sz="1400" b="1" dirty="0"/>
              <a:t> </a:t>
            </a:r>
            <a:r>
              <a:rPr lang="en-US" sz="1400" b="1" dirty="0" err="1"/>
              <a:t>elementi</a:t>
            </a:r>
            <a:r>
              <a:rPr lang="en-US" sz="1400" b="1" dirty="0"/>
              <a:t> con lo </a:t>
            </a:r>
            <a:r>
              <a:rPr lang="en-US" sz="1400" b="1" dirty="0" err="1"/>
              <a:t>stesso</a:t>
            </a:r>
            <a:r>
              <a:rPr lang="en-US" sz="1400" b="1" dirty="0"/>
              <a:t> </a:t>
            </a:r>
            <a:r>
              <a:rPr lang="en-US" sz="1400" b="1" dirty="0" err="1"/>
              <a:t>valore</a:t>
            </a:r>
            <a:r>
              <a:rPr lang="en-US" sz="1400" dirty="0"/>
              <a:t>. </a:t>
            </a:r>
          </a:p>
        </p:txBody>
      </p:sp>
      <p:pic>
        <p:nvPicPr>
          <p:cNvPr id="12" name="Immagine 11">
            <a:extLst>
              <a:ext uri="{FF2B5EF4-FFF2-40B4-BE49-F238E27FC236}">
                <a16:creationId xmlns:a16="http://schemas.microsoft.com/office/drawing/2014/main" id="{8C2E14B8-8172-1E32-CF6C-F04B0598BE55}"/>
              </a:ext>
            </a:extLst>
          </p:cNvPr>
          <p:cNvPicPr>
            <a:picLocks noChangeAspect="1"/>
          </p:cNvPicPr>
          <p:nvPr/>
        </p:nvPicPr>
        <p:blipFill>
          <a:blip r:embed="rId2"/>
          <a:stretch>
            <a:fillRect/>
          </a:stretch>
        </p:blipFill>
        <p:spPr>
          <a:xfrm>
            <a:off x="1757551" y="3298487"/>
            <a:ext cx="2800741" cy="447737"/>
          </a:xfrm>
          <a:prstGeom prst="rect">
            <a:avLst/>
          </a:prstGeom>
        </p:spPr>
      </p:pic>
      <p:pic>
        <p:nvPicPr>
          <p:cNvPr id="14" name="Immagine 13">
            <a:extLst>
              <a:ext uri="{FF2B5EF4-FFF2-40B4-BE49-F238E27FC236}">
                <a16:creationId xmlns:a16="http://schemas.microsoft.com/office/drawing/2014/main" id="{7193CE08-2390-9CD0-132D-2E1F55050D57}"/>
              </a:ext>
            </a:extLst>
          </p:cNvPr>
          <p:cNvPicPr>
            <a:picLocks noChangeAspect="1"/>
          </p:cNvPicPr>
          <p:nvPr/>
        </p:nvPicPr>
        <p:blipFill>
          <a:blip r:embed="rId3"/>
          <a:stretch>
            <a:fillRect/>
          </a:stretch>
        </p:blipFill>
        <p:spPr>
          <a:xfrm>
            <a:off x="6629400" y="2235064"/>
            <a:ext cx="2473622" cy="1287292"/>
          </a:xfrm>
          <a:prstGeom prst="rect">
            <a:avLst/>
          </a:prstGeom>
        </p:spPr>
      </p:pic>
      <p:pic>
        <p:nvPicPr>
          <p:cNvPr id="16" name="Immagine 15">
            <a:extLst>
              <a:ext uri="{FF2B5EF4-FFF2-40B4-BE49-F238E27FC236}">
                <a16:creationId xmlns:a16="http://schemas.microsoft.com/office/drawing/2014/main" id="{B89AADAD-7CDB-3BAB-3917-171D230A0435}"/>
              </a:ext>
            </a:extLst>
          </p:cNvPr>
          <p:cNvPicPr>
            <a:picLocks noChangeAspect="1"/>
          </p:cNvPicPr>
          <p:nvPr/>
        </p:nvPicPr>
        <p:blipFill>
          <a:blip r:embed="rId4"/>
          <a:stretch>
            <a:fillRect/>
          </a:stretch>
        </p:blipFill>
        <p:spPr>
          <a:xfrm>
            <a:off x="9103022" y="2674908"/>
            <a:ext cx="864568" cy="847448"/>
          </a:xfrm>
          <a:prstGeom prst="rect">
            <a:avLst/>
          </a:prstGeom>
        </p:spPr>
      </p:pic>
      <p:pic>
        <p:nvPicPr>
          <p:cNvPr id="18" name="Immagine 17">
            <a:extLst>
              <a:ext uri="{FF2B5EF4-FFF2-40B4-BE49-F238E27FC236}">
                <a16:creationId xmlns:a16="http://schemas.microsoft.com/office/drawing/2014/main" id="{E9395EDF-AE82-634F-70B7-DA0EFB9931DB}"/>
              </a:ext>
            </a:extLst>
          </p:cNvPr>
          <p:cNvPicPr>
            <a:picLocks noChangeAspect="1"/>
          </p:cNvPicPr>
          <p:nvPr/>
        </p:nvPicPr>
        <p:blipFill>
          <a:blip r:embed="rId5"/>
          <a:stretch>
            <a:fillRect/>
          </a:stretch>
        </p:blipFill>
        <p:spPr>
          <a:xfrm>
            <a:off x="530817" y="4402641"/>
            <a:ext cx="5254207" cy="319891"/>
          </a:xfrm>
          <a:prstGeom prst="rect">
            <a:avLst/>
          </a:prstGeom>
        </p:spPr>
      </p:pic>
    </p:spTree>
    <p:extLst>
      <p:ext uri="{BB962C8B-B14F-4D97-AF65-F5344CB8AC3E}">
        <p14:creationId xmlns:p14="http://schemas.microsoft.com/office/powerpoint/2010/main" val="13757565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328612" y="3429000"/>
            <a:ext cx="5025904" cy="2576150"/>
          </a:xfrm>
        </p:spPr>
        <p:txBody>
          <a:bodyPr>
            <a:normAutofit/>
          </a:bodyPr>
          <a:lstStyle/>
          <a:p>
            <a:pPr marL="0" indent="0">
              <a:buNone/>
            </a:pPr>
            <a:r>
              <a:rPr lang="it-IT" sz="2000" b="1" u="sng" dirty="0">
                <a:solidFill>
                  <a:srgbClr val="50B4C8"/>
                </a:solidFill>
              </a:rPr>
              <a:t>CREARE UNA TUPLE CON SOLO UN ELEMENTO</a:t>
            </a:r>
          </a:p>
          <a:p>
            <a:r>
              <a:rPr lang="it-IT" sz="1400" dirty="0"/>
              <a:t>Per creare una </a:t>
            </a:r>
            <a:r>
              <a:rPr lang="it-IT" sz="1400" dirty="0" err="1"/>
              <a:t>tuple</a:t>
            </a:r>
            <a:r>
              <a:rPr lang="it-IT" sz="1400" dirty="0"/>
              <a:t> con un solo elemento, bisogna </a:t>
            </a:r>
            <a:r>
              <a:rPr lang="it-IT" sz="1400" b="1" dirty="0">
                <a:highlight>
                  <a:srgbClr val="FFFF00"/>
                </a:highlight>
              </a:rPr>
              <a:t>aggiungere una virgola dopo quell’elemento</a:t>
            </a:r>
            <a:r>
              <a:rPr lang="it-IT" sz="1400" dirty="0"/>
              <a:t> altrimenti Python non la riconoscerà come </a:t>
            </a:r>
            <a:r>
              <a:rPr lang="it-IT" sz="1400" dirty="0" err="1"/>
              <a:t>tuple</a:t>
            </a:r>
            <a:r>
              <a:rPr lang="it-IT" sz="1400" dirty="0"/>
              <a:t>. </a:t>
            </a:r>
            <a:endParaRPr lang="it-IT" sz="1400" b="1" dirty="0">
              <a:solidFill>
                <a:srgbClr val="FF0000"/>
              </a:solidFill>
            </a:endParaRPr>
          </a:p>
        </p:txBody>
      </p:sp>
      <p:pic>
        <p:nvPicPr>
          <p:cNvPr id="5" name="Immagine 4">
            <a:extLst>
              <a:ext uri="{FF2B5EF4-FFF2-40B4-BE49-F238E27FC236}">
                <a16:creationId xmlns:a16="http://schemas.microsoft.com/office/drawing/2014/main" id="{8432A864-3F9B-5D34-4C71-0302437953E0}"/>
              </a:ext>
            </a:extLst>
          </p:cNvPr>
          <p:cNvPicPr>
            <a:picLocks noChangeAspect="1"/>
          </p:cNvPicPr>
          <p:nvPr/>
        </p:nvPicPr>
        <p:blipFill>
          <a:blip r:embed="rId2"/>
          <a:stretch>
            <a:fillRect/>
          </a:stretch>
        </p:blipFill>
        <p:spPr>
          <a:xfrm>
            <a:off x="850561" y="2358852"/>
            <a:ext cx="3982006" cy="695422"/>
          </a:xfrm>
          <a:prstGeom prst="rect">
            <a:avLst/>
          </a:prstGeom>
        </p:spPr>
      </p:pic>
      <p:sp>
        <p:nvSpPr>
          <p:cNvPr id="7" name="Segnaposto contenuto 3">
            <a:extLst>
              <a:ext uri="{FF2B5EF4-FFF2-40B4-BE49-F238E27FC236}">
                <a16:creationId xmlns:a16="http://schemas.microsoft.com/office/drawing/2014/main" id="{1484C298-F5CF-5BD1-A6BC-B6824E7D4E96}"/>
              </a:ext>
            </a:extLst>
          </p:cNvPr>
          <p:cNvSpPr txBox="1">
            <a:spLocks/>
          </p:cNvSpPr>
          <p:nvPr/>
        </p:nvSpPr>
        <p:spPr>
          <a:xfrm>
            <a:off x="377153" y="1407102"/>
            <a:ext cx="5025904" cy="257615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None/>
            </a:pPr>
            <a:r>
              <a:rPr lang="it-IT" sz="2000" b="1" u="sng" dirty="0">
                <a:solidFill>
                  <a:srgbClr val="50B4C8"/>
                </a:solidFill>
              </a:rPr>
              <a:t>LUNGHEZZA DI UNA TUPLE</a:t>
            </a:r>
          </a:p>
          <a:p>
            <a:r>
              <a:rPr lang="it-IT" sz="1400" dirty="0"/>
              <a:t>Per determinare quanti elementi possiede una </a:t>
            </a:r>
            <a:r>
              <a:rPr lang="it-IT" sz="1400" dirty="0" err="1"/>
              <a:t>tuple</a:t>
            </a:r>
            <a:r>
              <a:rPr lang="it-IT" sz="1400" dirty="0"/>
              <a:t>, si usa la funzione </a:t>
            </a:r>
            <a:r>
              <a:rPr lang="it-IT" sz="1400" b="1" dirty="0" err="1">
                <a:solidFill>
                  <a:srgbClr val="FF0000"/>
                </a:solidFill>
              </a:rPr>
              <a:t>len</a:t>
            </a:r>
            <a:r>
              <a:rPr lang="it-IT" sz="1400" b="1" dirty="0">
                <a:solidFill>
                  <a:srgbClr val="FF0000"/>
                </a:solidFill>
              </a:rPr>
              <a:t>()</a:t>
            </a:r>
          </a:p>
        </p:txBody>
      </p:sp>
      <p:pic>
        <p:nvPicPr>
          <p:cNvPr id="9" name="Immagine 8">
            <a:extLst>
              <a:ext uri="{FF2B5EF4-FFF2-40B4-BE49-F238E27FC236}">
                <a16:creationId xmlns:a16="http://schemas.microsoft.com/office/drawing/2014/main" id="{CF77718B-7B08-19AF-68E7-105D75DA421F}"/>
              </a:ext>
            </a:extLst>
          </p:cNvPr>
          <p:cNvPicPr>
            <a:picLocks noChangeAspect="1"/>
          </p:cNvPicPr>
          <p:nvPr/>
        </p:nvPicPr>
        <p:blipFill>
          <a:blip r:embed="rId3"/>
          <a:stretch>
            <a:fillRect/>
          </a:stretch>
        </p:blipFill>
        <p:spPr>
          <a:xfrm>
            <a:off x="917202" y="4595361"/>
            <a:ext cx="1829055" cy="1219370"/>
          </a:xfrm>
          <a:prstGeom prst="rect">
            <a:avLst/>
          </a:prstGeom>
        </p:spPr>
      </p:pic>
      <p:pic>
        <p:nvPicPr>
          <p:cNvPr id="11" name="Immagine 10">
            <a:extLst>
              <a:ext uri="{FF2B5EF4-FFF2-40B4-BE49-F238E27FC236}">
                <a16:creationId xmlns:a16="http://schemas.microsoft.com/office/drawing/2014/main" id="{9CC29B68-D984-A6DB-6BEE-1A80F9D34BBD}"/>
              </a:ext>
            </a:extLst>
          </p:cNvPr>
          <p:cNvPicPr>
            <a:picLocks noChangeAspect="1"/>
          </p:cNvPicPr>
          <p:nvPr/>
        </p:nvPicPr>
        <p:blipFill rotWithShape="1">
          <a:blip r:embed="rId4"/>
          <a:srcRect r="37941" b="1342"/>
          <a:stretch/>
        </p:blipFill>
        <p:spPr>
          <a:xfrm>
            <a:off x="2890105" y="4595361"/>
            <a:ext cx="1330203" cy="1137224"/>
          </a:xfrm>
          <a:prstGeom prst="rect">
            <a:avLst/>
          </a:prstGeom>
        </p:spPr>
      </p:pic>
      <p:sp>
        <p:nvSpPr>
          <p:cNvPr id="13" name="Segnaposto contenuto 12">
            <a:extLst>
              <a:ext uri="{FF2B5EF4-FFF2-40B4-BE49-F238E27FC236}">
                <a16:creationId xmlns:a16="http://schemas.microsoft.com/office/drawing/2014/main" id="{7E56C6FF-93D7-92FC-C20E-C5C2C5E047D4}"/>
              </a:ext>
            </a:extLst>
          </p:cNvPr>
          <p:cNvSpPr>
            <a:spLocks noGrp="1"/>
          </p:cNvSpPr>
          <p:nvPr>
            <p:ph sz="quarter" idx="4"/>
          </p:nvPr>
        </p:nvSpPr>
        <p:spPr>
          <a:xfrm>
            <a:off x="6184392" y="1336431"/>
            <a:ext cx="5678996" cy="5198171"/>
          </a:xfrm>
        </p:spPr>
        <p:txBody>
          <a:bodyPr/>
          <a:lstStyle/>
          <a:p>
            <a:pPr marL="0" indent="0">
              <a:buNone/>
            </a:pPr>
            <a:r>
              <a:rPr lang="it-IT" sz="2000" b="1" u="sng" dirty="0">
                <a:solidFill>
                  <a:srgbClr val="50B4C8"/>
                </a:solidFill>
              </a:rPr>
              <a:t>ELEMENTI DELLA TUPLE – TIPI DI DATI</a:t>
            </a:r>
          </a:p>
          <a:p>
            <a:r>
              <a:rPr lang="it-IT" sz="1400" dirty="0"/>
              <a:t>Gli elementi della </a:t>
            </a:r>
            <a:r>
              <a:rPr lang="it-IT" sz="1400" dirty="0" err="1"/>
              <a:t>tuple</a:t>
            </a:r>
            <a:r>
              <a:rPr lang="it-IT" sz="1400" dirty="0"/>
              <a:t> possono essere di </a:t>
            </a:r>
            <a:r>
              <a:rPr lang="it-IT" sz="1400" b="1" dirty="0">
                <a:highlight>
                  <a:srgbClr val="FFFF00"/>
                </a:highlight>
              </a:rPr>
              <a:t>qualsiasi tipo</a:t>
            </a:r>
            <a:r>
              <a:rPr lang="it-IT" sz="1400" dirty="0"/>
              <a:t>. Può anche contenere </a:t>
            </a:r>
            <a:r>
              <a:rPr lang="it-IT" sz="1400" b="1" dirty="0"/>
              <a:t>tipi di dati differenti contemporaneamente</a:t>
            </a:r>
            <a:r>
              <a:rPr lang="it-IT" sz="1400" dirty="0"/>
              <a:t>. </a:t>
            </a:r>
            <a:br>
              <a:rPr lang="it-IT" sz="1400" dirty="0"/>
            </a:br>
            <a:br>
              <a:rPr lang="it-IT" sz="1400" dirty="0"/>
            </a:br>
            <a:br>
              <a:rPr lang="it-IT" sz="1400" dirty="0"/>
            </a:br>
            <a:br>
              <a:rPr lang="it-IT" sz="1400" dirty="0"/>
            </a:br>
            <a:br>
              <a:rPr lang="it-IT" sz="1400" dirty="0"/>
            </a:br>
            <a:br>
              <a:rPr lang="it-IT" sz="1400" dirty="0"/>
            </a:br>
            <a:r>
              <a:rPr lang="it-IT" sz="1400" i="1" u="sng" dirty="0"/>
              <a:t>ESEMPIO CON TIPI DIFFERENTI DI DATI</a:t>
            </a:r>
          </a:p>
          <a:p>
            <a:endParaRPr lang="it-IT" sz="1400" dirty="0"/>
          </a:p>
          <a:p>
            <a:endParaRPr lang="it-IT" sz="1400" dirty="0"/>
          </a:p>
          <a:p>
            <a:endParaRPr lang="it-IT" sz="1400" dirty="0"/>
          </a:p>
          <a:p>
            <a:endParaRPr lang="it-IT" sz="1800" b="1" u="sng" dirty="0"/>
          </a:p>
          <a:p>
            <a:r>
              <a:rPr lang="it-IT" sz="1800" b="1" u="sng" dirty="0" err="1">
                <a:solidFill>
                  <a:srgbClr val="50B4C8"/>
                </a:solidFill>
              </a:rPr>
              <a:t>type</a:t>
            </a:r>
            <a:r>
              <a:rPr lang="it-IT" sz="1800" b="1" u="sng" dirty="0">
                <a:solidFill>
                  <a:srgbClr val="50B4C8"/>
                </a:solidFill>
              </a:rPr>
              <a:t>()</a:t>
            </a:r>
          </a:p>
          <a:p>
            <a:r>
              <a:rPr lang="it-IT" sz="1400" dirty="0"/>
              <a:t>Per </a:t>
            </a:r>
            <a:r>
              <a:rPr lang="it-IT" sz="1400" dirty="0" err="1"/>
              <a:t>Pythons</a:t>
            </a:r>
            <a:r>
              <a:rPr lang="it-IT" sz="1400" dirty="0"/>
              <a:t> le </a:t>
            </a:r>
            <a:r>
              <a:rPr lang="it-IT" sz="1400" dirty="0" err="1"/>
              <a:t>tuples</a:t>
            </a:r>
            <a:r>
              <a:rPr lang="it-IT" sz="1400" dirty="0"/>
              <a:t> sono oggetti di tipo </a:t>
            </a:r>
            <a:r>
              <a:rPr lang="it-IT" sz="1100" b="0" i="0" dirty="0">
                <a:solidFill>
                  <a:srgbClr val="000000"/>
                </a:solidFill>
                <a:effectLst/>
                <a:latin typeface="Verdana" panose="020B0604030504040204" pitchFamily="34" charset="0"/>
              </a:rPr>
              <a:t>'</a:t>
            </a:r>
            <a:r>
              <a:rPr lang="it-IT" sz="1100" b="0" i="0" dirty="0" err="1">
                <a:solidFill>
                  <a:srgbClr val="000000"/>
                </a:solidFill>
                <a:effectLst/>
                <a:latin typeface="Verdana" panose="020B0604030504040204" pitchFamily="34" charset="0"/>
              </a:rPr>
              <a:t>tuple</a:t>
            </a:r>
            <a:r>
              <a:rPr lang="it-IT" sz="1100" b="0" i="0" dirty="0">
                <a:solidFill>
                  <a:srgbClr val="000000"/>
                </a:solidFill>
                <a:effectLst/>
                <a:latin typeface="Verdana" panose="020B0604030504040204" pitchFamily="34" charset="0"/>
              </a:rPr>
              <a:t>'</a:t>
            </a:r>
            <a:endParaRPr lang="it-IT" sz="1400" dirty="0"/>
          </a:p>
          <a:p>
            <a:endParaRPr lang="it-IT" sz="1400" dirty="0"/>
          </a:p>
        </p:txBody>
      </p:sp>
      <p:pic>
        <p:nvPicPr>
          <p:cNvPr id="15" name="Immagine 14">
            <a:extLst>
              <a:ext uri="{FF2B5EF4-FFF2-40B4-BE49-F238E27FC236}">
                <a16:creationId xmlns:a16="http://schemas.microsoft.com/office/drawing/2014/main" id="{ED06F672-D278-BE30-6D08-4A9459491B94}"/>
              </a:ext>
            </a:extLst>
          </p:cNvPr>
          <p:cNvPicPr>
            <a:picLocks noChangeAspect="1"/>
          </p:cNvPicPr>
          <p:nvPr/>
        </p:nvPicPr>
        <p:blipFill>
          <a:blip r:embed="rId5"/>
          <a:stretch>
            <a:fillRect/>
          </a:stretch>
        </p:blipFill>
        <p:spPr>
          <a:xfrm>
            <a:off x="6338139" y="2295478"/>
            <a:ext cx="5372850" cy="666843"/>
          </a:xfrm>
          <a:prstGeom prst="rect">
            <a:avLst/>
          </a:prstGeom>
        </p:spPr>
      </p:pic>
      <p:pic>
        <p:nvPicPr>
          <p:cNvPr id="17" name="Immagine 16">
            <a:extLst>
              <a:ext uri="{FF2B5EF4-FFF2-40B4-BE49-F238E27FC236}">
                <a16:creationId xmlns:a16="http://schemas.microsoft.com/office/drawing/2014/main" id="{DB2DABB7-9401-D520-F7DC-6901FF4243F9}"/>
              </a:ext>
            </a:extLst>
          </p:cNvPr>
          <p:cNvPicPr>
            <a:picLocks noChangeAspect="1"/>
          </p:cNvPicPr>
          <p:nvPr/>
        </p:nvPicPr>
        <p:blipFill rotWithShape="1">
          <a:blip r:embed="rId6"/>
          <a:srcRect t="-1" r="6616" b="-16128"/>
          <a:stretch/>
        </p:blipFill>
        <p:spPr>
          <a:xfrm>
            <a:off x="6395223" y="3508002"/>
            <a:ext cx="5257331" cy="316523"/>
          </a:xfrm>
          <a:prstGeom prst="rect">
            <a:avLst/>
          </a:prstGeom>
        </p:spPr>
      </p:pic>
      <p:pic>
        <p:nvPicPr>
          <p:cNvPr id="19" name="Immagine 18">
            <a:extLst>
              <a:ext uri="{FF2B5EF4-FFF2-40B4-BE49-F238E27FC236}">
                <a16:creationId xmlns:a16="http://schemas.microsoft.com/office/drawing/2014/main" id="{06B669D9-5C1B-06A0-C86B-9AE253F1ECCD}"/>
              </a:ext>
            </a:extLst>
          </p:cNvPr>
          <p:cNvPicPr>
            <a:picLocks noChangeAspect="1"/>
          </p:cNvPicPr>
          <p:nvPr/>
        </p:nvPicPr>
        <p:blipFill>
          <a:blip r:embed="rId7"/>
          <a:stretch>
            <a:fillRect/>
          </a:stretch>
        </p:blipFill>
        <p:spPr>
          <a:xfrm>
            <a:off x="7798605" y="5003253"/>
            <a:ext cx="2450569" cy="863093"/>
          </a:xfrm>
          <a:prstGeom prst="rect">
            <a:avLst/>
          </a:prstGeom>
        </p:spPr>
      </p:pic>
    </p:spTree>
    <p:extLst>
      <p:ext uri="{BB962C8B-B14F-4D97-AF65-F5344CB8AC3E}">
        <p14:creationId xmlns:p14="http://schemas.microsoft.com/office/powerpoint/2010/main" val="487936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720090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ACCEDERE GLI ELEMENTI DELLE TUPLE</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158496" y="1327638"/>
            <a:ext cx="6479696" cy="5410592"/>
          </a:xfrm>
        </p:spPr>
        <p:txBody>
          <a:bodyPr>
            <a:normAutofit/>
          </a:bodyPr>
          <a:lstStyle/>
          <a:p>
            <a:pPr marL="0" indent="0">
              <a:lnSpc>
                <a:spcPct val="110000"/>
              </a:lnSpc>
              <a:buNone/>
            </a:pPr>
            <a:r>
              <a:rPr lang="it-IT" sz="1400" dirty="0"/>
              <a:t>E’ possibile accedere gli elementi delle </a:t>
            </a:r>
            <a:r>
              <a:rPr lang="it-IT" sz="1400" dirty="0" err="1"/>
              <a:t>tuples</a:t>
            </a:r>
            <a:r>
              <a:rPr lang="it-IT" sz="1400" dirty="0"/>
              <a:t> </a:t>
            </a:r>
            <a:r>
              <a:rPr lang="it-IT" sz="1400" b="1" dirty="0">
                <a:highlight>
                  <a:srgbClr val="00FFFF"/>
                </a:highlight>
              </a:rPr>
              <a:t>riferendosi al loro indice</a:t>
            </a:r>
            <a:r>
              <a:rPr lang="it-IT" sz="1400" dirty="0"/>
              <a:t>, inserito tra parentesi quadre. </a:t>
            </a:r>
            <a:r>
              <a:rPr lang="it-IT" sz="1400" b="1" u="dbl" dirty="0"/>
              <a:t>L’indice del primo elemento è 0</a:t>
            </a:r>
          </a:p>
          <a:p>
            <a:pPr>
              <a:lnSpc>
                <a:spcPct val="110000"/>
              </a:lnSpc>
            </a:pPr>
            <a:endParaRPr lang="it-IT" sz="1600" b="1" u="dbl" dirty="0"/>
          </a:p>
          <a:p>
            <a:pPr marL="0" indent="0">
              <a:lnSpc>
                <a:spcPct val="110000"/>
              </a:lnSpc>
              <a:buNone/>
            </a:pPr>
            <a:r>
              <a:rPr lang="it-IT" sz="1600" b="1" u="dbl" dirty="0">
                <a:solidFill>
                  <a:srgbClr val="50B4C8"/>
                </a:solidFill>
              </a:rPr>
              <a:t>INDICIZZAZIONE NEGATIVA</a:t>
            </a:r>
          </a:p>
          <a:p>
            <a:pPr marL="0" indent="0">
              <a:lnSpc>
                <a:spcPct val="110000"/>
              </a:lnSpc>
              <a:buNone/>
            </a:pPr>
            <a:r>
              <a:rPr lang="it-IT" sz="1400" dirty="0"/>
              <a:t>Se si usa un indice negativo, si considerano gli elementi </a:t>
            </a:r>
            <a:r>
              <a:rPr lang="it-IT" sz="1400" b="1" dirty="0">
                <a:highlight>
                  <a:srgbClr val="00FFFF"/>
                </a:highlight>
              </a:rPr>
              <a:t>partendo dalla fine della </a:t>
            </a:r>
            <a:r>
              <a:rPr lang="it-IT" sz="1400" b="1" dirty="0" err="1">
                <a:highlight>
                  <a:srgbClr val="00FFFF"/>
                </a:highlight>
              </a:rPr>
              <a:t>tuple</a:t>
            </a:r>
            <a:r>
              <a:rPr lang="it-IT" sz="1400" dirty="0"/>
              <a:t>. </a:t>
            </a:r>
            <a:br>
              <a:rPr lang="it-IT" sz="1400" dirty="0"/>
            </a:br>
            <a:r>
              <a:rPr lang="it-IT" sz="1400" b="1" dirty="0">
                <a:highlight>
                  <a:srgbClr val="FFFF00"/>
                </a:highlight>
              </a:rPr>
              <a:t>-1 è l’ultimo elemento</a:t>
            </a:r>
            <a:r>
              <a:rPr lang="it-IT" sz="1400" dirty="0"/>
              <a:t>, -2 è il penultimo e così via.</a:t>
            </a:r>
          </a:p>
          <a:p>
            <a:pPr marL="0" indent="0">
              <a:lnSpc>
                <a:spcPct val="110000"/>
              </a:lnSpc>
              <a:buNone/>
            </a:pPr>
            <a:endParaRPr lang="it-IT" sz="1600" dirty="0"/>
          </a:p>
          <a:p>
            <a:pPr marL="0" indent="0">
              <a:lnSpc>
                <a:spcPct val="110000"/>
              </a:lnSpc>
              <a:buNone/>
            </a:pPr>
            <a:r>
              <a:rPr lang="it-IT" sz="1600" b="1" u="sng" dirty="0">
                <a:solidFill>
                  <a:srgbClr val="50B4C8"/>
                </a:solidFill>
              </a:rPr>
              <a:t>INTERVALLO DI INDICI</a:t>
            </a:r>
          </a:p>
          <a:p>
            <a:pPr marL="0" indent="0">
              <a:lnSpc>
                <a:spcPct val="110000"/>
              </a:lnSpc>
              <a:buNone/>
            </a:pPr>
            <a:r>
              <a:rPr lang="it-IT" sz="1400" dirty="0"/>
              <a:t>Si può indicare un intervallo di indici degli elementi che si vogliono recuperare specificando gli indici di inizio e fine intervallo. Quando si specifica un intervallo, il valore di ritorno sarà una </a:t>
            </a:r>
            <a:r>
              <a:rPr lang="it-IT" sz="1400" b="1" dirty="0">
                <a:highlight>
                  <a:srgbClr val="FFFF00"/>
                </a:highlight>
              </a:rPr>
              <a:t>nuova </a:t>
            </a:r>
            <a:r>
              <a:rPr lang="it-IT" sz="1400" b="1" dirty="0" err="1">
                <a:highlight>
                  <a:srgbClr val="FFFF00"/>
                </a:highlight>
              </a:rPr>
              <a:t>tuple</a:t>
            </a:r>
            <a:r>
              <a:rPr lang="it-IT" sz="1400" b="1" dirty="0">
                <a:highlight>
                  <a:srgbClr val="FFFF00"/>
                </a:highlight>
              </a:rPr>
              <a:t> </a:t>
            </a:r>
            <a:r>
              <a:rPr lang="it-IT" sz="1400" dirty="0"/>
              <a:t>contenente gli elementi specificati. </a:t>
            </a:r>
            <a:r>
              <a:rPr lang="it-IT" sz="1400" b="1" u="sng" dirty="0">
                <a:highlight>
                  <a:srgbClr val="00FFFF"/>
                </a:highlight>
              </a:rPr>
              <a:t>L’elemento avente per indice il valore di fine intervallo non è compreso. </a:t>
            </a:r>
            <a:br>
              <a:rPr lang="it-IT" sz="1400" b="1" u="sng" dirty="0">
                <a:highlight>
                  <a:srgbClr val="00FFFF"/>
                </a:highlight>
              </a:rPr>
            </a:br>
            <a:r>
              <a:rPr lang="it-IT" sz="1400" dirty="0"/>
              <a:t>Come per le lists, se si </a:t>
            </a:r>
            <a:r>
              <a:rPr lang="it-IT" sz="1400" b="1" dirty="0"/>
              <a:t>omette l’indice iniziale </a:t>
            </a:r>
            <a:r>
              <a:rPr lang="it-IT" sz="1400" dirty="0"/>
              <a:t>l’intervallo partire dall’indice 0; se si </a:t>
            </a:r>
            <a:r>
              <a:rPr lang="it-IT" sz="1400" b="1" dirty="0"/>
              <a:t>omette l’indice finale</a:t>
            </a:r>
            <a:r>
              <a:rPr lang="it-IT" sz="1400" dirty="0"/>
              <a:t>, l’intervallo arriverà fino all’ultimo elemento della </a:t>
            </a:r>
            <a:r>
              <a:rPr lang="it-IT" sz="1400" dirty="0" err="1"/>
              <a:t>tuple</a:t>
            </a:r>
            <a:r>
              <a:rPr lang="it-IT" sz="1400" dirty="0"/>
              <a:t>. </a:t>
            </a:r>
          </a:p>
          <a:p>
            <a:pPr marL="0" indent="0">
              <a:lnSpc>
                <a:spcPct val="110000"/>
              </a:lnSpc>
              <a:buNone/>
            </a:pPr>
            <a:endParaRPr lang="it-IT" sz="1400" dirty="0"/>
          </a:p>
          <a:p>
            <a:pPr marL="0" indent="0">
              <a:lnSpc>
                <a:spcPct val="110000"/>
              </a:lnSpc>
              <a:buNone/>
            </a:pPr>
            <a:r>
              <a:rPr lang="it-IT" sz="1600" b="1" u="sng" dirty="0">
                <a:solidFill>
                  <a:srgbClr val="50B4C8"/>
                </a:solidFill>
              </a:rPr>
              <a:t>INTERVALLO DI INDICI NEGATIVI</a:t>
            </a:r>
            <a:br>
              <a:rPr lang="it-IT" sz="1600" b="1" u="sng" dirty="0"/>
            </a:br>
            <a:r>
              <a:rPr lang="it-IT" sz="1400" dirty="0"/>
              <a:t>Specificare indici negativi se si vuole </a:t>
            </a:r>
            <a:r>
              <a:rPr lang="it-IT" sz="1400" b="1" dirty="0">
                <a:highlight>
                  <a:srgbClr val="00FFFF"/>
                </a:highlight>
              </a:rPr>
              <a:t>iniziare l’intervallo dalla fine della </a:t>
            </a:r>
            <a:r>
              <a:rPr lang="it-IT" sz="1400" b="1" dirty="0" err="1">
                <a:highlight>
                  <a:srgbClr val="00FFFF"/>
                </a:highlight>
              </a:rPr>
              <a:t>tuple</a:t>
            </a:r>
            <a:r>
              <a:rPr lang="it-IT" sz="1400" dirty="0"/>
              <a:t>.</a:t>
            </a:r>
          </a:p>
          <a:p>
            <a:pPr marL="0" indent="0">
              <a:lnSpc>
                <a:spcPct val="110000"/>
              </a:lnSpc>
              <a:buNone/>
            </a:pPr>
            <a:endParaRPr lang="it-IT" sz="1600" b="1" u="sng" dirty="0"/>
          </a:p>
          <a:p>
            <a:pPr marL="0" indent="0">
              <a:lnSpc>
                <a:spcPct val="110000"/>
              </a:lnSpc>
              <a:buNone/>
            </a:pPr>
            <a:endParaRPr lang="it-IT" sz="1600" b="1" u="sng" dirty="0"/>
          </a:p>
          <a:p>
            <a:pPr marL="0" indent="0">
              <a:lnSpc>
                <a:spcPct val="110000"/>
              </a:lnSpc>
              <a:buNone/>
            </a:pPr>
            <a:r>
              <a:rPr lang="it-IT" sz="1600" b="1" u="sng" dirty="0">
                <a:solidFill>
                  <a:srgbClr val="50B4C8"/>
                </a:solidFill>
              </a:rPr>
              <a:t>CONTROLLARE L’ESISTENZA DI UN ELEMENTO</a:t>
            </a:r>
          </a:p>
          <a:p>
            <a:pPr marL="0" indent="0">
              <a:lnSpc>
                <a:spcPct val="110000"/>
              </a:lnSpc>
              <a:buNone/>
            </a:pPr>
            <a:r>
              <a:rPr lang="it-IT" sz="1400" dirty="0"/>
              <a:t>Per </a:t>
            </a:r>
            <a:r>
              <a:rPr lang="it-IT" sz="1400" b="1" dirty="0"/>
              <a:t>verificare la presenza di un elemento all’interno di una </a:t>
            </a:r>
            <a:r>
              <a:rPr lang="it-IT" sz="1400" b="1" dirty="0" err="1"/>
              <a:t>tuple</a:t>
            </a:r>
            <a:r>
              <a:rPr lang="it-IT" sz="1400" dirty="0"/>
              <a:t>, </a:t>
            </a:r>
            <a:r>
              <a:rPr lang="it-IT" sz="1400" b="1" dirty="0">
                <a:highlight>
                  <a:srgbClr val="FFFF00"/>
                </a:highlight>
              </a:rPr>
              <a:t>si usa la keyword in</a:t>
            </a:r>
            <a:r>
              <a:rPr lang="it-IT" sz="1400" dirty="0"/>
              <a:t>. </a:t>
            </a:r>
          </a:p>
        </p:txBody>
      </p:sp>
      <p:pic>
        <p:nvPicPr>
          <p:cNvPr id="5" name="Immagine 4">
            <a:extLst>
              <a:ext uri="{FF2B5EF4-FFF2-40B4-BE49-F238E27FC236}">
                <a16:creationId xmlns:a16="http://schemas.microsoft.com/office/drawing/2014/main" id="{7C930DDC-5863-CD16-91AC-6A330D91FD9E}"/>
              </a:ext>
            </a:extLst>
          </p:cNvPr>
          <p:cNvPicPr>
            <a:picLocks noChangeAspect="1"/>
          </p:cNvPicPr>
          <p:nvPr/>
        </p:nvPicPr>
        <p:blipFill>
          <a:blip r:embed="rId2"/>
          <a:stretch>
            <a:fillRect/>
          </a:stretch>
        </p:blipFill>
        <p:spPr>
          <a:xfrm>
            <a:off x="8024579" y="1281747"/>
            <a:ext cx="3296110" cy="457264"/>
          </a:xfrm>
          <a:prstGeom prst="rect">
            <a:avLst/>
          </a:prstGeom>
        </p:spPr>
      </p:pic>
      <p:pic>
        <p:nvPicPr>
          <p:cNvPr id="8" name="Immagine 7">
            <a:extLst>
              <a:ext uri="{FF2B5EF4-FFF2-40B4-BE49-F238E27FC236}">
                <a16:creationId xmlns:a16="http://schemas.microsoft.com/office/drawing/2014/main" id="{84B7B50A-8297-4261-E48D-77104981DBCD}"/>
              </a:ext>
            </a:extLst>
          </p:cNvPr>
          <p:cNvPicPr>
            <a:picLocks noChangeAspect="1"/>
          </p:cNvPicPr>
          <p:nvPr/>
        </p:nvPicPr>
        <p:blipFill>
          <a:blip r:embed="rId3"/>
          <a:stretch>
            <a:fillRect/>
          </a:stretch>
        </p:blipFill>
        <p:spPr>
          <a:xfrm>
            <a:off x="8072211" y="2116914"/>
            <a:ext cx="3248478" cy="485843"/>
          </a:xfrm>
          <a:prstGeom prst="rect">
            <a:avLst/>
          </a:prstGeom>
        </p:spPr>
      </p:pic>
      <p:pic>
        <p:nvPicPr>
          <p:cNvPr id="13" name="Immagine 12">
            <a:extLst>
              <a:ext uri="{FF2B5EF4-FFF2-40B4-BE49-F238E27FC236}">
                <a16:creationId xmlns:a16="http://schemas.microsoft.com/office/drawing/2014/main" id="{BE2EDF33-81B2-4A87-5ACD-8A2EE12FE2B9}"/>
              </a:ext>
            </a:extLst>
          </p:cNvPr>
          <p:cNvPicPr>
            <a:picLocks noChangeAspect="1"/>
          </p:cNvPicPr>
          <p:nvPr/>
        </p:nvPicPr>
        <p:blipFill>
          <a:blip r:embed="rId4"/>
          <a:stretch>
            <a:fillRect/>
          </a:stretch>
        </p:blipFill>
        <p:spPr>
          <a:xfrm>
            <a:off x="7362625" y="3248025"/>
            <a:ext cx="4667652" cy="1159185"/>
          </a:xfrm>
          <a:prstGeom prst="rect">
            <a:avLst/>
          </a:prstGeom>
        </p:spPr>
      </p:pic>
      <p:pic>
        <p:nvPicPr>
          <p:cNvPr id="15" name="Immagine 14">
            <a:extLst>
              <a:ext uri="{FF2B5EF4-FFF2-40B4-BE49-F238E27FC236}">
                <a16:creationId xmlns:a16="http://schemas.microsoft.com/office/drawing/2014/main" id="{F354A0C5-1E39-AC88-59C4-A1350843486D}"/>
              </a:ext>
            </a:extLst>
          </p:cNvPr>
          <p:cNvPicPr>
            <a:picLocks noChangeAspect="1"/>
          </p:cNvPicPr>
          <p:nvPr/>
        </p:nvPicPr>
        <p:blipFill>
          <a:blip r:embed="rId5"/>
          <a:stretch>
            <a:fillRect/>
          </a:stretch>
        </p:blipFill>
        <p:spPr>
          <a:xfrm>
            <a:off x="7362624" y="4641861"/>
            <a:ext cx="4667652" cy="1205504"/>
          </a:xfrm>
          <a:prstGeom prst="rect">
            <a:avLst/>
          </a:prstGeom>
        </p:spPr>
      </p:pic>
      <p:pic>
        <p:nvPicPr>
          <p:cNvPr id="19" name="Immagine 18">
            <a:extLst>
              <a:ext uri="{FF2B5EF4-FFF2-40B4-BE49-F238E27FC236}">
                <a16:creationId xmlns:a16="http://schemas.microsoft.com/office/drawing/2014/main" id="{274B8D18-FE95-D482-1B85-189418BE31A4}"/>
              </a:ext>
            </a:extLst>
          </p:cNvPr>
          <p:cNvPicPr>
            <a:picLocks noChangeAspect="1"/>
          </p:cNvPicPr>
          <p:nvPr/>
        </p:nvPicPr>
        <p:blipFill>
          <a:blip r:embed="rId6"/>
          <a:stretch>
            <a:fillRect/>
          </a:stretch>
        </p:blipFill>
        <p:spPr>
          <a:xfrm>
            <a:off x="8495912" y="6057656"/>
            <a:ext cx="2824777" cy="649548"/>
          </a:xfrm>
          <a:prstGeom prst="rect">
            <a:avLst/>
          </a:prstGeom>
        </p:spPr>
      </p:pic>
    </p:spTree>
    <p:extLst>
      <p:ext uri="{BB962C8B-B14F-4D97-AF65-F5344CB8AC3E}">
        <p14:creationId xmlns:p14="http://schemas.microsoft.com/office/powerpoint/2010/main" val="4224077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5336814" y="1295204"/>
            <a:ext cx="6479696" cy="5410592"/>
          </a:xfrm>
        </p:spPr>
        <p:txBody>
          <a:bodyPr anchor="ctr">
            <a:normAutofit/>
          </a:bodyPr>
          <a:lstStyle/>
          <a:p>
            <a:pPr marL="0" indent="0">
              <a:lnSpc>
                <a:spcPct val="110000"/>
              </a:lnSpc>
              <a:buNone/>
            </a:pPr>
            <a:r>
              <a:rPr lang="it-IT" sz="1400" dirty="0"/>
              <a:t>Le </a:t>
            </a:r>
            <a:r>
              <a:rPr lang="it-IT" sz="1400" dirty="0" err="1"/>
              <a:t>tuples</a:t>
            </a:r>
            <a:r>
              <a:rPr lang="it-IT" sz="1400" dirty="0"/>
              <a:t> sono </a:t>
            </a:r>
            <a:r>
              <a:rPr lang="it-IT" sz="1400" b="1" dirty="0"/>
              <a:t>immutabili ed immodificabili</a:t>
            </a:r>
            <a:r>
              <a:rPr lang="it-IT" sz="1400" dirty="0"/>
              <a:t>, questo significa che non si possono cambiare, aggiungere o rimuovere elementi una volta che la </a:t>
            </a:r>
            <a:r>
              <a:rPr lang="it-IT" sz="1400" dirty="0" err="1"/>
              <a:t>tuple</a:t>
            </a:r>
            <a:r>
              <a:rPr lang="it-IT" sz="1400" dirty="0"/>
              <a:t> è stata creata. </a:t>
            </a:r>
          </a:p>
          <a:p>
            <a:pPr marL="0" indent="0">
              <a:lnSpc>
                <a:spcPct val="110000"/>
              </a:lnSpc>
              <a:buNone/>
            </a:pPr>
            <a:endParaRPr lang="it-IT" sz="1400" dirty="0"/>
          </a:p>
          <a:p>
            <a:pPr marL="0" indent="0">
              <a:lnSpc>
                <a:spcPct val="110000"/>
              </a:lnSpc>
              <a:buNone/>
            </a:pPr>
            <a:r>
              <a:rPr lang="it-IT" sz="1400" dirty="0"/>
              <a:t>Esistono però delle </a:t>
            </a:r>
            <a:r>
              <a:rPr lang="it-IT" sz="1400" b="1" dirty="0"/>
              <a:t>soluzioni alternative</a:t>
            </a:r>
            <a:r>
              <a:rPr lang="it-IT" sz="1400" dirty="0"/>
              <a:t>. </a:t>
            </a:r>
          </a:p>
          <a:p>
            <a:pPr marL="0" indent="0">
              <a:lnSpc>
                <a:spcPct val="110000"/>
              </a:lnSpc>
              <a:buNone/>
            </a:pPr>
            <a:endParaRPr lang="it-IT" sz="1400" dirty="0"/>
          </a:p>
          <a:p>
            <a:pPr marL="0" indent="0">
              <a:lnSpc>
                <a:spcPct val="110000"/>
              </a:lnSpc>
              <a:buNone/>
            </a:pPr>
            <a:r>
              <a:rPr lang="it-IT" sz="1800" b="1" u="sng" dirty="0">
                <a:solidFill>
                  <a:srgbClr val="50B4C8"/>
                </a:solidFill>
              </a:rPr>
              <a:t>CAMBIARE VALORI IN UNA TUPLE</a:t>
            </a:r>
          </a:p>
          <a:p>
            <a:pPr marL="0" indent="0">
              <a:lnSpc>
                <a:spcPct val="110000"/>
              </a:lnSpc>
              <a:buNone/>
            </a:pPr>
            <a:r>
              <a:rPr lang="it-IT" sz="1400" dirty="0"/>
              <a:t>Come detto le </a:t>
            </a:r>
            <a:r>
              <a:rPr lang="it-IT" sz="1400" dirty="0" err="1"/>
              <a:t>tuple</a:t>
            </a:r>
            <a:r>
              <a:rPr lang="it-IT" sz="1400" dirty="0"/>
              <a:t> sono immutabili, ma è possibile modificare un valore </a:t>
            </a:r>
            <a:r>
              <a:rPr lang="it-IT" sz="1400" b="1" dirty="0">
                <a:highlight>
                  <a:srgbClr val="FFFF00"/>
                </a:highlight>
              </a:rPr>
              <a:t>convertendo la </a:t>
            </a:r>
            <a:r>
              <a:rPr lang="it-IT" sz="1400" b="1" dirty="0" err="1">
                <a:highlight>
                  <a:srgbClr val="FFFF00"/>
                </a:highlight>
              </a:rPr>
              <a:t>tuple</a:t>
            </a:r>
            <a:r>
              <a:rPr lang="it-IT" sz="1400" b="1" dirty="0">
                <a:highlight>
                  <a:srgbClr val="FFFF00"/>
                </a:highlight>
              </a:rPr>
              <a:t> in list</a:t>
            </a:r>
            <a:r>
              <a:rPr lang="it-IT" sz="1400" b="1" dirty="0"/>
              <a:t>, </a:t>
            </a:r>
            <a:r>
              <a:rPr lang="it-IT" sz="1400" b="1" dirty="0">
                <a:highlight>
                  <a:srgbClr val="FFFF00"/>
                </a:highlight>
              </a:rPr>
              <a:t>modificare la list </a:t>
            </a:r>
            <a:r>
              <a:rPr lang="it-IT" sz="1400" dirty="0"/>
              <a:t>e </a:t>
            </a:r>
            <a:r>
              <a:rPr lang="it-IT" sz="1400" b="1" dirty="0">
                <a:highlight>
                  <a:srgbClr val="FFFF00"/>
                </a:highlight>
              </a:rPr>
              <a:t>convertire di nuovo la list in </a:t>
            </a:r>
            <a:r>
              <a:rPr lang="it-IT" sz="1400" b="1" dirty="0" err="1">
                <a:highlight>
                  <a:srgbClr val="FFFF00"/>
                </a:highlight>
              </a:rPr>
              <a:t>tuple</a:t>
            </a:r>
            <a:r>
              <a:rPr lang="it-IT" sz="1400" dirty="0"/>
              <a:t>. </a:t>
            </a:r>
          </a:p>
          <a:p>
            <a:pPr marL="0" indent="0">
              <a:lnSpc>
                <a:spcPct val="110000"/>
              </a:lnSpc>
              <a:buNone/>
            </a:pPr>
            <a:endParaRPr lang="it-IT" sz="1400" dirty="0"/>
          </a:p>
          <a:p>
            <a:pPr marL="0" indent="0">
              <a:lnSpc>
                <a:spcPct val="110000"/>
              </a:lnSpc>
              <a:buNone/>
            </a:pPr>
            <a:endParaRPr lang="it-IT" sz="1400" dirty="0"/>
          </a:p>
          <a:p>
            <a:pPr marL="0" indent="0">
              <a:lnSpc>
                <a:spcPct val="110000"/>
              </a:lnSpc>
              <a:buNone/>
            </a:pPr>
            <a:r>
              <a:rPr lang="it-IT" sz="1800" b="1" u="sng" dirty="0">
                <a:solidFill>
                  <a:srgbClr val="50B4C8"/>
                </a:solidFill>
              </a:rPr>
              <a:t>AGGIUNGERE ELEMENTI</a:t>
            </a:r>
            <a:br>
              <a:rPr lang="it-IT" sz="1400" dirty="0"/>
            </a:br>
            <a:r>
              <a:rPr lang="it-IT" sz="1400" dirty="0"/>
              <a:t>Essendo immutabili, le </a:t>
            </a:r>
            <a:r>
              <a:rPr lang="it-IT" sz="1400" dirty="0" err="1"/>
              <a:t>tuples</a:t>
            </a:r>
            <a:r>
              <a:rPr lang="it-IT" sz="1400" dirty="0"/>
              <a:t> non hanno un metodo </a:t>
            </a:r>
            <a:r>
              <a:rPr lang="it-IT" sz="1400" dirty="0" err="1"/>
              <a:t>built</a:t>
            </a:r>
            <a:r>
              <a:rPr lang="it-IT" sz="1400" dirty="0"/>
              <a:t>-in </a:t>
            </a:r>
            <a:r>
              <a:rPr lang="it-IT" sz="1400" dirty="0" err="1"/>
              <a:t>append</a:t>
            </a:r>
            <a:r>
              <a:rPr lang="it-IT" sz="1400" dirty="0"/>
              <a:t>() ma, per aggiungere loro nuovi </a:t>
            </a:r>
            <a:r>
              <a:rPr lang="it-IT" sz="1400" dirty="0" err="1"/>
              <a:t>lementi</a:t>
            </a:r>
            <a:r>
              <a:rPr lang="it-IT" sz="1400" dirty="0"/>
              <a:t>, si può: </a:t>
            </a:r>
          </a:p>
          <a:p>
            <a:pPr marL="342900" indent="-342900">
              <a:lnSpc>
                <a:spcPct val="110000"/>
              </a:lnSpc>
              <a:buFont typeface="+mj-lt"/>
              <a:buAutoNum type="arabicPeriod"/>
            </a:pPr>
            <a:r>
              <a:rPr lang="it-IT" sz="1400" b="1" dirty="0"/>
              <a:t>CONVERTIRE LA TUPLE IN LIST</a:t>
            </a:r>
            <a:r>
              <a:rPr lang="it-IT" sz="1400" dirty="0"/>
              <a:t>, come per la modifica degli elementi</a:t>
            </a:r>
          </a:p>
          <a:p>
            <a:pPr marL="342900" indent="-342900">
              <a:lnSpc>
                <a:spcPct val="110000"/>
              </a:lnSpc>
              <a:buFont typeface="+mj-lt"/>
              <a:buAutoNum type="arabicPeriod"/>
            </a:pPr>
            <a:r>
              <a:rPr lang="it-IT" sz="1400" b="1" dirty="0"/>
              <a:t>AGGIUNGERE TUPLE AD UNA TUPLE</a:t>
            </a:r>
            <a:r>
              <a:rPr lang="it-IT" sz="1400" dirty="0"/>
              <a:t>: </a:t>
            </a:r>
            <a:r>
              <a:rPr lang="it-IT" sz="1400" b="1" dirty="0"/>
              <a:t>è consentito aggiungere </a:t>
            </a:r>
            <a:r>
              <a:rPr lang="it-IT" sz="1400" b="1" dirty="0" err="1"/>
              <a:t>tuples</a:t>
            </a:r>
            <a:r>
              <a:rPr lang="it-IT" sz="1400" b="1" dirty="0"/>
              <a:t> ad altre </a:t>
            </a:r>
            <a:r>
              <a:rPr lang="it-IT" sz="1400" b="1" dirty="0" err="1"/>
              <a:t>tuples</a:t>
            </a:r>
            <a:r>
              <a:rPr lang="it-IT" sz="1400" dirty="0"/>
              <a:t>. Quindi, se si vogliono aggiungere uno o più elementi ad una </a:t>
            </a:r>
            <a:r>
              <a:rPr lang="it-IT" sz="1400" dirty="0" err="1"/>
              <a:t>tuple</a:t>
            </a:r>
            <a:r>
              <a:rPr lang="it-IT" sz="1400" dirty="0"/>
              <a:t>, si potrà creare una nuova </a:t>
            </a:r>
            <a:r>
              <a:rPr lang="it-IT" sz="1400" dirty="0" err="1"/>
              <a:t>tuple</a:t>
            </a:r>
            <a:r>
              <a:rPr lang="it-IT" sz="1400" dirty="0"/>
              <a:t> ed aggiungerla all’esistente</a:t>
            </a:r>
          </a:p>
        </p:txBody>
      </p:sp>
      <p:pic>
        <p:nvPicPr>
          <p:cNvPr id="7" name="Immagine 6">
            <a:extLst>
              <a:ext uri="{FF2B5EF4-FFF2-40B4-BE49-F238E27FC236}">
                <a16:creationId xmlns:a16="http://schemas.microsoft.com/office/drawing/2014/main" id="{EC1084AE-7631-FE5B-DD91-B5A4F33FA5A3}"/>
              </a:ext>
            </a:extLst>
          </p:cNvPr>
          <p:cNvPicPr>
            <a:picLocks noChangeAspect="1"/>
          </p:cNvPicPr>
          <p:nvPr/>
        </p:nvPicPr>
        <p:blipFill>
          <a:blip r:embed="rId2"/>
          <a:stretch>
            <a:fillRect/>
          </a:stretch>
        </p:blipFill>
        <p:spPr>
          <a:xfrm>
            <a:off x="963286" y="2833973"/>
            <a:ext cx="2915057" cy="1295581"/>
          </a:xfrm>
          <a:prstGeom prst="rect">
            <a:avLst/>
          </a:prstGeom>
        </p:spPr>
      </p:pic>
      <p:pic>
        <p:nvPicPr>
          <p:cNvPr id="12" name="Immagine 11">
            <a:extLst>
              <a:ext uri="{FF2B5EF4-FFF2-40B4-BE49-F238E27FC236}">
                <a16:creationId xmlns:a16="http://schemas.microsoft.com/office/drawing/2014/main" id="{5A74D931-ED5C-08E8-595A-7F3C812BB430}"/>
              </a:ext>
            </a:extLst>
          </p:cNvPr>
          <p:cNvPicPr>
            <a:picLocks noChangeAspect="1"/>
          </p:cNvPicPr>
          <p:nvPr/>
        </p:nvPicPr>
        <p:blipFill>
          <a:blip r:embed="rId3"/>
          <a:stretch>
            <a:fillRect/>
          </a:stretch>
        </p:blipFill>
        <p:spPr>
          <a:xfrm>
            <a:off x="212288" y="4832656"/>
            <a:ext cx="4566524" cy="1295581"/>
          </a:xfrm>
          <a:prstGeom prst="rect">
            <a:avLst/>
          </a:prstGeom>
        </p:spPr>
      </p:pic>
    </p:spTree>
    <p:extLst>
      <p:ext uri="{BB962C8B-B14F-4D97-AF65-F5344CB8AC3E}">
        <p14:creationId xmlns:p14="http://schemas.microsoft.com/office/powerpoint/2010/main" val="40628888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60960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6453554" y="1295204"/>
            <a:ext cx="5362956" cy="5410592"/>
          </a:xfrm>
        </p:spPr>
        <p:txBody>
          <a:bodyPr anchor="ctr">
            <a:normAutofit/>
          </a:bodyPr>
          <a:lstStyle/>
          <a:p>
            <a:pPr marL="0" indent="0">
              <a:lnSpc>
                <a:spcPct val="110000"/>
              </a:lnSpc>
              <a:buNone/>
            </a:pPr>
            <a:endParaRPr lang="it-IT" sz="1400" dirty="0"/>
          </a:p>
          <a:p>
            <a:pPr marL="0" indent="0">
              <a:lnSpc>
                <a:spcPct val="110000"/>
              </a:lnSpc>
              <a:buNone/>
            </a:pPr>
            <a:r>
              <a:rPr lang="it-IT" sz="1800" b="1" u="sng" dirty="0">
                <a:solidFill>
                  <a:srgbClr val="50B4C8"/>
                </a:solidFill>
              </a:rPr>
              <a:t>RIMUOVERE ELEMENTI</a:t>
            </a:r>
          </a:p>
          <a:p>
            <a:pPr marL="0" indent="0">
              <a:lnSpc>
                <a:spcPct val="110000"/>
              </a:lnSpc>
              <a:buNone/>
            </a:pPr>
            <a:r>
              <a:rPr lang="it-IT" sz="1400" dirty="0">
                <a:solidFill>
                  <a:srgbClr val="50B4C8"/>
                </a:solidFill>
              </a:rPr>
              <a:t>NON SI POSSONO RIMUOVERE ELEMENTI DA UNA TUPLE. </a:t>
            </a:r>
          </a:p>
          <a:p>
            <a:pPr marL="0" indent="0">
              <a:lnSpc>
                <a:spcPct val="110000"/>
              </a:lnSpc>
              <a:buNone/>
            </a:pPr>
            <a:r>
              <a:rPr lang="it-IT" sz="1400" dirty="0"/>
              <a:t>Si possono però adottare gli stessi sistemi già visti per la modifica e l’aggiunta di elementi. </a:t>
            </a:r>
            <a:br>
              <a:rPr lang="it-IT" sz="1400" dirty="0"/>
            </a:br>
            <a:endParaRPr lang="it-IT" sz="1400" dirty="0"/>
          </a:p>
          <a:p>
            <a:pPr>
              <a:lnSpc>
                <a:spcPct val="110000"/>
              </a:lnSpc>
              <a:buFont typeface="Arial" panose="020B0604020202020204" pitchFamily="34" charset="0"/>
              <a:buChar char="•"/>
            </a:pPr>
            <a:r>
              <a:rPr lang="it-IT" sz="1400" dirty="0"/>
              <a:t>Si può quindi convertire la </a:t>
            </a:r>
            <a:r>
              <a:rPr lang="it-IT" sz="1400" dirty="0" err="1"/>
              <a:t>tuple</a:t>
            </a:r>
            <a:r>
              <a:rPr lang="it-IT" sz="1400" dirty="0"/>
              <a:t> in list, eliminare l’elemento desiderato e riconvertire la list in </a:t>
            </a:r>
            <a:r>
              <a:rPr lang="it-IT" sz="1400" dirty="0" err="1"/>
              <a:t>tuple</a:t>
            </a:r>
            <a:r>
              <a:rPr lang="it-IT" sz="1400" dirty="0"/>
              <a:t>. </a:t>
            </a:r>
            <a:br>
              <a:rPr lang="it-IT" sz="1400" dirty="0"/>
            </a:br>
            <a:endParaRPr lang="it-IT" sz="1400" dirty="0"/>
          </a:p>
          <a:p>
            <a:pPr>
              <a:lnSpc>
                <a:spcPct val="110000"/>
              </a:lnSpc>
              <a:buFont typeface="Arial" panose="020B0604020202020204" pitchFamily="34" charset="0"/>
              <a:buChar char="•"/>
            </a:pPr>
            <a:r>
              <a:rPr lang="it-IT" sz="1400" dirty="0"/>
              <a:t>Si </a:t>
            </a:r>
            <a:r>
              <a:rPr lang="it-IT" sz="1400" b="1" dirty="0">
                <a:highlight>
                  <a:srgbClr val="00FFFF"/>
                </a:highlight>
              </a:rPr>
              <a:t>può eliminare la </a:t>
            </a:r>
            <a:r>
              <a:rPr lang="it-IT" sz="1400" b="1" dirty="0" err="1">
                <a:highlight>
                  <a:srgbClr val="00FFFF"/>
                </a:highlight>
              </a:rPr>
              <a:t>tuple</a:t>
            </a:r>
            <a:r>
              <a:rPr lang="it-IT" sz="1400" b="1" dirty="0">
                <a:highlight>
                  <a:srgbClr val="00FFFF"/>
                </a:highlight>
              </a:rPr>
              <a:t> completamente</a:t>
            </a:r>
          </a:p>
        </p:txBody>
      </p:sp>
      <p:pic>
        <p:nvPicPr>
          <p:cNvPr id="5" name="Immagine 4">
            <a:extLst>
              <a:ext uri="{FF2B5EF4-FFF2-40B4-BE49-F238E27FC236}">
                <a16:creationId xmlns:a16="http://schemas.microsoft.com/office/drawing/2014/main" id="{CAAFD630-BB46-F1E9-EE2F-AFCBFC1FE68E}"/>
              </a:ext>
            </a:extLst>
          </p:cNvPr>
          <p:cNvPicPr>
            <a:picLocks noChangeAspect="1"/>
          </p:cNvPicPr>
          <p:nvPr/>
        </p:nvPicPr>
        <p:blipFill>
          <a:blip r:embed="rId2"/>
          <a:stretch>
            <a:fillRect/>
          </a:stretch>
        </p:blipFill>
        <p:spPr>
          <a:xfrm>
            <a:off x="901263" y="2443352"/>
            <a:ext cx="3378395" cy="1223039"/>
          </a:xfrm>
          <a:prstGeom prst="rect">
            <a:avLst/>
          </a:prstGeom>
        </p:spPr>
      </p:pic>
      <p:pic>
        <p:nvPicPr>
          <p:cNvPr id="9" name="Immagine 8">
            <a:extLst>
              <a:ext uri="{FF2B5EF4-FFF2-40B4-BE49-F238E27FC236}">
                <a16:creationId xmlns:a16="http://schemas.microsoft.com/office/drawing/2014/main" id="{CD961B86-8F47-82C1-5F6C-D3262CEED7B4}"/>
              </a:ext>
            </a:extLst>
          </p:cNvPr>
          <p:cNvPicPr>
            <a:picLocks noChangeAspect="1"/>
          </p:cNvPicPr>
          <p:nvPr/>
        </p:nvPicPr>
        <p:blipFill>
          <a:blip r:embed="rId3"/>
          <a:stretch>
            <a:fillRect/>
          </a:stretch>
        </p:blipFill>
        <p:spPr>
          <a:xfrm>
            <a:off x="170737" y="4603374"/>
            <a:ext cx="5337922" cy="615247"/>
          </a:xfrm>
          <a:prstGeom prst="rect">
            <a:avLst/>
          </a:prstGeom>
        </p:spPr>
      </p:pic>
      <p:pic>
        <p:nvPicPr>
          <p:cNvPr id="11" name="Immagine 10">
            <a:extLst>
              <a:ext uri="{FF2B5EF4-FFF2-40B4-BE49-F238E27FC236}">
                <a16:creationId xmlns:a16="http://schemas.microsoft.com/office/drawing/2014/main" id="{497CCE45-8D77-19B8-BD82-585DAA5E508D}"/>
              </a:ext>
            </a:extLst>
          </p:cNvPr>
          <p:cNvPicPr>
            <a:picLocks noChangeAspect="1"/>
          </p:cNvPicPr>
          <p:nvPr/>
        </p:nvPicPr>
        <p:blipFill>
          <a:blip r:embed="rId4"/>
          <a:stretch>
            <a:fillRect/>
          </a:stretch>
        </p:blipFill>
        <p:spPr>
          <a:xfrm>
            <a:off x="170737" y="5215217"/>
            <a:ext cx="5337922" cy="824239"/>
          </a:xfrm>
          <a:prstGeom prst="rect">
            <a:avLst/>
          </a:prstGeom>
        </p:spPr>
      </p:pic>
      <p:sp>
        <p:nvSpPr>
          <p:cNvPr id="13" name="CasellaDiTesto 12">
            <a:extLst>
              <a:ext uri="{FF2B5EF4-FFF2-40B4-BE49-F238E27FC236}">
                <a16:creationId xmlns:a16="http://schemas.microsoft.com/office/drawing/2014/main" id="{C21A3083-A6EC-CA1B-E2B7-6B7564DCCCC6}"/>
              </a:ext>
            </a:extLst>
          </p:cNvPr>
          <p:cNvSpPr txBox="1"/>
          <p:nvPr/>
        </p:nvSpPr>
        <p:spPr>
          <a:xfrm>
            <a:off x="901264" y="1934308"/>
            <a:ext cx="3210373" cy="307777"/>
          </a:xfrm>
          <a:prstGeom prst="rect">
            <a:avLst/>
          </a:prstGeom>
          <a:noFill/>
        </p:spPr>
        <p:txBody>
          <a:bodyPr wrap="square" rtlCol="0">
            <a:spAutoFit/>
          </a:bodyPr>
          <a:lstStyle/>
          <a:p>
            <a:r>
              <a:rPr lang="it-IT" sz="1400" b="1" dirty="0">
                <a:solidFill>
                  <a:schemeClr val="bg1"/>
                </a:solidFill>
              </a:rPr>
              <a:t>DOPPIA CONVERSIONE</a:t>
            </a:r>
          </a:p>
        </p:txBody>
      </p:sp>
      <p:sp>
        <p:nvSpPr>
          <p:cNvPr id="14" name="CasellaDiTesto 13">
            <a:extLst>
              <a:ext uri="{FF2B5EF4-FFF2-40B4-BE49-F238E27FC236}">
                <a16:creationId xmlns:a16="http://schemas.microsoft.com/office/drawing/2014/main" id="{551AA1EC-620D-58E0-8475-7EF00094FDB2}"/>
              </a:ext>
            </a:extLst>
          </p:cNvPr>
          <p:cNvSpPr txBox="1"/>
          <p:nvPr/>
        </p:nvSpPr>
        <p:spPr>
          <a:xfrm>
            <a:off x="170737" y="4241983"/>
            <a:ext cx="3210373" cy="307777"/>
          </a:xfrm>
          <a:prstGeom prst="rect">
            <a:avLst/>
          </a:prstGeom>
          <a:noFill/>
        </p:spPr>
        <p:txBody>
          <a:bodyPr wrap="square" rtlCol="0">
            <a:spAutoFit/>
          </a:bodyPr>
          <a:lstStyle/>
          <a:p>
            <a:r>
              <a:rPr lang="it-IT" sz="1400" b="1" dirty="0">
                <a:solidFill>
                  <a:schemeClr val="bg1"/>
                </a:solidFill>
              </a:rPr>
              <a:t>ELIMINAZIONE TUPLE</a:t>
            </a:r>
          </a:p>
        </p:txBody>
      </p:sp>
    </p:spTree>
    <p:extLst>
      <p:ext uri="{BB962C8B-B14F-4D97-AF65-F5344CB8AC3E}">
        <p14:creationId xmlns:p14="http://schemas.microsoft.com/office/powerpoint/2010/main" val="28998211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4513A4F1-10B6-485C-A42E-BD662AEC44D2}"/>
              </a:ext>
            </a:extLst>
          </p:cNvPr>
          <p:cNvSpPr>
            <a:spLocks noGrp="1"/>
          </p:cNvSpPr>
          <p:nvPr>
            <p:ph type="title"/>
          </p:nvPr>
        </p:nvSpPr>
        <p:spPr/>
        <p:txBody>
          <a:bodyPr/>
          <a:lstStyle/>
          <a:p>
            <a:r>
              <a:rPr lang="it-IT" dirty="0"/>
              <a:t>TUPLE – </a:t>
            </a:r>
            <a:r>
              <a:rPr lang="it-IT" dirty="0" err="1"/>
              <a:t>packing</a:t>
            </a:r>
            <a:r>
              <a:rPr lang="it-IT" dirty="0"/>
              <a:t> and </a:t>
            </a:r>
            <a:r>
              <a:rPr lang="it-IT" dirty="0" err="1"/>
              <a:t>unpacking</a:t>
            </a:r>
            <a:endParaRPr lang="it-IT" dirty="0"/>
          </a:p>
        </p:txBody>
      </p:sp>
      <p:sp>
        <p:nvSpPr>
          <p:cNvPr id="8" name="Segnaposto contenuto 7">
            <a:extLst>
              <a:ext uri="{FF2B5EF4-FFF2-40B4-BE49-F238E27FC236}">
                <a16:creationId xmlns:a16="http://schemas.microsoft.com/office/drawing/2014/main" id="{0AAB1D59-6634-4ACE-A320-138AFFF6169A}"/>
              </a:ext>
            </a:extLst>
          </p:cNvPr>
          <p:cNvSpPr>
            <a:spLocks noGrp="1"/>
          </p:cNvSpPr>
          <p:nvPr>
            <p:ph sz="half" idx="2"/>
          </p:nvPr>
        </p:nvSpPr>
        <p:spPr/>
        <p:txBody>
          <a:bodyPr>
            <a:normAutofit/>
          </a:bodyPr>
          <a:lstStyle/>
          <a:p>
            <a:r>
              <a:rPr lang="it-IT" sz="1400" dirty="0"/>
              <a:t>Quando si crea una </a:t>
            </a:r>
            <a:r>
              <a:rPr lang="it-IT" sz="1400" dirty="0" err="1"/>
              <a:t>tuple</a:t>
            </a:r>
            <a:r>
              <a:rPr lang="it-IT" sz="1400" dirty="0"/>
              <a:t>, normalmente le si </a:t>
            </a:r>
            <a:r>
              <a:rPr lang="it-IT" sz="1400" b="1" dirty="0"/>
              <a:t>assegnano dei valori</a:t>
            </a:r>
            <a:r>
              <a:rPr lang="it-IT" sz="1400" dirty="0"/>
              <a:t>. Questa operazione è chiamata </a:t>
            </a:r>
            <a:r>
              <a:rPr lang="it-IT" sz="1400" b="1" dirty="0">
                <a:highlight>
                  <a:srgbClr val="00FFFF"/>
                </a:highlight>
              </a:rPr>
              <a:t>PACKING</a:t>
            </a:r>
            <a:r>
              <a:rPr lang="it-IT" sz="1400" dirty="0"/>
              <a:t>: </a:t>
            </a:r>
          </a:p>
          <a:p>
            <a:endParaRPr lang="it-IT" u="sng" dirty="0"/>
          </a:p>
          <a:p>
            <a:endParaRPr lang="it-IT" u="sng" dirty="0"/>
          </a:p>
          <a:p>
            <a:endParaRPr lang="it-IT" u="sng" dirty="0"/>
          </a:p>
          <a:p>
            <a:r>
              <a:rPr lang="it-IT" sz="1400" dirty="0"/>
              <a:t>Quando invece </a:t>
            </a:r>
            <a:r>
              <a:rPr lang="it-IT" sz="1400" b="1" dirty="0">
                <a:highlight>
                  <a:srgbClr val="00FFFF"/>
                </a:highlight>
              </a:rPr>
              <a:t>estraiamo i valori di una </a:t>
            </a:r>
            <a:r>
              <a:rPr lang="it-IT" sz="1400" b="1" dirty="0" err="1">
                <a:highlight>
                  <a:srgbClr val="00FFFF"/>
                </a:highlight>
              </a:rPr>
              <a:t>tuple</a:t>
            </a:r>
            <a:r>
              <a:rPr lang="it-IT" sz="1400" b="1" dirty="0">
                <a:highlight>
                  <a:srgbClr val="00FFFF"/>
                </a:highlight>
              </a:rPr>
              <a:t> in variabili </a:t>
            </a:r>
            <a:r>
              <a:rPr lang="it-IT" sz="1400" dirty="0"/>
              <a:t>si parla di </a:t>
            </a:r>
            <a:r>
              <a:rPr lang="it-IT" sz="1400" b="1" dirty="0">
                <a:highlight>
                  <a:srgbClr val="00FFFF"/>
                </a:highlight>
              </a:rPr>
              <a:t>UNPACKING</a:t>
            </a:r>
            <a:r>
              <a:rPr lang="it-IT" sz="1400" dirty="0"/>
              <a:t>. Si dividono quindi gli elementi della </a:t>
            </a:r>
            <a:r>
              <a:rPr lang="it-IT" sz="1400" dirty="0" err="1"/>
              <a:t>tuple</a:t>
            </a:r>
            <a:r>
              <a:rPr lang="it-IT" sz="1400" dirty="0"/>
              <a:t> in variabili multiple. </a:t>
            </a:r>
            <a:br>
              <a:rPr lang="it-IT" sz="1400" u="sng" dirty="0"/>
            </a:br>
            <a:endParaRPr lang="it-IT" sz="1400" u="sng" dirty="0"/>
          </a:p>
          <a:p>
            <a:endParaRPr lang="it-IT" u="sng" dirty="0"/>
          </a:p>
          <a:p>
            <a:endParaRPr lang="it-IT" u="sng" dirty="0"/>
          </a:p>
          <a:p>
            <a:endParaRPr lang="it-IT" u="sng" dirty="0"/>
          </a:p>
          <a:p>
            <a:endParaRPr lang="it-IT" u="sng" dirty="0"/>
          </a:p>
          <a:p>
            <a:endParaRPr lang="it-IT" u="sng" dirty="0"/>
          </a:p>
          <a:p>
            <a:endParaRPr lang="it-IT" u="sng" dirty="0"/>
          </a:p>
          <a:p>
            <a:pPr marL="0" indent="0" algn="ctr">
              <a:buNone/>
            </a:pPr>
            <a:r>
              <a:rPr lang="it-IT" sz="1500" b="1" dirty="0">
                <a:highlight>
                  <a:srgbClr val="00FFFF"/>
                </a:highlight>
              </a:rPr>
              <a:t>Il numero delle variabili deve corrispondere al numero degli elementi della </a:t>
            </a:r>
            <a:r>
              <a:rPr lang="it-IT" sz="1500" b="1" dirty="0" err="1">
                <a:highlight>
                  <a:srgbClr val="00FFFF"/>
                </a:highlight>
              </a:rPr>
              <a:t>tuple</a:t>
            </a:r>
            <a:r>
              <a:rPr lang="it-IT" sz="1500" dirty="0"/>
              <a:t>. Se non corrispondono si può usare un </a:t>
            </a:r>
            <a:r>
              <a:rPr lang="it-IT" sz="1500" b="1" dirty="0"/>
              <a:t>asterisco</a:t>
            </a:r>
            <a:r>
              <a:rPr lang="it-IT" sz="1500" dirty="0"/>
              <a:t> per raccogliere gli elementi rimanenti della </a:t>
            </a:r>
            <a:r>
              <a:rPr lang="it-IT" sz="1500" dirty="0" err="1"/>
              <a:t>tuple</a:t>
            </a:r>
            <a:r>
              <a:rPr lang="it-IT" sz="1500" dirty="0"/>
              <a:t> in una list.</a:t>
            </a:r>
          </a:p>
          <a:p>
            <a:endParaRPr lang="it-IT" u="sng" dirty="0"/>
          </a:p>
        </p:txBody>
      </p:sp>
      <p:sp>
        <p:nvSpPr>
          <p:cNvPr id="11" name="Segnaposto contenuto 10">
            <a:extLst>
              <a:ext uri="{FF2B5EF4-FFF2-40B4-BE49-F238E27FC236}">
                <a16:creationId xmlns:a16="http://schemas.microsoft.com/office/drawing/2014/main" id="{5DF91F51-B21D-E85A-9435-60DBF62602C6}"/>
              </a:ext>
            </a:extLst>
          </p:cNvPr>
          <p:cNvSpPr>
            <a:spLocks noGrp="1"/>
          </p:cNvSpPr>
          <p:nvPr>
            <p:ph sz="quarter" idx="4"/>
          </p:nvPr>
        </p:nvSpPr>
        <p:spPr>
          <a:xfrm>
            <a:off x="6176041" y="1271017"/>
            <a:ext cx="5588509" cy="5248654"/>
          </a:xfrm>
        </p:spPr>
        <p:txBody>
          <a:bodyPr>
            <a:normAutofit/>
          </a:bodyPr>
          <a:lstStyle/>
          <a:p>
            <a:endParaRPr lang="it-IT" sz="1600" dirty="0"/>
          </a:p>
          <a:p>
            <a:r>
              <a:rPr lang="it-IT" sz="1600" b="1" u="sng" dirty="0"/>
              <a:t>UTILIZZO DELL’ASTERISCO *</a:t>
            </a:r>
          </a:p>
          <a:p>
            <a:r>
              <a:rPr lang="it-IT" sz="1400" dirty="0"/>
              <a:t>Se il </a:t>
            </a:r>
            <a:r>
              <a:rPr lang="it-IT" sz="1400" b="1" dirty="0"/>
              <a:t>numero di variabili è inferiore </a:t>
            </a:r>
            <a:r>
              <a:rPr lang="it-IT" sz="1400" dirty="0"/>
              <a:t>al </a:t>
            </a:r>
            <a:r>
              <a:rPr lang="it-IT" sz="1400" b="1" dirty="0"/>
              <a:t>numero degli elementi </a:t>
            </a:r>
            <a:r>
              <a:rPr lang="it-IT" sz="1400" dirty="0"/>
              <a:t>della </a:t>
            </a:r>
            <a:r>
              <a:rPr lang="it-IT" sz="1400" dirty="0" err="1"/>
              <a:t>tuple</a:t>
            </a:r>
            <a:r>
              <a:rPr lang="it-IT" sz="1400" dirty="0"/>
              <a:t>, si aggiunge un asterisco al nome della variabile e i valori saranno assegnati alla variabile come list. </a:t>
            </a:r>
          </a:p>
          <a:p>
            <a:endParaRPr lang="it-IT" sz="1600" dirty="0"/>
          </a:p>
          <a:p>
            <a:endParaRPr lang="it-IT" sz="1600" dirty="0"/>
          </a:p>
          <a:p>
            <a:endParaRPr lang="it-IT" sz="1600" dirty="0"/>
          </a:p>
          <a:p>
            <a:endParaRPr lang="it-IT" sz="1600" dirty="0"/>
          </a:p>
          <a:p>
            <a:endParaRPr lang="it-IT" sz="1600" dirty="0"/>
          </a:p>
          <a:p>
            <a:r>
              <a:rPr lang="it-IT" sz="1400" dirty="0"/>
              <a:t>Se l’asterisco è </a:t>
            </a:r>
            <a:r>
              <a:rPr lang="it-IT" sz="1400" b="1" dirty="0"/>
              <a:t>assegnato ad una variabile diversa dall’ultima</a:t>
            </a:r>
            <a:r>
              <a:rPr lang="it-IT" sz="1400" dirty="0"/>
              <a:t>, Python assegnerà alla variabile valori finche il numero di elementi rimasti nella </a:t>
            </a:r>
            <a:r>
              <a:rPr lang="it-IT" sz="1400" dirty="0" err="1"/>
              <a:t>tupla</a:t>
            </a:r>
            <a:r>
              <a:rPr lang="it-IT" sz="1400" dirty="0"/>
              <a:t> non corrisponderà al numero di variabili rimaste</a:t>
            </a:r>
          </a:p>
        </p:txBody>
      </p:sp>
      <p:pic>
        <p:nvPicPr>
          <p:cNvPr id="3" name="Immagine 2">
            <a:extLst>
              <a:ext uri="{FF2B5EF4-FFF2-40B4-BE49-F238E27FC236}">
                <a16:creationId xmlns:a16="http://schemas.microsoft.com/office/drawing/2014/main" id="{B3334A2B-D06C-B3E7-23ED-399EA35926B2}"/>
              </a:ext>
            </a:extLst>
          </p:cNvPr>
          <p:cNvPicPr>
            <a:picLocks noChangeAspect="1"/>
          </p:cNvPicPr>
          <p:nvPr/>
        </p:nvPicPr>
        <p:blipFill>
          <a:blip r:embed="rId2"/>
          <a:stretch>
            <a:fillRect/>
          </a:stretch>
        </p:blipFill>
        <p:spPr>
          <a:xfrm>
            <a:off x="1613730" y="1880922"/>
            <a:ext cx="2943636" cy="857370"/>
          </a:xfrm>
          <a:prstGeom prst="rect">
            <a:avLst/>
          </a:prstGeom>
        </p:spPr>
      </p:pic>
      <p:pic>
        <p:nvPicPr>
          <p:cNvPr id="9" name="Immagine 8">
            <a:extLst>
              <a:ext uri="{FF2B5EF4-FFF2-40B4-BE49-F238E27FC236}">
                <a16:creationId xmlns:a16="http://schemas.microsoft.com/office/drawing/2014/main" id="{4323A2BC-DECE-524E-99C3-89C9FC200CF1}"/>
              </a:ext>
            </a:extLst>
          </p:cNvPr>
          <p:cNvPicPr>
            <a:picLocks noChangeAspect="1"/>
          </p:cNvPicPr>
          <p:nvPr/>
        </p:nvPicPr>
        <p:blipFill rotWithShape="1">
          <a:blip r:embed="rId3"/>
          <a:srcRect t="1" r="5008" b="15094"/>
          <a:stretch/>
        </p:blipFill>
        <p:spPr>
          <a:xfrm>
            <a:off x="4060263" y="3919473"/>
            <a:ext cx="890139" cy="773729"/>
          </a:xfrm>
          <a:prstGeom prst="rect">
            <a:avLst/>
          </a:prstGeom>
        </p:spPr>
      </p:pic>
      <p:sp>
        <p:nvSpPr>
          <p:cNvPr id="10" name="CasellaDiTesto 9">
            <a:extLst>
              <a:ext uri="{FF2B5EF4-FFF2-40B4-BE49-F238E27FC236}">
                <a16:creationId xmlns:a16="http://schemas.microsoft.com/office/drawing/2014/main" id="{06785180-EE47-E072-E04C-57DBDC19F597}"/>
              </a:ext>
            </a:extLst>
          </p:cNvPr>
          <p:cNvSpPr txBox="1"/>
          <p:nvPr/>
        </p:nvSpPr>
        <p:spPr>
          <a:xfrm>
            <a:off x="1028700" y="4809580"/>
            <a:ext cx="4804443" cy="892552"/>
          </a:xfrm>
          <a:prstGeom prst="rect">
            <a:avLst/>
          </a:prstGeom>
          <a:noFill/>
        </p:spPr>
        <p:txBody>
          <a:bodyPr wrap="square" rtlCol="0">
            <a:spAutoFit/>
          </a:bodyPr>
          <a:lstStyle/>
          <a:p>
            <a:r>
              <a:rPr lang="it-IT" sz="1600" dirty="0">
                <a:solidFill>
                  <a:schemeClr val="bg1"/>
                </a:solidFill>
                <a:highlight>
                  <a:srgbClr val="000000"/>
                </a:highlight>
              </a:rPr>
              <a:t>possibile anche green, </a:t>
            </a:r>
            <a:r>
              <a:rPr lang="it-IT" sz="1600" dirty="0" err="1">
                <a:solidFill>
                  <a:schemeClr val="bg1"/>
                </a:solidFill>
                <a:highlight>
                  <a:srgbClr val="000000"/>
                </a:highlight>
              </a:rPr>
              <a:t>yellow</a:t>
            </a:r>
            <a:r>
              <a:rPr lang="it-IT" sz="1600" dirty="0">
                <a:solidFill>
                  <a:schemeClr val="bg1"/>
                </a:solidFill>
                <a:highlight>
                  <a:srgbClr val="000000"/>
                </a:highlight>
              </a:rPr>
              <a:t>, red = </a:t>
            </a:r>
            <a:r>
              <a:rPr lang="it-IT" sz="1600" dirty="0" err="1">
                <a:solidFill>
                  <a:schemeClr val="bg1"/>
                </a:solidFill>
                <a:highlight>
                  <a:srgbClr val="000000"/>
                </a:highlight>
              </a:rPr>
              <a:t>fruits</a:t>
            </a:r>
            <a:endParaRPr lang="it-IT" sz="1600" dirty="0">
              <a:solidFill>
                <a:schemeClr val="bg1"/>
              </a:solidFill>
              <a:highlight>
                <a:srgbClr val="000000"/>
              </a:highlight>
            </a:endParaRPr>
          </a:p>
          <a:p>
            <a:r>
              <a:rPr lang="it-IT" sz="1200" dirty="0"/>
              <a:t>Questa espressione assegna i valori della </a:t>
            </a:r>
            <a:r>
              <a:rPr lang="it-IT" sz="1200" dirty="0" err="1"/>
              <a:t>tupla</a:t>
            </a:r>
            <a:r>
              <a:rPr lang="it-IT" sz="1200" dirty="0"/>
              <a:t> a destra ad ogni variabile sulla sinistra basandosi sulla rispettiva posizione di ogni elemento. </a:t>
            </a:r>
          </a:p>
          <a:p>
            <a:endParaRPr lang="it-IT" sz="1200" dirty="0"/>
          </a:p>
        </p:txBody>
      </p:sp>
      <p:sp>
        <p:nvSpPr>
          <p:cNvPr id="12" name="Rettangolo 11">
            <a:extLst>
              <a:ext uri="{FF2B5EF4-FFF2-40B4-BE49-F238E27FC236}">
                <a16:creationId xmlns:a16="http://schemas.microsoft.com/office/drawing/2014/main" id="{1F687425-12EA-A746-7759-0FABA6BBA9D7}"/>
              </a:ext>
            </a:extLst>
          </p:cNvPr>
          <p:cNvSpPr/>
          <p:nvPr/>
        </p:nvSpPr>
        <p:spPr>
          <a:xfrm>
            <a:off x="337951" y="5635264"/>
            <a:ext cx="5495192" cy="819329"/>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60A484BE-7BBD-EA60-723C-F677FF5AAD5E}"/>
              </a:ext>
            </a:extLst>
          </p:cNvPr>
          <p:cNvPicPr>
            <a:picLocks noChangeAspect="1"/>
          </p:cNvPicPr>
          <p:nvPr/>
        </p:nvPicPr>
        <p:blipFill>
          <a:blip r:embed="rId4"/>
          <a:stretch>
            <a:fillRect/>
          </a:stretch>
        </p:blipFill>
        <p:spPr>
          <a:xfrm>
            <a:off x="6277708" y="2462483"/>
            <a:ext cx="3341418" cy="1005036"/>
          </a:xfrm>
          <a:prstGeom prst="rect">
            <a:avLst/>
          </a:prstGeom>
        </p:spPr>
      </p:pic>
      <p:pic>
        <p:nvPicPr>
          <p:cNvPr id="16" name="Immagine 15">
            <a:extLst>
              <a:ext uri="{FF2B5EF4-FFF2-40B4-BE49-F238E27FC236}">
                <a16:creationId xmlns:a16="http://schemas.microsoft.com/office/drawing/2014/main" id="{86D5A72C-3321-9E4A-8209-146E5D9A1E24}"/>
              </a:ext>
            </a:extLst>
          </p:cNvPr>
          <p:cNvPicPr>
            <a:picLocks noChangeAspect="1"/>
          </p:cNvPicPr>
          <p:nvPr/>
        </p:nvPicPr>
        <p:blipFill>
          <a:blip r:embed="rId5"/>
          <a:stretch>
            <a:fillRect/>
          </a:stretch>
        </p:blipFill>
        <p:spPr>
          <a:xfrm>
            <a:off x="9619126" y="2940296"/>
            <a:ext cx="2244262" cy="527224"/>
          </a:xfrm>
          <a:prstGeom prst="rect">
            <a:avLst/>
          </a:prstGeom>
        </p:spPr>
      </p:pic>
      <p:pic>
        <p:nvPicPr>
          <p:cNvPr id="18" name="Immagine 17">
            <a:extLst>
              <a:ext uri="{FF2B5EF4-FFF2-40B4-BE49-F238E27FC236}">
                <a16:creationId xmlns:a16="http://schemas.microsoft.com/office/drawing/2014/main" id="{506ED610-3BDE-38CD-A669-A0228C15F39F}"/>
              </a:ext>
            </a:extLst>
          </p:cNvPr>
          <p:cNvPicPr>
            <a:picLocks noChangeAspect="1"/>
          </p:cNvPicPr>
          <p:nvPr/>
        </p:nvPicPr>
        <p:blipFill>
          <a:blip r:embed="rId6"/>
          <a:stretch>
            <a:fillRect/>
          </a:stretch>
        </p:blipFill>
        <p:spPr>
          <a:xfrm>
            <a:off x="6277709" y="4423893"/>
            <a:ext cx="3411460" cy="1005036"/>
          </a:xfrm>
          <a:prstGeom prst="rect">
            <a:avLst/>
          </a:prstGeom>
        </p:spPr>
      </p:pic>
      <p:pic>
        <p:nvPicPr>
          <p:cNvPr id="20" name="Immagine 19">
            <a:extLst>
              <a:ext uri="{FF2B5EF4-FFF2-40B4-BE49-F238E27FC236}">
                <a16:creationId xmlns:a16="http://schemas.microsoft.com/office/drawing/2014/main" id="{AF3F39CD-13B0-5AF2-470F-86531BAC164F}"/>
              </a:ext>
            </a:extLst>
          </p:cNvPr>
          <p:cNvPicPr>
            <a:picLocks noChangeAspect="1"/>
          </p:cNvPicPr>
          <p:nvPr/>
        </p:nvPicPr>
        <p:blipFill>
          <a:blip r:embed="rId7"/>
          <a:stretch>
            <a:fillRect/>
          </a:stretch>
        </p:blipFill>
        <p:spPr>
          <a:xfrm>
            <a:off x="9689169" y="4926411"/>
            <a:ext cx="1899093" cy="497217"/>
          </a:xfrm>
          <a:prstGeom prst="rect">
            <a:avLst/>
          </a:prstGeom>
        </p:spPr>
      </p:pic>
      <p:sp>
        <p:nvSpPr>
          <p:cNvPr id="21" name="CasellaDiTesto 20">
            <a:extLst>
              <a:ext uri="{FF2B5EF4-FFF2-40B4-BE49-F238E27FC236}">
                <a16:creationId xmlns:a16="http://schemas.microsoft.com/office/drawing/2014/main" id="{C200B9EE-0E0F-E812-AE89-3E89E1D4B886}"/>
              </a:ext>
            </a:extLst>
          </p:cNvPr>
          <p:cNvSpPr txBox="1"/>
          <p:nvPr/>
        </p:nvSpPr>
        <p:spPr>
          <a:xfrm>
            <a:off x="7807740" y="5455911"/>
            <a:ext cx="3174023" cy="646331"/>
          </a:xfrm>
          <a:prstGeom prst="rect">
            <a:avLst/>
          </a:prstGeom>
          <a:noFill/>
        </p:spPr>
        <p:txBody>
          <a:bodyPr wrap="square" rtlCol="0">
            <a:spAutoFit/>
          </a:bodyPr>
          <a:lstStyle/>
          <a:p>
            <a:r>
              <a:rPr lang="it-IT" sz="1200" dirty="0"/>
              <a:t>Green = ‘</a:t>
            </a:r>
            <a:r>
              <a:rPr lang="it-IT" sz="1200" dirty="0" err="1"/>
              <a:t>apple</a:t>
            </a:r>
            <a:r>
              <a:rPr lang="it-IT" sz="1200" dirty="0"/>
              <a:t>’</a:t>
            </a:r>
          </a:p>
          <a:p>
            <a:r>
              <a:rPr lang="it-IT" sz="1200" dirty="0" err="1"/>
              <a:t>Tropic</a:t>
            </a:r>
            <a:r>
              <a:rPr lang="it-IT" sz="1200" dirty="0"/>
              <a:t> = [‘mango’, ‘papaya’, ’</a:t>
            </a:r>
            <a:r>
              <a:rPr lang="it-IT" sz="1200" dirty="0" err="1"/>
              <a:t>pineapple</a:t>
            </a:r>
            <a:r>
              <a:rPr lang="it-IT" sz="1200" dirty="0"/>
              <a:t>’]</a:t>
            </a:r>
          </a:p>
          <a:p>
            <a:r>
              <a:rPr lang="it-IT" sz="1200" dirty="0"/>
              <a:t>Red = ‘cherry’</a:t>
            </a:r>
          </a:p>
        </p:txBody>
      </p:sp>
      <p:pic>
        <p:nvPicPr>
          <p:cNvPr id="4" name="Immagine 3">
            <a:extLst>
              <a:ext uri="{FF2B5EF4-FFF2-40B4-BE49-F238E27FC236}">
                <a16:creationId xmlns:a16="http://schemas.microsoft.com/office/drawing/2014/main" id="{4337D4BE-EF4C-7E6E-F3C0-8FCA63ABB56B}"/>
              </a:ext>
            </a:extLst>
          </p:cNvPr>
          <p:cNvPicPr>
            <a:picLocks noChangeAspect="1"/>
          </p:cNvPicPr>
          <p:nvPr/>
        </p:nvPicPr>
        <p:blipFill>
          <a:blip r:embed="rId8"/>
          <a:stretch>
            <a:fillRect/>
          </a:stretch>
        </p:blipFill>
        <p:spPr>
          <a:xfrm>
            <a:off x="1224329" y="3725327"/>
            <a:ext cx="2762250" cy="1019175"/>
          </a:xfrm>
          <a:prstGeom prst="rect">
            <a:avLst/>
          </a:prstGeom>
        </p:spPr>
      </p:pic>
    </p:spTree>
    <p:extLst>
      <p:ext uri="{BB962C8B-B14F-4D97-AF65-F5344CB8AC3E}">
        <p14:creationId xmlns:p14="http://schemas.microsoft.com/office/powerpoint/2010/main" val="9988198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BAC43CF3-2461-4E97-A147-DD3646377321}"/>
              </a:ext>
            </a:extLst>
          </p:cNvPr>
          <p:cNvSpPr>
            <a:spLocks noGrp="1"/>
          </p:cNvSpPr>
          <p:nvPr>
            <p:ph type="title"/>
          </p:nvPr>
        </p:nvSpPr>
        <p:spPr/>
        <p:txBody>
          <a:bodyPr/>
          <a:lstStyle/>
          <a:p>
            <a:r>
              <a:rPr lang="it-IT" dirty="0"/>
              <a:t>TUPLE – ciclo for	e ciclo </a:t>
            </a:r>
            <a:r>
              <a:rPr lang="it-IT" dirty="0" err="1"/>
              <a:t>while</a:t>
            </a:r>
            <a:endParaRPr lang="it-IT" dirty="0"/>
          </a:p>
        </p:txBody>
      </p:sp>
      <p:sp>
        <p:nvSpPr>
          <p:cNvPr id="7" name="Segnaposto contenuto 6">
            <a:extLst>
              <a:ext uri="{FF2B5EF4-FFF2-40B4-BE49-F238E27FC236}">
                <a16:creationId xmlns:a16="http://schemas.microsoft.com/office/drawing/2014/main" id="{C3BBDA34-BBEF-441E-9483-39BF3E2CB7A2}"/>
              </a:ext>
            </a:extLst>
          </p:cNvPr>
          <p:cNvSpPr>
            <a:spLocks noGrp="1"/>
          </p:cNvSpPr>
          <p:nvPr>
            <p:ph sz="half" idx="2"/>
          </p:nvPr>
        </p:nvSpPr>
        <p:spPr/>
        <p:txBody>
          <a:bodyPr>
            <a:normAutofit/>
          </a:bodyPr>
          <a:lstStyle/>
          <a:p>
            <a:r>
              <a:rPr lang="it-IT" sz="2000" b="1" u="sng" dirty="0">
                <a:latin typeface="+mj-lt"/>
              </a:rPr>
              <a:t>CICLO WHILE</a:t>
            </a:r>
          </a:p>
          <a:p>
            <a:r>
              <a:rPr lang="it-IT" sz="1600" dirty="0">
                <a:latin typeface="+mj-lt"/>
              </a:rPr>
              <a:t>Si possono </a:t>
            </a:r>
            <a:r>
              <a:rPr lang="it-IT" sz="1600" dirty="0" err="1">
                <a:latin typeface="+mj-lt"/>
              </a:rPr>
              <a:t>ciclare</a:t>
            </a:r>
            <a:r>
              <a:rPr lang="it-IT" sz="1600" dirty="0">
                <a:latin typeface="+mj-lt"/>
              </a:rPr>
              <a:t> gli elementi della </a:t>
            </a:r>
            <a:r>
              <a:rPr lang="it-IT" sz="1600" dirty="0" err="1">
                <a:latin typeface="+mj-lt"/>
              </a:rPr>
              <a:t>tuple</a:t>
            </a:r>
            <a:r>
              <a:rPr lang="it-IT" sz="1600" dirty="0">
                <a:latin typeface="+mj-lt"/>
              </a:rPr>
              <a:t> usando un ciclo for, similmente a quanto si fa con le lists. </a:t>
            </a:r>
          </a:p>
          <a:p>
            <a:endParaRPr lang="it-IT" dirty="0"/>
          </a:p>
          <a:p>
            <a:endParaRPr lang="it-IT" dirty="0"/>
          </a:p>
          <a:p>
            <a:endParaRPr lang="it-IT" dirty="0"/>
          </a:p>
          <a:p>
            <a:endParaRPr lang="it-IT" dirty="0"/>
          </a:p>
          <a:p>
            <a:r>
              <a:rPr lang="it-IT" sz="2000" b="1" u="sng" dirty="0"/>
              <a:t>CICLO FOR USANDO GLI INDICI DEGLI ELEMENTI</a:t>
            </a:r>
          </a:p>
          <a:p>
            <a:r>
              <a:rPr lang="it-IT" sz="1600" dirty="0"/>
              <a:t>Si possono </a:t>
            </a:r>
            <a:r>
              <a:rPr lang="it-IT" sz="1600" dirty="0" err="1"/>
              <a:t>ciclare</a:t>
            </a:r>
            <a:r>
              <a:rPr lang="it-IT" sz="1600" dirty="0"/>
              <a:t> gli elementi della </a:t>
            </a:r>
            <a:r>
              <a:rPr lang="it-IT" sz="1600" dirty="0" err="1"/>
              <a:t>tuple</a:t>
            </a:r>
            <a:r>
              <a:rPr lang="it-IT" sz="1600" dirty="0"/>
              <a:t> facendo riferimento ai loro indici. </a:t>
            </a:r>
            <a:br>
              <a:rPr lang="it-IT" sz="1600" dirty="0"/>
            </a:br>
            <a:r>
              <a:rPr lang="it-IT" sz="1600" dirty="0"/>
              <a:t>Si usano le funzioni range() e </a:t>
            </a:r>
            <a:r>
              <a:rPr lang="it-IT" sz="1600" dirty="0" err="1"/>
              <a:t>len</a:t>
            </a:r>
            <a:r>
              <a:rPr lang="it-IT" sz="1600" dirty="0"/>
              <a:t>() per creare un oggetto iterabile adatto. </a:t>
            </a:r>
            <a:br>
              <a:rPr lang="it-IT" sz="1600" dirty="0"/>
            </a:br>
            <a:endParaRPr lang="it-IT" sz="1600" dirty="0"/>
          </a:p>
        </p:txBody>
      </p:sp>
      <p:sp>
        <p:nvSpPr>
          <p:cNvPr id="18" name="Segnaposto contenuto 17">
            <a:extLst>
              <a:ext uri="{FF2B5EF4-FFF2-40B4-BE49-F238E27FC236}">
                <a16:creationId xmlns:a16="http://schemas.microsoft.com/office/drawing/2014/main" id="{BCBD40AF-2B73-F42D-41B3-BCFA36FE7F39}"/>
              </a:ext>
            </a:extLst>
          </p:cNvPr>
          <p:cNvSpPr>
            <a:spLocks noGrp="1"/>
          </p:cNvSpPr>
          <p:nvPr>
            <p:ph sz="quarter" idx="4"/>
          </p:nvPr>
        </p:nvSpPr>
        <p:spPr/>
        <p:txBody>
          <a:bodyPr>
            <a:normAutofit/>
          </a:bodyPr>
          <a:lstStyle/>
          <a:p>
            <a:r>
              <a:rPr lang="it-IT" sz="2000" b="1" u="sng" dirty="0"/>
              <a:t>CICLO WHILE</a:t>
            </a:r>
          </a:p>
          <a:p>
            <a:endParaRPr lang="it-IT" sz="2000" dirty="0"/>
          </a:p>
          <a:p>
            <a:pPr marL="0" indent="0">
              <a:buNone/>
            </a:pPr>
            <a:r>
              <a:rPr lang="it-IT" sz="2000" dirty="0"/>
              <a:t>Per </a:t>
            </a:r>
            <a:r>
              <a:rPr lang="it-IT" sz="2000" b="1" dirty="0"/>
              <a:t>determinare la lunghezza </a:t>
            </a:r>
            <a:r>
              <a:rPr lang="it-IT" sz="2000" dirty="0"/>
              <a:t>della </a:t>
            </a:r>
            <a:r>
              <a:rPr lang="it-IT" sz="2000" dirty="0" err="1"/>
              <a:t>tuple</a:t>
            </a:r>
            <a:r>
              <a:rPr lang="it-IT" sz="2000" dirty="0"/>
              <a:t>, si usa la </a:t>
            </a:r>
            <a:r>
              <a:rPr lang="it-IT" sz="2000" b="1" dirty="0">
                <a:highlight>
                  <a:srgbClr val="00FFFF"/>
                </a:highlight>
              </a:rPr>
              <a:t>funzione </a:t>
            </a:r>
            <a:r>
              <a:rPr lang="it-IT" sz="2000" b="1" dirty="0" err="1">
                <a:highlight>
                  <a:srgbClr val="00FFFF"/>
                </a:highlight>
              </a:rPr>
              <a:t>len</a:t>
            </a:r>
            <a:r>
              <a:rPr lang="it-IT" sz="2000" b="1" dirty="0">
                <a:highlight>
                  <a:srgbClr val="00FFFF"/>
                </a:highlight>
              </a:rPr>
              <a:t>(). </a:t>
            </a:r>
            <a:br>
              <a:rPr lang="it-IT" sz="2000" dirty="0">
                <a:highlight>
                  <a:srgbClr val="00FFFF"/>
                </a:highlight>
              </a:rPr>
            </a:br>
            <a:r>
              <a:rPr lang="it-IT" sz="2000" dirty="0"/>
              <a:t>Si fa partire poi il ciclo da indice 0 . Ricordarsi di aumentare l’indice di 1 dopo ogni iterazione. </a:t>
            </a:r>
          </a:p>
          <a:p>
            <a:pPr marL="0" indent="0">
              <a:buNone/>
            </a:pPr>
            <a:endParaRPr lang="it-IT" sz="2000" dirty="0"/>
          </a:p>
        </p:txBody>
      </p:sp>
      <p:pic>
        <p:nvPicPr>
          <p:cNvPr id="3" name="Immagine 2">
            <a:extLst>
              <a:ext uri="{FF2B5EF4-FFF2-40B4-BE49-F238E27FC236}">
                <a16:creationId xmlns:a16="http://schemas.microsoft.com/office/drawing/2014/main" id="{003875EC-3B93-96E8-7E24-EC6FF3ACBDBD}"/>
              </a:ext>
            </a:extLst>
          </p:cNvPr>
          <p:cNvPicPr>
            <a:picLocks noChangeAspect="1"/>
          </p:cNvPicPr>
          <p:nvPr/>
        </p:nvPicPr>
        <p:blipFill>
          <a:blip r:embed="rId2"/>
          <a:stretch>
            <a:fillRect/>
          </a:stretch>
        </p:blipFill>
        <p:spPr>
          <a:xfrm>
            <a:off x="715291" y="2288885"/>
            <a:ext cx="3343742" cy="657317"/>
          </a:xfrm>
          <a:prstGeom prst="rect">
            <a:avLst/>
          </a:prstGeom>
        </p:spPr>
      </p:pic>
      <p:pic>
        <p:nvPicPr>
          <p:cNvPr id="6" name="Immagine 5">
            <a:extLst>
              <a:ext uri="{FF2B5EF4-FFF2-40B4-BE49-F238E27FC236}">
                <a16:creationId xmlns:a16="http://schemas.microsoft.com/office/drawing/2014/main" id="{6D74BF2D-61E4-9212-C00A-8386DDAC35FE}"/>
              </a:ext>
            </a:extLst>
          </p:cNvPr>
          <p:cNvPicPr>
            <a:picLocks noChangeAspect="1"/>
          </p:cNvPicPr>
          <p:nvPr/>
        </p:nvPicPr>
        <p:blipFill>
          <a:blip r:embed="rId3"/>
          <a:stretch>
            <a:fillRect/>
          </a:stretch>
        </p:blipFill>
        <p:spPr>
          <a:xfrm>
            <a:off x="4543738" y="2233566"/>
            <a:ext cx="724001" cy="657317"/>
          </a:xfrm>
          <a:prstGeom prst="rect">
            <a:avLst/>
          </a:prstGeom>
        </p:spPr>
      </p:pic>
      <p:sp>
        <p:nvSpPr>
          <p:cNvPr id="8" name="CasellaDiTesto 7">
            <a:extLst>
              <a:ext uri="{FF2B5EF4-FFF2-40B4-BE49-F238E27FC236}">
                <a16:creationId xmlns:a16="http://schemas.microsoft.com/office/drawing/2014/main" id="{D8B0C226-5DE3-9506-B8BB-D00B7DF007B8}"/>
              </a:ext>
            </a:extLst>
          </p:cNvPr>
          <p:cNvSpPr txBox="1"/>
          <p:nvPr/>
        </p:nvSpPr>
        <p:spPr>
          <a:xfrm>
            <a:off x="715291" y="3060208"/>
            <a:ext cx="3343742" cy="276999"/>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e ne stampa il risultato</a:t>
            </a:r>
          </a:p>
        </p:txBody>
      </p:sp>
      <p:pic>
        <p:nvPicPr>
          <p:cNvPr id="12" name="Immagine 11">
            <a:extLst>
              <a:ext uri="{FF2B5EF4-FFF2-40B4-BE49-F238E27FC236}">
                <a16:creationId xmlns:a16="http://schemas.microsoft.com/office/drawing/2014/main" id="{27C99B14-EB39-BDC3-B6DC-B51FB6E47A41}"/>
              </a:ext>
            </a:extLst>
          </p:cNvPr>
          <p:cNvPicPr>
            <a:picLocks noChangeAspect="1"/>
          </p:cNvPicPr>
          <p:nvPr/>
        </p:nvPicPr>
        <p:blipFill>
          <a:blip r:embed="rId4"/>
          <a:stretch>
            <a:fillRect/>
          </a:stretch>
        </p:blipFill>
        <p:spPr>
          <a:xfrm>
            <a:off x="4574131" y="5014104"/>
            <a:ext cx="663213" cy="647790"/>
          </a:xfrm>
          <a:prstGeom prst="rect">
            <a:avLst/>
          </a:prstGeom>
        </p:spPr>
      </p:pic>
      <p:pic>
        <p:nvPicPr>
          <p:cNvPr id="14" name="Immagine 13">
            <a:extLst>
              <a:ext uri="{FF2B5EF4-FFF2-40B4-BE49-F238E27FC236}">
                <a16:creationId xmlns:a16="http://schemas.microsoft.com/office/drawing/2014/main" id="{66155E47-BE26-65CE-8855-0333F91CD81C}"/>
              </a:ext>
            </a:extLst>
          </p:cNvPr>
          <p:cNvPicPr>
            <a:picLocks noChangeAspect="1"/>
          </p:cNvPicPr>
          <p:nvPr/>
        </p:nvPicPr>
        <p:blipFill>
          <a:blip r:embed="rId5"/>
          <a:stretch>
            <a:fillRect/>
          </a:stretch>
        </p:blipFill>
        <p:spPr>
          <a:xfrm>
            <a:off x="715291" y="5014104"/>
            <a:ext cx="3181794" cy="647790"/>
          </a:xfrm>
          <a:prstGeom prst="rect">
            <a:avLst/>
          </a:prstGeom>
        </p:spPr>
      </p:pic>
      <p:sp>
        <p:nvSpPr>
          <p:cNvPr id="17" name="CasellaDiTesto 16">
            <a:extLst>
              <a:ext uri="{FF2B5EF4-FFF2-40B4-BE49-F238E27FC236}">
                <a16:creationId xmlns:a16="http://schemas.microsoft.com/office/drawing/2014/main" id="{DBE85F7F-89D8-D3B4-B649-31736A7E6871}"/>
              </a:ext>
            </a:extLst>
          </p:cNvPr>
          <p:cNvSpPr txBox="1"/>
          <p:nvPr/>
        </p:nvSpPr>
        <p:spPr>
          <a:xfrm>
            <a:off x="715291" y="5748866"/>
            <a:ext cx="3343742" cy="461665"/>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facendo riferimento al loro indice e ne stampa il risultato</a:t>
            </a:r>
          </a:p>
        </p:txBody>
      </p:sp>
      <p:pic>
        <p:nvPicPr>
          <p:cNvPr id="20" name="Immagine 19">
            <a:extLst>
              <a:ext uri="{FF2B5EF4-FFF2-40B4-BE49-F238E27FC236}">
                <a16:creationId xmlns:a16="http://schemas.microsoft.com/office/drawing/2014/main" id="{3608B8D6-5945-ADD1-B15B-075CDF8B2BE4}"/>
              </a:ext>
            </a:extLst>
          </p:cNvPr>
          <p:cNvPicPr>
            <a:picLocks noChangeAspect="1"/>
          </p:cNvPicPr>
          <p:nvPr/>
        </p:nvPicPr>
        <p:blipFill>
          <a:blip r:embed="rId6"/>
          <a:stretch>
            <a:fillRect/>
          </a:stretch>
        </p:blipFill>
        <p:spPr>
          <a:xfrm>
            <a:off x="8022721" y="3429000"/>
            <a:ext cx="3238952" cy="1086002"/>
          </a:xfrm>
          <a:prstGeom prst="rect">
            <a:avLst/>
          </a:prstGeom>
        </p:spPr>
      </p:pic>
      <p:pic>
        <p:nvPicPr>
          <p:cNvPr id="22" name="Immagine 21">
            <a:extLst>
              <a:ext uri="{FF2B5EF4-FFF2-40B4-BE49-F238E27FC236}">
                <a16:creationId xmlns:a16="http://schemas.microsoft.com/office/drawing/2014/main" id="{30E0900F-C846-1AB2-461E-D493DBABB4A5}"/>
              </a:ext>
            </a:extLst>
          </p:cNvPr>
          <p:cNvPicPr>
            <a:picLocks noChangeAspect="1"/>
          </p:cNvPicPr>
          <p:nvPr/>
        </p:nvPicPr>
        <p:blipFill>
          <a:blip r:embed="rId7"/>
          <a:stretch>
            <a:fillRect/>
          </a:stretch>
        </p:blipFill>
        <p:spPr>
          <a:xfrm>
            <a:off x="8178940" y="4815286"/>
            <a:ext cx="1009791" cy="933580"/>
          </a:xfrm>
          <a:prstGeom prst="rect">
            <a:avLst/>
          </a:prstGeom>
        </p:spPr>
      </p:pic>
      <p:cxnSp>
        <p:nvCxnSpPr>
          <p:cNvPr id="24" name="Connettore 2 23">
            <a:extLst>
              <a:ext uri="{FF2B5EF4-FFF2-40B4-BE49-F238E27FC236}">
                <a16:creationId xmlns:a16="http://schemas.microsoft.com/office/drawing/2014/main" id="{724C9A36-88D2-75F5-59DE-2D5EDEB01545}"/>
              </a:ext>
            </a:extLst>
          </p:cNvPr>
          <p:cNvCxnSpPr/>
          <p:nvPr/>
        </p:nvCxnSpPr>
        <p:spPr>
          <a:xfrm>
            <a:off x="7569524" y="3719497"/>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DA49EC3-0A67-ABCD-052F-E0E34A2DE00D}"/>
              </a:ext>
            </a:extLst>
          </p:cNvPr>
          <p:cNvCxnSpPr/>
          <p:nvPr/>
        </p:nvCxnSpPr>
        <p:spPr>
          <a:xfrm>
            <a:off x="7569523" y="4320305"/>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BA39976E-A8F1-3005-9E0F-9314C19B4613}"/>
              </a:ext>
            </a:extLst>
          </p:cNvPr>
          <p:cNvSpPr txBox="1"/>
          <p:nvPr/>
        </p:nvSpPr>
        <p:spPr>
          <a:xfrm>
            <a:off x="6007607" y="3567244"/>
            <a:ext cx="1561915" cy="276999"/>
          </a:xfrm>
          <a:prstGeom prst="rect">
            <a:avLst/>
          </a:prstGeom>
          <a:noFill/>
        </p:spPr>
        <p:txBody>
          <a:bodyPr wrap="square" rtlCol="0">
            <a:spAutoFit/>
          </a:bodyPr>
          <a:lstStyle/>
          <a:p>
            <a:pPr algn="r"/>
            <a:r>
              <a:rPr lang="it-IT" sz="1200" i="1" dirty="0"/>
              <a:t>Indice iniziale = 0</a:t>
            </a:r>
          </a:p>
        </p:txBody>
      </p:sp>
      <p:sp>
        <p:nvSpPr>
          <p:cNvPr id="28" name="CasellaDiTesto 27">
            <a:extLst>
              <a:ext uri="{FF2B5EF4-FFF2-40B4-BE49-F238E27FC236}">
                <a16:creationId xmlns:a16="http://schemas.microsoft.com/office/drawing/2014/main" id="{B1CFF66F-F6BD-466E-D54F-C344AD8D281C}"/>
              </a:ext>
            </a:extLst>
          </p:cNvPr>
          <p:cNvSpPr txBox="1"/>
          <p:nvPr/>
        </p:nvSpPr>
        <p:spPr>
          <a:xfrm>
            <a:off x="6007606" y="4181805"/>
            <a:ext cx="1561915" cy="276999"/>
          </a:xfrm>
          <a:prstGeom prst="rect">
            <a:avLst/>
          </a:prstGeom>
          <a:noFill/>
        </p:spPr>
        <p:txBody>
          <a:bodyPr wrap="square" rtlCol="0">
            <a:spAutoFit/>
          </a:bodyPr>
          <a:lstStyle/>
          <a:p>
            <a:pPr algn="r"/>
            <a:r>
              <a:rPr lang="it-IT" sz="1200" i="1" dirty="0"/>
              <a:t>Incremento Indice</a:t>
            </a:r>
          </a:p>
        </p:txBody>
      </p:sp>
    </p:spTree>
    <p:extLst>
      <p:ext uri="{BB962C8B-B14F-4D97-AF65-F5344CB8AC3E}">
        <p14:creationId xmlns:p14="http://schemas.microsoft.com/office/powerpoint/2010/main" val="32272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06D059-A3EE-BD63-4810-E75932D23BE5}"/>
              </a:ext>
            </a:extLst>
          </p:cNvPr>
          <p:cNvSpPr>
            <a:spLocks noGrp="1"/>
          </p:cNvSpPr>
          <p:nvPr>
            <p:ph type="title"/>
          </p:nvPr>
        </p:nvSpPr>
        <p:spPr/>
        <p:txBody>
          <a:bodyPr/>
          <a:lstStyle/>
          <a:p>
            <a:r>
              <a:rPr lang="it-IT" dirty="0" err="1"/>
              <a:t>py</a:t>
            </a:r>
            <a:r>
              <a:rPr lang="it-IT" dirty="0"/>
              <a:t> --list</a:t>
            </a:r>
          </a:p>
        </p:txBody>
      </p:sp>
      <p:sp>
        <p:nvSpPr>
          <p:cNvPr id="3" name="Segnaposto contenuto 2">
            <a:extLst>
              <a:ext uri="{FF2B5EF4-FFF2-40B4-BE49-F238E27FC236}">
                <a16:creationId xmlns:a16="http://schemas.microsoft.com/office/drawing/2014/main" id="{788396AD-9D52-E9D7-1486-996DDEDA4540}"/>
              </a:ext>
            </a:extLst>
          </p:cNvPr>
          <p:cNvSpPr>
            <a:spLocks noGrp="1"/>
          </p:cNvSpPr>
          <p:nvPr>
            <p:ph idx="1"/>
          </p:nvPr>
        </p:nvSpPr>
        <p:spPr/>
        <p:txBody>
          <a:bodyPr>
            <a:normAutofit/>
          </a:bodyPr>
          <a:lstStyle/>
          <a:p>
            <a:r>
              <a:rPr lang="it-IT" dirty="0"/>
              <a:t>è possibile installare più versioni di Python in Windows, per verificare le versioni installate:</a:t>
            </a:r>
          </a:p>
          <a:p>
            <a:endParaRPr lang="it-IT" dirty="0"/>
          </a:p>
          <a:p>
            <a:r>
              <a:rPr lang="en-US" dirty="0">
                <a:solidFill>
                  <a:schemeClr val="bg1"/>
                </a:solidFill>
                <a:highlight>
                  <a:srgbClr val="000000"/>
                </a:highlight>
              </a:rPr>
              <a:t> </a:t>
            </a:r>
            <a:r>
              <a:rPr lang="en-US" dirty="0" err="1">
                <a:solidFill>
                  <a:schemeClr val="bg1"/>
                </a:solidFill>
                <a:highlight>
                  <a:srgbClr val="000000"/>
                </a:highlight>
              </a:rPr>
              <a:t>py</a:t>
            </a:r>
            <a:r>
              <a:rPr lang="en-US" dirty="0">
                <a:solidFill>
                  <a:schemeClr val="bg1"/>
                </a:solidFill>
                <a:highlight>
                  <a:srgbClr val="000000"/>
                </a:highlight>
              </a:rPr>
              <a:t> --list</a:t>
            </a:r>
          </a:p>
          <a:p>
            <a:r>
              <a:rPr lang="en-US" dirty="0">
                <a:solidFill>
                  <a:schemeClr val="bg1"/>
                </a:solidFill>
                <a:highlight>
                  <a:srgbClr val="000000"/>
                </a:highlight>
              </a:rPr>
              <a:t>Installed Pythons found by C:\WINDOWS\py.exe Launcher for Windows</a:t>
            </a:r>
          </a:p>
          <a:p>
            <a:r>
              <a:rPr lang="en-US" dirty="0">
                <a:solidFill>
                  <a:schemeClr val="bg1"/>
                </a:solidFill>
                <a:highlight>
                  <a:srgbClr val="000000"/>
                </a:highlight>
              </a:rPr>
              <a:t> -3.10-64 *</a:t>
            </a:r>
          </a:p>
          <a:p>
            <a:r>
              <a:rPr lang="en-US" dirty="0">
                <a:solidFill>
                  <a:schemeClr val="bg1"/>
                </a:solidFill>
                <a:highlight>
                  <a:srgbClr val="000000"/>
                </a:highlight>
              </a:rPr>
              <a:t> -3.9-64</a:t>
            </a:r>
          </a:p>
          <a:p>
            <a:r>
              <a:rPr lang="en-US" dirty="0">
                <a:solidFill>
                  <a:schemeClr val="bg1"/>
                </a:solidFill>
                <a:highlight>
                  <a:srgbClr val="000000"/>
                </a:highlight>
              </a:rPr>
              <a:t> -3.8-64</a:t>
            </a:r>
          </a:p>
          <a:p>
            <a:endParaRPr lang="it-IT" dirty="0"/>
          </a:p>
          <a:p>
            <a:r>
              <a:rPr lang="it-IT" dirty="0"/>
              <a:t>se si vuole utilizzare una determinata versione:</a:t>
            </a:r>
          </a:p>
          <a:p>
            <a:r>
              <a:rPr lang="it-IT" b="0" i="0" dirty="0" err="1">
                <a:solidFill>
                  <a:schemeClr val="bg1"/>
                </a:solidFill>
                <a:effectLst/>
                <a:highlight>
                  <a:srgbClr val="000000"/>
                </a:highlight>
                <a:latin typeface="Menlo"/>
              </a:rPr>
              <a:t>py</a:t>
            </a:r>
            <a:r>
              <a:rPr lang="it-IT" b="0" i="0" dirty="0">
                <a:solidFill>
                  <a:schemeClr val="bg1"/>
                </a:solidFill>
                <a:effectLst/>
                <a:highlight>
                  <a:srgbClr val="000000"/>
                </a:highlight>
                <a:latin typeface="Menlo"/>
              </a:rPr>
              <a:t> -3.9</a:t>
            </a:r>
          </a:p>
          <a:p>
            <a:endParaRPr lang="it-IT" dirty="0">
              <a:solidFill>
                <a:schemeClr val="bg1"/>
              </a:solidFill>
              <a:highlight>
                <a:srgbClr val="000000"/>
              </a:highlight>
              <a:latin typeface="Menlo"/>
            </a:endParaRPr>
          </a:p>
        </p:txBody>
      </p:sp>
    </p:spTree>
    <p:extLst>
      <p:ext uri="{BB962C8B-B14F-4D97-AF65-F5344CB8AC3E}">
        <p14:creationId xmlns:p14="http://schemas.microsoft.com/office/powerpoint/2010/main" val="25289525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615600-1BE4-41C1-955E-66F60CE42AD5}"/>
              </a:ext>
            </a:extLst>
          </p:cNvPr>
          <p:cNvSpPr>
            <a:spLocks noGrp="1"/>
          </p:cNvSpPr>
          <p:nvPr>
            <p:ph type="title"/>
          </p:nvPr>
        </p:nvSpPr>
        <p:spPr/>
        <p:txBody>
          <a:bodyPr/>
          <a:lstStyle/>
          <a:p>
            <a:r>
              <a:rPr lang="it-IT" dirty="0"/>
              <a:t>TUPLE – unire </a:t>
            </a:r>
            <a:r>
              <a:rPr lang="it-IT" dirty="0" err="1"/>
              <a:t>tuples</a:t>
            </a:r>
            <a:endParaRPr lang="it-IT" sz="4400" b="1" dirty="0">
              <a:latin typeface="+mj-lt"/>
            </a:endParaRPr>
          </a:p>
        </p:txBody>
      </p:sp>
      <p:sp>
        <p:nvSpPr>
          <p:cNvPr id="3" name="Segnaposto contenuto 2">
            <a:extLst>
              <a:ext uri="{FF2B5EF4-FFF2-40B4-BE49-F238E27FC236}">
                <a16:creationId xmlns:a16="http://schemas.microsoft.com/office/drawing/2014/main" id="{F79E025F-A0FE-443C-A66E-C8402DD6E978}"/>
              </a:ext>
            </a:extLst>
          </p:cNvPr>
          <p:cNvSpPr>
            <a:spLocks noGrp="1"/>
          </p:cNvSpPr>
          <p:nvPr>
            <p:ph sz="half" idx="2"/>
          </p:nvPr>
        </p:nvSpPr>
        <p:spPr/>
        <p:txBody>
          <a:bodyPr anchor="ctr">
            <a:normAutofit/>
          </a:bodyPr>
          <a:lstStyle/>
          <a:p>
            <a:r>
              <a:rPr lang="it-IT" b="1" u="sng" dirty="0">
                <a:solidFill>
                  <a:srgbClr val="50B4C8"/>
                </a:solidFill>
              </a:rPr>
              <a:t>OPERATORE +</a:t>
            </a:r>
            <a:br>
              <a:rPr lang="it-IT" dirty="0"/>
            </a:br>
            <a:br>
              <a:rPr lang="it-IT" dirty="0"/>
            </a:br>
            <a:r>
              <a:rPr lang="it-IT" dirty="0"/>
              <a:t>Per unire due o più </a:t>
            </a:r>
            <a:r>
              <a:rPr lang="it-IT" dirty="0" err="1"/>
              <a:t>tuples</a:t>
            </a:r>
            <a:r>
              <a:rPr lang="it-IT" dirty="0"/>
              <a:t>, si può usare </a:t>
            </a:r>
            <a:r>
              <a:rPr lang="it-IT" dirty="0">
                <a:highlight>
                  <a:srgbClr val="00FFFF"/>
                </a:highlight>
              </a:rPr>
              <a:t>l’operatore +</a:t>
            </a:r>
          </a:p>
          <a:p>
            <a:endParaRPr lang="it-IT" dirty="0"/>
          </a:p>
          <a:p>
            <a:endParaRPr lang="it-IT" dirty="0"/>
          </a:p>
          <a:p>
            <a:endParaRPr lang="it-IT" dirty="0"/>
          </a:p>
          <a:p>
            <a:endParaRPr lang="it-IT" dirty="0"/>
          </a:p>
          <a:p>
            <a:endParaRPr lang="it-IT" dirty="0"/>
          </a:p>
          <a:p>
            <a:pPr marL="0" indent="0">
              <a:buNone/>
            </a:pPr>
            <a:endParaRPr lang="it-IT" dirty="0"/>
          </a:p>
        </p:txBody>
      </p:sp>
      <p:sp>
        <p:nvSpPr>
          <p:cNvPr id="4" name="Segnaposto contenuto 3">
            <a:extLst>
              <a:ext uri="{FF2B5EF4-FFF2-40B4-BE49-F238E27FC236}">
                <a16:creationId xmlns:a16="http://schemas.microsoft.com/office/drawing/2014/main" id="{8F068A48-8F3A-A3F1-2863-61B1F9CEA88B}"/>
              </a:ext>
            </a:extLst>
          </p:cNvPr>
          <p:cNvSpPr>
            <a:spLocks noGrp="1"/>
          </p:cNvSpPr>
          <p:nvPr>
            <p:ph sz="quarter" idx="4"/>
          </p:nvPr>
        </p:nvSpPr>
        <p:spPr/>
        <p:txBody>
          <a:bodyPr anchor="ctr"/>
          <a:lstStyle/>
          <a:p>
            <a:r>
              <a:rPr lang="it-IT" b="1" u="sng" dirty="0">
                <a:solidFill>
                  <a:srgbClr val="50B4C8"/>
                </a:solidFill>
              </a:rPr>
              <a:t>MOLTIPLICARE UNA TUPLE</a:t>
            </a:r>
          </a:p>
          <a:p>
            <a:endParaRPr lang="it-IT" dirty="0"/>
          </a:p>
          <a:p>
            <a:r>
              <a:rPr lang="it-IT" dirty="0"/>
              <a:t>Per moltiplicare il contenuto di una </a:t>
            </a:r>
            <a:r>
              <a:rPr lang="it-IT" dirty="0" err="1"/>
              <a:t>tuple</a:t>
            </a:r>
            <a:r>
              <a:rPr lang="it-IT" dirty="0"/>
              <a:t> di un dato numero di volte, si può usare </a:t>
            </a:r>
            <a:r>
              <a:rPr lang="it-IT" dirty="0">
                <a:highlight>
                  <a:srgbClr val="00FFFF"/>
                </a:highlight>
              </a:rPr>
              <a:t>l’operatore *</a:t>
            </a:r>
          </a:p>
          <a:p>
            <a:endParaRPr lang="it-IT" dirty="0"/>
          </a:p>
          <a:p>
            <a:endParaRPr lang="it-IT" dirty="0"/>
          </a:p>
          <a:p>
            <a:endParaRPr lang="it-IT" dirty="0"/>
          </a:p>
          <a:p>
            <a:pPr marL="0" indent="0">
              <a:buNone/>
            </a:pPr>
            <a:endParaRPr lang="it-IT" dirty="0"/>
          </a:p>
          <a:p>
            <a:endParaRPr lang="it-IT" dirty="0"/>
          </a:p>
          <a:p>
            <a:endParaRPr lang="it-IT" dirty="0"/>
          </a:p>
        </p:txBody>
      </p:sp>
      <p:pic>
        <p:nvPicPr>
          <p:cNvPr id="6" name="Immagine 5">
            <a:extLst>
              <a:ext uri="{FF2B5EF4-FFF2-40B4-BE49-F238E27FC236}">
                <a16:creationId xmlns:a16="http://schemas.microsoft.com/office/drawing/2014/main" id="{5412DA23-33C9-4329-CCEB-7371C8EA7439}"/>
              </a:ext>
            </a:extLst>
          </p:cNvPr>
          <p:cNvPicPr>
            <a:picLocks noChangeAspect="1"/>
          </p:cNvPicPr>
          <p:nvPr/>
        </p:nvPicPr>
        <p:blipFill>
          <a:blip r:embed="rId2"/>
          <a:stretch>
            <a:fillRect/>
          </a:stretch>
        </p:blipFill>
        <p:spPr>
          <a:xfrm>
            <a:off x="1758244" y="3661820"/>
            <a:ext cx="2973383" cy="1113667"/>
          </a:xfrm>
          <a:prstGeom prst="rect">
            <a:avLst/>
          </a:prstGeom>
        </p:spPr>
      </p:pic>
      <p:pic>
        <p:nvPicPr>
          <p:cNvPr id="8" name="Immagine 7">
            <a:extLst>
              <a:ext uri="{FF2B5EF4-FFF2-40B4-BE49-F238E27FC236}">
                <a16:creationId xmlns:a16="http://schemas.microsoft.com/office/drawing/2014/main" id="{6C1BE8BA-DDEC-0268-D79B-A58DCC76EDFE}"/>
              </a:ext>
            </a:extLst>
          </p:cNvPr>
          <p:cNvPicPr>
            <a:picLocks noChangeAspect="1"/>
          </p:cNvPicPr>
          <p:nvPr/>
        </p:nvPicPr>
        <p:blipFill>
          <a:blip r:embed="rId3"/>
          <a:stretch>
            <a:fillRect/>
          </a:stretch>
        </p:blipFill>
        <p:spPr>
          <a:xfrm>
            <a:off x="2083268" y="4904982"/>
            <a:ext cx="2029108" cy="371527"/>
          </a:xfrm>
          <a:prstGeom prst="rect">
            <a:avLst/>
          </a:prstGeom>
        </p:spPr>
      </p:pic>
      <p:sp>
        <p:nvSpPr>
          <p:cNvPr id="9" name="Ovale 8">
            <a:extLst>
              <a:ext uri="{FF2B5EF4-FFF2-40B4-BE49-F238E27FC236}">
                <a16:creationId xmlns:a16="http://schemas.microsoft.com/office/drawing/2014/main" id="{25F74822-E094-0AE1-6372-07355FFAD232}"/>
              </a:ext>
            </a:extLst>
          </p:cNvPr>
          <p:cNvSpPr/>
          <p:nvPr/>
        </p:nvSpPr>
        <p:spPr>
          <a:xfrm>
            <a:off x="3097822" y="4345203"/>
            <a:ext cx="193431" cy="237392"/>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3A0B762-5697-32D6-623D-5089B97FCBF8}"/>
              </a:ext>
            </a:extLst>
          </p:cNvPr>
          <p:cNvPicPr>
            <a:picLocks noChangeAspect="1"/>
          </p:cNvPicPr>
          <p:nvPr/>
        </p:nvPicPr>
        <p:blipFill>
          <a:blip r:embed="rId4"/>
          <a:stretch>
            <a:fillRect/>
          </a:stretch>
        </p:blipFill>
        <p:spPr>
          <a:xfrm>
            <a:off x="7031749" y="3879857"/>
            <a:ext cx="3661793" cy="1044512"/>
          </a:xfrm>
          <a:prstGeom prst="rect">
            <a:avLst/>
          </a:prstGeom>
        </p:spPr>
      </p:pic>
      <p:pic>
        <p:nvPicPr>
          <p:cNvPr id="13" name="Immagine 12">
            <a:extLst>
              <a:ext uri="{FF2B5EF4-FFF2-40B4-BE49-F238E27FC236}">
                <a16:creationId xmlns:a16="http://schemas.microsoft.com/office/drawing/2014/main" id="{2811361E-6564-B889-EF56-33B58C25BFBB}"/>
              </a:ext>
            </a:extLst>
          </p:cNvPr>
          <p:cNvPicPr>
            <a:picLocks noChangeAspect="1"/>
          </p:cNvPicPr>
          <p:nvPr/>
        </p:nvPicPr>
        <p:blipFill>
          <a:blip r:embed="rId5"/>
          <a:stretch>
            <a:fillRect/>
          </a:stretch>
        </p:blipFill>
        <p:spPr>
          <a:xfrm>
            <a:off x="6846375" y="5406044"/>
            <a:ext cx="4161596" cy="361878"/>
          </a:xfrm>
          <a:prstGeom prst="rect">
            <a:avLst/>
          </a:prstGeom>
        </p:spPr>
      </p:pic>
      <p:sp>
        <p:nvSpPr>
          <p:cNvPr id="14" name="Ovale 13">
            <a:extLst>
              <a:ext uri="{FF2B5EF4-FFF2-40B4-BE49-F238E27FC236}">
                <a16:creationId xmlns:a16="http://schemas.microsoft.com/office/drawing/2014/main" id="{98D628E8-635E-5EB6-6701-FA546B0964EA}"/>
              </a:ext>
            </a:extLst>
          </p:cNvPr>
          <p:cNvSpPr/>
          <p:nvPr/>
        </p:nvSpPr>
        <p:spPr>
          <a:xfrm>
            <a:off x="8631215" y="4099957"/>
            <a:ext cx="231431" cy="245246"/>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0360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31A8114C-E08D-4CF0-8FC5-A687D1795B2E}"/>
              </a:ext>
            </a:extLst>
          </p:cNvPr>
          <p:cNvSpPr>
            <a:spLocks noGrp="1"/>
          </p:cNvSpPr>
          <p:nvPr>
            <p:ph type="title"/>
          </p:nvPr>
        </p:nvSpPr>
        <p:spPr/>
        <p:txBody>
          <a:bodyPr>
            <a:normAutofit/>
          </a:bodyPr>
          <a:lstStyle/>
          <a:p>
            <a:r>
              <a:rPr lang="it-IT" dirty="0">
                <a:solidFill>
                  <a:srgbClr val="FFFFFF"/>
                </a:solidFill>
              </a:rPr>
              <a:t>TUPLE METODI BUILT-IN</a:t>
            </a:r>
          </a:p>
        </p:txBody>
      </p:sp>
      <p:sp>
        <p:nvSpPr>
          <p:cNvPr id="4" name="Segnaposto contenuto 3">
            <a:extLst>
              <a:ext uri="{FF2B5EF4-FFF2-40B4-BE49-F238E27FC236}">
                <a16:creationId xmlns:a16="http://schemas.microsoft.com/office/drawing/2014/main" id="{117A7D74-6FA6-AB97-62A2-0F1AAE1DDF3F}"/>
              </a:ext>
            </a:extLst>
          </p:cNvPr>
          <p:cNvSpPr>
            <a:spLocks noGrp="1"/>
          </p:cNvSpPr>
          <p:nvPr>
            <p:ph idx="1"/>
          </p:nvPr>
        </p:nvSpPr>
        <p:spPr/>
        <p:txBody>
          <a:bodyPr anchor="t">
            <a:normAutofit/>
          </a:bodyPr>
          <a:lstStyle/>
          <a:p>
            <a:r>
              <a:rPr lang="it-IT" sz="1600" dirty="0" err="1"/>
              <a:t>Pyhton</a:t>
            </a:r>
            <a:r>
              <a:rPr lang="it-IT" sz="1600" dirty="0"/>
              <a:t> ha due metodi </a:t>
            </a:r>
            <a:r>
              <a:rPr lang="it-IT" sz="1600" dirty="0" err="1"/>
              <a:t>built</a:t>
            </a:r>
            <a:r>
              <a:rPr lang="it-IT" sz="1600" dirty="0"/>
              <a:t>-in che possono essere usati con le </a:t>
            </a:r>
            <a:r>
              <a:rPr lang="it-IT" sz="1600" dirty="0" err="1"/>
              <a:t>tuple</a:t>
            </a:r>
            <a:r>
              <a:rPr lang="it-IT" sz="1600" dirty="0"/>
              <a:t>: </a:t>
            </a:r>
          </a:p>
          <a:p>
            <a:pPr>
              <a:buFont typeface="Wingdings" panose="05000000000000000000" pitchFamily="2" charset="2"/>
              <a:buChar char="§"/>
            </a:pPr>
            <a:r>
              <a:rPr lang="it-IT" sz="1600" dirty="0"/>
              <a:t> </a:t>
            </a:r>
            <a:r>
              <a:rPr lang="it-IT" sz="1600" b="1" dirty="0" err="1">
                <a:solidFill>
                  <a:srgbClr val="50B4C8"/>
                </a:solidFill>
              </a:rPr>
              <a:t>count</a:t>
            </a:r>
            <a:r>
              <a:rPr lang="it-IT" sz="1600" b="1" dirty="0">
                <a:solidFill>
                  <a:srgbClr val="50B4C8"/>
                </a:solidFill>
              </a:rPr>
              <a:t>() </a:t>
            </a:r>
            <a:r>
              <a:rPr lang="it-IT" sz="1600" dirty="0"/>
              <a:t>: ritorna il </a:t>
            </a:r>
            <a:r>
              <a:rPr lang="it-IT" sz="1600" b="1" dirty="0">
                <a:highlight>
                  <a:srgbClr val="00FFFF"/>
                </a:highlight>
              </a:rPr>
              <a:t>numero di volte</a:t>
            </a:r>
            <a:r>
              <a:rPr lang="it-IT" sz="1600" dirty="0"/>
              <a:t> in cui uno specifico elemento è presente all’interno di una </a:t>
            </a:r>
            <a:r>
              <a:rPr lang="it-IT" sz="1600" dirty="0" err="1"/>
              <a:t>tuple</a:t>
            </a:r>
            <a:endParaRPr lang="it-IT" sz="1600" dirty="0"/>
          </a:p>
          <a:p>
            <a:pPr>
              <a:buFont typeface="Wingdings" panose="05000000000000000000" pitchFamily="2" charset="2"/>
              <a:buChar char="§"/>
            </a:pPr>
            <a:endParaRPr lang="it-IT" sz="1800" dirty="0"/>
          </a:p>
          <a:p>
            <a:pPr marL="0" indent="0">
              <a:buNone/>
            </a:pPr>
            <a:endParaRPr lang="it-IT" sz="1800" dirty="0"/>
          </a:p>
          <a:p>
            <a:pPr marL="0" indent="0">
              <a:buNone/>
            </a:pPr>
            <a:endParaRPr lang="it-IT" sz="1800" dirty="0"/>
          </a:p>
          <a:p>
            <a:pPr marL="0" indent="0">
              <a:buNone/>
            </a:pPr>
            <a:br>
              <a:rPr lang="it-IT" sz="1800" dirty="0"/>
            </a:br>
            <a:br>
              <a:rPr lang="it-IT" sz="1800" dirty="0"/>
            </a:br>
            <a:endParaRPr lang="it-IT" sz="1800" dirty="0"/>
          </a:p>
          <a:p>
            <a:pPr>
              <a:buFont typeface="Wingdings" panose="05000000000000000000" pitchFamily="2" charset="2"/>
              <a:buChar char="§"/>
            </a:pPr>
            <a:r>
              <a:rPr lang="it-IT" sz="1600" dirty="0"/>
              <a:t> </a:t>
            </a:r>
            <a:r>
              <a:rPr lang="it-IT" sz="1600" b="1" dirty="0">
                <a:solidFill>
                  <a:srgbClr val="50B4C8"/>
                </a:solidFill>
              </a:rPr>
              <a:t>index() </a:t>
            </a:r>
            <a:r>
              <a:rPr lang="it-IT" sz="1600" dirty="0"/>
              <a:t>: ricerca uno specifico valore all’interno della </a:t>
            </a:r>
            <a:r>
              <a:rPr lang="it-IT" sz="1600" dirty="0" err="1"/>
              <a:t>tuple</a:t>
            </a:r>
            <a:r>
              <a:rPr lang="it-IT" sz="1600" dirty="0"/>
              <a:t> e ne ritorna </a:t>
            </a:r>
            <a:r>
              <a:rPr lang="it-IT" sz="1600" b="1" dirty="0">
                <a:highlight>
                  <a:srgbClr val="00FFFF"/>
                </a:highlight>
              </a:rPr>
              <a:t>la posizione </a:t>
            </a:r>
            <a:r>
              <a:rPr lang="it-IT" sz="1600" dirty="0"/>
              <a:t>quando lo trova. </a:t>
            </a:r>
          </a:p>
        </p:txBody>
      </p:sp>
      <p:pic>
        <p:nvPicPr>
          <p:cNvPr id="7" name="Immagine 6">
            <a:extLst>
              <a:ext uri="{FF2B5EF4-FFF2-40B4-BE49-F238E27FC236}">
                <a16:creationId xmlns:a16="http://schemas.microsoft.com/office/drawing/2014/main" id="{6D4DC729-5732-1420-7C8C-221FEB323E07}"/>
              </a:ext>
            </a:extLst>
          </p:cNvPr>
          <p:cNvPicPr>
            <a:picLocks noChangeAspect="1"/>
          </p:cNvPicPr>
          <p:nvPr/>
        </p:nvPicPr>
        <p:blipFill>
          <a:blip r:embed="rId2"/>
          <a:stretch>
            <a:fillRect/>
          </a:stretch>
        </p:blipFill>
        <p:spPr>
          <a:xfrm>
            <a:off x="531013" y="1952427"/>
            <a:ext cx="2866909" cy="1376116"/>
          </a:xfrm>
          <a:prstGeom prst="rect">
            <a:avLst/>
          </a:prstGeom>
        </p:spPr>
      </p:pic>
      <p:pic>
        <p:nvPicPr>
          <p:cNvPr id="10" name="Immagine 9">
            <a:extLst>
              <a:ext uri="{FF2B5EF4-FFF2-40B4-BE49-F238E27FC236}">
                <a16:creationId xmlns:a16="http://schemas.microsoft.com/office/drawing/2014/main" id="{3C9658A2-3C84-3628-2691-5DB9B234ECD7}"/>
              </a:ext>
            </a:extLst>
          </p:cNvPr>
          <p:cNvPicPr>
            <a:picLocks noChangeAspect="1"/>
          </p:cNvPicPr>
          <p:nvPr/>
        </p:nvPicPr>
        <p:blipFill>
          <a:blip r:embed="rId3"/>
          <a:stretch>
            <a:fillRect/>
          </a:stretch>
        </p:blipFill>
        <p:spPr>
          <a:xfrm>
            <a:off x="531013" y="4542831"/>
            <a:ext cx="2724530" cy="1743318"/>
          </a:xfrm>
          <a:prstGeom prst="rect">
            <a:avLst/>
          </a:prstGeom>
        </p:spPr>
      </p:pic>
    </p:spTree>
    <p:extLst>
      <p:ext uri="{BB962C8B-B14F-4D97-AF65-F5344CB8AC3E}">
        <p14:creationId xmlns:p14="http://schemas.microsoft.com/office/powerpoint/2010/main" val="11458940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51B8F7-1D84-4A78-AE9C-540A3CC8D0A6}"/>
              </a:ext>
            </a:extLst>
          </p:cNvPr>
          <p:cNvSpPr>
            <a:spLocks noGrp="1"/>
          </p:cNvSpPr>
          <p:nvPr>
            <p:ph type="title"/>
          </p:nvPr>
        </p:nvSpPr>
        <p:spPr/>
        <p:txBody>
          <a:bodyPr/>
          <a:lstStyle/>
          <a:p>
            <a:r>
              <a:rPr lang="it-IT" dirty="0"/>
              <a:t>PYHTON SETS</a:t>
            </a:r>
          </a:p>
        </p:txBody>
      </p:sp>
      <p:sp>
        <p:nvSpPr>
          <p:cNvPr id="16" name="Rettangolo 15">
            <a:extLst>
              <a:ext uri="{FF2B5EF4-FFF2-40B4-BE49-F238E27FC236}">
                <a16:creationId xmlns:a16="http://schemas.microsoft.com/office/drawing/2014/main" id="{BEF19BC7-0DE9-6968-F819-F8C6F2C08268}"/>
              </a:ext>
            </a:extLst>
          </p:cNvPr>
          <p:cNvSpPr/>
          <p:nvPr/>
        </p:nvSpPr>
        <p:spPr>
          <a:xfrm>
            <a:off x="0" y="1134208"/>
            <a:ext cx="6444761"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8678B755-0A3F-4395-B2D0-E3526408F35C}"/>
              </a:ext>
            </a:extLst>
          </p:cNvPr>
          <p:cNvSpPr>
            <a:spLocks noGrp="1"/>
          </p:cNvSpPr>
          <p:nvPr>
            <p:ph sz="half" idx="2"/>
          </p:nvPr>
        </p:nvSpPr>
        <p:spPr>
          <a:xfrm>
            <a:off x="-1503485" y="3530639"/>
            <a:ext cx="7948246" cy="399521"/>
          </a:xfrm>
        </p:spPr>
        <p:txBody>
          <a:bodyPr>
            <a:noAutofit/>
          </a:bodyPr>
          <a:lstStyle/>
          <a:p>
            <a:pPr lvl="8"/>
            <a:r>
              <a:rPr lang="it-IT" sz="2400" b="1" dirty="0" err="1"/>
              <a:t>Myset</a:t>
            </a:r>
            <a:r>
              <a:rPr lang="it-IT" sz="2400" b="1" dirty="0"/>
              <a:t> = {</a:t>
            </a:r>
            <a:r>
              <a:rPr lang="it-IT" sz="2400" b="0" i="0" dirty="0">
                <a:solidFill>
                  <a:srgbClr val="A52A2A"/>
                </a:solidFill>
                <a:effectLst/>
                <a:latin typeface="Consolas" panose="020B0609020204030204" pitchFamily="49" charset="0"/>
              </a:rPr>
              <a:t>"</a:t>
            </a:r>
            <a:r>
              <a:rPr lang="it-IT" sz="2400" b="0" i="0" dirty="0" err="1">
                <a:solidFill>
                  <a:srgbClr val="A52A2A"/>
                </a:solidFill>
                <a:effectLst/>
                <a:latin typeface="Consolas" panose="020B0609020204030204" pitchFamily="49" charset="0"/>
              </a:rPr>
              <a:t>apple</a:t>
            </a:r>
            <a:r>
              <a:rPr lang="it-IT" sz="2400" b="0" i="0" dirty="0">
                <a:solidFill>
                  <a:srgbClr val="A52A2A"/>
                </a:solidFill>
                <a:effectLst/>
                <a:latin typeface="Consolas" panose="020B0609020204030204" pitchFamily="49" charset="0"/>
              </a:rPr>
              <a:t>"</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"banana"</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"cherry"</a:t>
            </a:r>
            <a:r>
              <a:rPr lang="it-IT" sz="2400" b="1" dirty="0"/>
              <a:t>}</a:t>
            </a:r>
          </a:p>
        </p:txBody>
      </p:sp>
      <p:sp>
        <p:nvSpPr>
          <p:cNvPr id="4" name="Segnaposto contenuto 3">
            <a:extLst>
              <a:ext uri="{FF2B5EF4-FFF2-40B4-BE49-F238E27FC236}">
                <a16:creationId xmlns:a16="http://schemas.microsoft.com/office/drawing/2014/main" id="{152DAC4D-B5D3-4819-B7C9-674359C78B1F}"/>
              </a:ext>
            </a:extLst>
          </p:cNvPr>
          <p:cNvSpPr>
            <a:spLocks noGrp="1"/>
          </p:cNvSpPr>
          <p:nvPr>
            <p:ph sz="quarter" idx="4"/>
          </p:nvPr>
        </p:nvSpPr>
        <p:spPr>
          <a:xfrm>
            <a:off x="6901961" y="1697539"/>
            <a:ext cx="4888523" cy="4465243"/>
          </a:xfrm>
        </p:spPr>
        <p:txBody>
          <a:bodyPr>
            <a:normAutofit fontScale="92500" lnSpcReduction="20000"/>
          </a:bodyPr>
          <a:lstStyle/>
          <a:p>
            <a:pPr marL="0" indent="0">
              <a:buNone/>
            </a:pPr>
            <a:r>
              <a:rPr lang="it-IT" sz="1600" dirty="0"/>
              <a:t>I set sono usati per «immagazzinare» diversi elementi all’interno di una variabile.</a:t>
            </a:r>
          </a:p>
          <a:p>
            <a:r>
              <a:rPr lang="it-IT" sz="1600" dirty="0"/>
              <a:t>Insieme a List, </a:t>
            </a:r>
            <a:r>
              <a:rPr lang="it-IT" sz="1600" dirty="0" err="1"/>
              <a:t>Tuple</a:t>
            </a:r>
            <a:r>
              <a:rPr lang="it-IT" sz="1600" dirty="0"/>
              <a:t> e Dictionary, fanno parte dei tipi di dati </a:t>
            </a:r>
            <a:r>
              <a:rPr lang="it-IT" sz="1600" dirty="0" err="1"/>
              <a:t>built</a:t>
            </a:r>
            <a:r>
              <a:rPr lang="it-IT" sz="1600" dirty="0"/>
              <a:t>-in di Python per le collezioni di dati. </a:t>
            </a:r>
          </a:p>
          <a:p>
            <a:endParaRPr lang="it-IT" sz="1600" dirty="0"/>
          </a:p>
          <a:p>
            <a:pPr marL="0" indent="0">
              <a:buNone/>
            </a:pPr>
            <a:r>
              <a:rPr lang="it-IT" sz="1600" dirty="0"/>
              <a:t>Un set è una collezione:</a:t>
            </a:r>
          </a:p>
          <a:p>
            <a:pPr>
              <a:buFont typeface="Arial" panose="020B0604020202020204" pitchFamily="34" charset="0"/>
              <a:buChar char="•"/>
            </a:pPr>
            <a:r>
              <a:rPr lang="it-IT" sz="1600" dirty="0"/>
              <a:t> </a:t>
            </a:r>
            <a:r>
              <a:rPr lang="it-IT" sz="1600" b="1" dirty="0"/>
              <a:t>IMMUTABILE: </a:t>
            </a:r>
            <a:r>
              <a:rPr lang="it-IT" sz="1600" dirty="0"/>
              <a:t>una volta creato il set, gli elementi non possono essere modificati (ma </a:t>
            </a:r>
            <a:r>
              <a:rPr lang="it-IT" sz="1600" dirty="0">
                <a:highlight>
                  <a:srgbClr val="00FF00"/>
                </a:highlight>
              </a:rPr>
              <a:t>possono essere rimossi o aggiunti nuovi elementi</a:t>
            </a:r>
            <a:r>
              <a:rPr lang="it-IT" sz="1600" dirty="0"/>
              <a:t>),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ORDINATA: </a:t>
            </a:r>
            <a:r>
              <a:rPr lang="it-IT" sz="1600" dirty="0"/>
              <a:t>gli elementi di un set non hanno un ordine definito (</a:t>
            </a:r>
            <a:r>
              <a:rPr lang="it-IT" sz="1600" b="1" dirty="0">
                <a:highlight>
                  <a:srgbClr val="FFFF00"/>
                </a:highlight>
              </a:rPr>
              <a:t>possono apparire in un ordine differente ogni volta che vengono utilizzati</a:t>
            </a:r>
            <a:r>
              <a:rPr lang="it-IT" sz="1600" dirty="0"/>
              <a:t>) e non possono essere riferiti tramite indice,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INDICIZZATA, </a:t>
            </a:r>
          </a:p>
          <a:p>
            <a:pPr>
              <a:buFont typeface="Arial" panose="020B0604020202020204" pitchFamily="34" charset="0"/>
              <a:buChar char="•"/>
            </a:pPr>
            <a:endParaRPr lang="it-IT" sz="1600" dirty="0"/>
          </a:p>
          <a:p>
            <a:pPr>
              <a:buFont typeface="Arial" panose="020B0604020202020204" pitchFamily="34" charset="0"/>
              <a:buChar char="•"/>
            </a:pPr>
            <a:r>
              <a:rPr lang="it-IT" sz="1600" dirty="0"/>
              <a:t>gli elementi all’interno di un set sono </a:t>
            </a:r>
            <a:r>
              <a:rPr lang="it-IT" sz="1600" b="1" dirty="0"/>
              <a:t>UNICI</a:t>
            </a:r>
            <a:r>
              <a:rPr lang="it-IT" sz="1600" dirty="0"/>
              <a:t> (non sono ammessi elementi duplicati). Eventuali elementi con valori uguali sono ignorati. </a:t>
            </a:r>
          </a:p>
          <a:p>
            <a:endParaRPr lang="it-IT" sz="1600" dirty="0"/>
          </a:p>
          <a:p>
            <a:pPr marL="0" indent="0">
              <a:buNone/>
            </a:pPr>
            <a:r>
              <a:rPr lang="it-IT" sz="1600" dirty="0"/>
              <a:t>Gli elementi di un set sono racchiusi tra parentesi graffe. </a:t>
            </a:r>
          </a:p>
          <a:p>
            <a:endParaRPr lang="it-IT" sz="2000" dirty="0"/>
          </a:p>
          <a:p>
            <a:endParaRPr lang="it-IT" sz="2000" b="1" u="sng" dirty="0"/>
          </a:p>
          <a:p>
            <a:endParaRPr lang="it-IT" sz="2000" b="1" u="sng" dirty="0"/>
          </a:p>
        </p:txBody>
      </p:sp>
    </p:spTree>
    <p:extLst>
      <p:ext uri="{BB962C8B-B14F-4D97-AF65-F5344CB8AC3E}">
        <p14:creationId xmlns:p14="http://schemas.microsoft.com/office/powerpoint/2010/main" val="385559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FAEFA5-AFEF-4553-9383-2A2E1863CC35}"/>
              </a:ext>
            </a:extLst>
          </p:cNvPr>
          <p:cNvSpPr>
            <a:spLocks noGrp="1"/>
          </p:cNvSpPr>
          <p:nvPr>
            <p:ph type="title"/>
          </p:nvPr>
        </p:nvSpPr>
        <p:spPr/>
        <p:txBody>
          <a:bodyPr/>
          <a:lstStyle/>
          <a:p>
            <a:r>
              <a:rPr lang="it-IT" dirty="0"/>
              <a:t>PYTHON SETS</a:t>
            </a:r>
          </a:p>
        </p:txBody>
      </p:sp>
      <p:sp>
        <p:nvSpPr>
          <p:cNvPr id="3" name="Segnaposto contenuto 2">
            <a:extLst>
              <a:ext uri="{FF2B5EF4-FFF2-40B4-BE49-F238E27FC236}">
                <a16:creationId xmlns:a16="http://schemas.microsoft.com/office/drawing/2014/main" id="{08F4C71E-8DEF-4843-8B5C-2B47B56AB7FF}"/>
              </a:ext>
            </a:extLst>
          </p:cNvPr>
          <p:cNvSpPr>
            <a:spLocks noGrp="1"/>
          </p:cNvSpPr>
          <p:nvPr>
            <p:ph sz="half" idx="2"/>
          </p:nvPr>
        </p:nvSpPr>
        <p:spPr>
          <a:xfrm>
            <a:off x="168659" y="1191885"/>
            <a:ext cx="5678996" cy="5248655"/>
          </a:xfrm>
        </p:spPr>
        <p:txBody>
          <a:bodyPr>
            <a:noAutofit/>
          </a:bodyPr>
          <a:lstStyle/>
          <a:p>
            <a:pPr marL="0" indent="0">
              <a:buNone/>
            </a:pPr>
            <a:endParaRPr lang="it-IT" sz="2800" b="1" u="sng" dirty="0"/>
          </a:p>
          <a:p>
            <a:pPr marL="0" indent="0">
              <a:buNone/>
            </a:pPr>
            <a:r>
              <a:rPr lang="it-IT" sz="2800" b="1" u="sng" dirty="0"/>
              <a:t>CREARE UN SET</a:t>
            </a:r>
          </a:p>
          <a:p>
            <a:endParaRPr lang="it-IT" sz="2800" b="1" u="sng" dirty="0"/>
          </a:p>
          <a:p>
            <a:endParaRPr lang="it-IT" sz="2800" b="1" u="sng" dirty="0"/>
          </a:p>
          <a:p>
            <a:pPr marL="0" indent="0">
              <a:buNone/>
            </a:pPr>
            <a:endParaRPr lang="it-IT" sz="1400" dirty="0"/>
          </a:p>
          <a:p>
            <a:pPr marL="0" indent="0">
              <a:buNone/>
            </a:pPr>
            <a:r>
              <a:rPr lang="it-IT" sz="1400" dirty="0"/>
              <a:t>I sets di Python </a:t>
            </a:r>
            <a:r>
              <a:rPr lang="it-IT" sz="1400" dirty="0">
                <a:highlight>
                  <a:srgbClr val="FFFF00"/>
                </a:highlight>
              </a:rPr>
              <a:t>non sono ordinati</a:t>
            </a:r>
            <a:r>
              <a:rPr lang="it-IT" sz="1400" dirty="0"/>
              <a:t>, questo significa che l’ordine degli elementi è casuale. Se si lancia un nuovo </a:t>
            </a:r>
            <a:r>
              <a:rPr lang="it-IT" sz="1400" dirty="0" err="1"/>
              <a:t>print</a:t>
            </a:r>
            <a:r>
              <a:rPr lang="it-IT" sz="1400" dirty="0"/>
              <a:t>(), il risultato ritornato sarà differente:</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r>
              <a:rPr lang="it-IT" sz="1600" b="1" u="sng" dirty="0"/>
              <a:t>IL COSTRUTTORE SET()</a:t>
            </a:r>
          </a:p>
          <a:p>
            <a:pPr marL="0" indent="0">
              <a:buNone/>
            </a:pPr>
            <a:r>
              <a:rPr lang="it-IT" sz="1400" dirty="0"/>
              <a:t>Per creare un set si può usare anche il costruttore set()</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2000" dirty="0"/>
          </a:p>
        </p:txBody>
      </p:sp>
      <p:sp>
        <p:nvSpPr>
          <p:cNvPr id="20" name="Segnaposto contenuto 19">
            <a:extLst>
              <a:ext uri="{FF2B5EF4-FFF2-40B4-BE49-F238E27FC236}">
                <a16:creationId xmlns:a16="http://schemas.microsoft.com/office/drawing/2014/main" id="{90374B5A-829A-80D0-CAA4-94E9AE719EE8}"/>
              </a:ext>
            </a:extLst>
          </p:cNvPr>
          <p:cNvSpPr>
            <a:spLocks noGrp="1"/>
          </p:cNvSpPr>
          <p:nvPr>
            <p:ph sz="quarter" idx="4"/>
          </p:nvPr>
        </p:nvSpPr>
        <p:spPr/>
        <p:txBody>
          <a:bodyPr anchor="ctr">
            <a:normAutofit/>
          </a:bodyPr>
          <a:lstStyle/>
          <a:p>
            <a:pPr marL="0" indent="0">
              <a:buNone/>
            </a:pPr>
            <a:r>
              <a:rPr lang="it-IT" sz="1600" b="1" u="sng" dirty="0">
                <a:solidFill>
                  <a:schemeClr val="bg1"/>
                </a:solidFill>
                <a:highlight>
                  <a:srgbClr val="FF0000"/>
                </a:highlight>
              </a:rPr>
              <a:t>!!!!ATTENZIONE!!! </a:t>
            </a:r>
          </a:p>
          <a:p>
            <a:pPr marL="0" indent="0">
              <a:buNone/>
            </a:pPr>
            <a:r>
              <a:rPr lang="it-IT" sz="1600" dirty="0"/>
              <a:t>Anche i </a:t>
            </a:r>
            <a:r>
              <a:rPr lang="it-IT" sz="1600" b="1" dirty="0" err="1">
                <a:highlight>
                  <a:srgbClr val="FFFF00"/>
                </a:highlight>
              </a:rPr>
              <a:t>dictionaries</a:t>
            </a:r>
            <a:r>
              <a:rPr lang="it-IT" sz="1600" b="1" dirty="0">
                <a:highlight>
                  <a:srgbClr val="FFFF00"/>
                </a:highlight>
              </a:rPr>
              <a:t> di Python utilizzano le parentesi graffe</a:t>
            </a:r>
            <a:r>
              <a:rPr lang="it-IT" sz="1600" dirty="0"/>
              <a:t>, ma i suoi elementi sono coppie chiave-valore. </a:t>
            </a:r>
            <a:br>
              <a:rPr lang="it-IT" sz="1600" dirty="0"/>
            </a:br>
            <a:r>
              <a:rPr lang="it-IT" sz="1600" dirty="0"/>
              <a:t>Per definire un set vuoto </a:t>
            </a:r>
          </a:p>
          <a:p>
            <a:pPr marL="0" indent="0" algn="ctr">
              <a:buNone/>
            </a:pPr>
            <a:r>
              <a:rPr lang="it-IT" sz="1600" b="1" u="sng" dirty="0"/>
              <a:t>NON si può utilizzare la sintassi</a:t>
            </a:r>
            <a:r>
              <a:rPr lang="it-IT" sz="1600" b="1" dirty="0"/>
              <a:t>  </a:t>
            </a:r>
            <a:r>
              <a:rPr lang="it-IT" sz="1600" dirty="0" err="1">
                <a:solidFill>
                  <a:schemeClr val="bg1"/>
                </a:solidFill>
                <a:highlight>
                  <a:srgbClr val="FF0000"/>
                </a:highlight>
                <a:latin typeface="Consolas" panose="020B0609020204030204" pitchFamily="49" charset="0"/>
              </a:rPr>
              <a:t>empty_set</a:t>
            </a:r>
            <a:r>
              <a:rPr lang="it-IT" sz="1600" dirty="0">
                <a:solidFill>
                  <a:schemeClr val="bg1"/>
                </a:solidFill>
                <a:highlight>
                  <a:srgbClr val="FF0000"/>
                </a:highlight>
                <a:latin typeface="Consolas" panose="020B0609020204030204" pitchFamily="49" charset="0"/>
              </a:rPr>
              <a:t> = {} </a:t>
            </a:r>
            <a:r>
              <a:rPr lang="it-IT" sz="1600" dirty="0" err="1"/>
              <a:t>perchè</a:t>
            </a:r>
            <a:r>
              <a:rPr lang="it-IT" sz="1600" dirty="0"/>
              <a:t> </a:t>
            </a:r>
            <a:r>
              <a:rPr lang="it-IT" sz="1600" b="1" dirty="0"/>
              <a:t>definisce un </a:t>
            </a:r>
            <a:r>
              <a:rPr lang="it-IT" sz="1600" b="1" dirty="0" err="1"/>
              <a:t>dictionary</a:t>
            </a:r>
            <a:r>
              <a:rPr lang="it-IT" sz="1600" b="1" dirty="0"/>
              <a:t> vuoto. </a:t>
            </a:r>
          </a:p>
          <a:p>
            <a:pPr marL="0" indent="0">
              <a:buNone/>
            </a:pPr>
            <a:endParaRPr lang="it-IT" sz="1600" dirty="0"/>
          </a:p>
          <a:p>
            <a:pPr marL="0" indent="0">
              <a:buNone/>
            </a:pPr>
            <a:r>
              <a:rPr lang="it-IT" sz="1600" dirty="0"/>
              <a:t>Bisogna invece usare </a:t>
            </a:r>
            <a:r>
              <a:rPr lang="it-IT" sz="1600" b="1" dirty="0">
                <a:highlight>
                  <a:srgbClr val="00FFFF"/>
                </a:highlight>
              </a:rPr>
              <a:t>la funzione </a:t>
            </a:r>
            <a:r>
              <a:rPr lang="it-IT" sz="1600" b="1" dirty="0" err="1">
                <a:highlight>
                  <a:srgbClr val="00FFFF"/>
                </a:highlight>
              </a:rPr>
              <a:t>built</a:t>
            </a:r>
            <a:r>
              <a:rPr lang="it-IT" sz="1600" b="1" dirty="0">
                <a:highlight>
                  <a:srgbClr val="00FFFF"/>
                </a:highlight>
              </a:rPr>
              <a:t>-in set()</a:t>
            </a:r>
            <a:r>
              <a:rPr lang="it-IT" sz="1600" dirty="0"/>
              <a:t>:</a:t>
            </a:r>
          </a:p>
          <a:p>
            <a:pPr marL="0" indent="0">
              <a:buNone/>
            </a:pPr>
            <a:r>
              <a:rPr lang="it-IT" sz="1600" dirty="0"/>
              <a:t> </a:t>
            </a:r>
          </a:p>
          <a:p>
            <a:pPr marL="0" indent="0" algn="ctr">
              <a:buNone/>
            </a:pPr>
            <a:r>
              <a:rPr lang="it-IT" sz="1600" b="1" dirty="0" err="1">
                <a:solidFill>
                  <a:schemeClr val="bg1"/>
                </a:solidFill>
                <a:highlight>
                  <a:srgbClr val="008000"/>
                </a:highlight>
                <a:latin typeface="Consolas" panose="020B0609020204030204" pitchFamily="49" charset="0"/>
              </a:rPr>
              <a:t>empty_set</a:t>
            </a:r>
            <a:r>
              <a:rPr lang="it-IT" sz="1600" b="1" dirty="0">
                <a:solidFill>
                  <a:schemeClr val="bg1"/>
                </a:solidFill>
                <a:highlight>
                  <a:srgbClr val="008000"/>
                </a:highlight>
                <a:latin typeface="Consolas" panose="020B0609020204030204" pitchFamily="49" charset="0"/>
              </a:rPr>
              <a:t> = set()</a:t>
            </a:r>
          </a:p>
          <a:p>
            <a:pPr marL="0" indent="0">
              <a:buNone/>
            </a:pPr>
            <a:endParaRPr lang="it-IT" sz="1600" dirty="0"/>
          </a:p>
          <a:p>
            <a:pPr marL="0" indent="0">
              <a:buNone/>
            </a:pPr>
            <a:r>
              <a:rPr lang="it-IT" sz="1600" dirty="0"/>
              <a:t>Un set vuoto viene considerato False in termini Booleani. Ad esempio:</a:t>
            </a:r>
          </a:p>
          <a:p>
            <a:pPr marL="0" indent="0">
              <a:buNone/>
            </a:pPr>
            <a:endParaRPr lang="it-IT" sz="1600" dirty="0"/>
          </a:p>
          <a:p>
            <a:pPr marL="0" indent="0">
              <a:buNone/>
            </a:pPr>
            <a:endParaRPr lang="it-IT" sz="1600" dirty="0"/>
          </a:p>
          <a:p>
            <a:pPr marL="0" indent="0">
              <a:buNone/>
            </a:pPr>
            <a:endParaRPr lang="it-IT" sz="1600" dirty="0"/>
          </a:p>
          <a:p>
            <a:endParaRPr lang="it-IT" sz="1600" dirty="0"/>
          </a:p>
        </p:txBody>
      </p:sp>
      <p:pic>
        <p:nvPicPr>
          <p:cNvPr id="5" name="Immagine 4">
            <a:extLst>
              <a:ext uri="{FF2B5EF4-FFF2-40B4-BE49-F238E27FC236}">
                <a16:creationId xmlns:a16="http://schemas.microsoft.com/office/drawing/2014/main" id="{AEFAC77D-484C-6F99-89A5-FD6B60CA59D3}"/>
              </a:ext>
            </a:extLst>
          </p:cNvPr>
          <p:cNvPicPr>
            <a:picLocks noChangeAspect="1"/>
          </p:cNvPicPr>
          <p:nvPr/>
        </p:nvPicPr>
        <p:blipFill>
          <a:blip r:embed="rId2"/>
          <a:stretch>
            <a:fillRect/>
          </a:stretch>
        </p:blipFill>
        <p:spPr>
          <a:xfrm>
            <a:off x="411079" y="2238065"/>
            <a:ext cx="5436576" cy="651520"/>
          </a:xfrm>
          <a:prstGeom prst="rect">
            <a:avLst/>
          </a:prstGeom>
        </p:spPr>
      </p:pic>
      <p:pic>
        <p:nvPicPr>
          <p:cNvPr id="6" name="Immagine 5">
            <a:extLst>
              <a:ext uri="{FF2B5EF4-FFF2-40B4-BE49-F238E27FC236}">
                <a16:creationId xmlns:a16="http://schemas.microsoft.com/office/drawing/2014/main" id="{C331B622-7C97-74DE-2066-64753E9D9045}"/>
              </a:ext>
            </a:extLst>
          </p:cNvPr>
          <p:cNvPicPr>
            <a:picLocks noChangeAspect="1"/>
          </p:cNvPicPr>
          <p:nvPr/>
        </p:nvPicPr>
        <p:blipFill rotWithShape="1">
          <a:blip r:embed="rId3"/>
          <a:srcRect r="10078" b="68539"/>
          <a:stretch/>
        </p:blipFill>
        <p:spPr>
          <a:xfrm>
            <a:off x="2161268" y="3688311"/>
            <a:ext cx="1726222" cy="222288"/>
          </a:xfrm>
          <a:prstGeom prst="rect">
            <a:avLst/>
          </a:prstGeom>
        </p:spPr>
      </p:pic>
      <p:pic>
        <p:nvPicPr>
          <p:cNvPr id="7" name="Immagine 6">
            <a:extLst>
              <a:ext uri="{FF2B5EF4-FFF2-40B4-BE49-F238E27FC236}">
                <a16:creationId xmlns:a16="http://schemas.microsoft.com/office/drawing/2014/main" id="{9EFF57DE-A696-90BC-104F-C7FE260ABA6B}"/>
              </a:ext>
            </a:extLst>
          </p:cNvPr>
          <p:cNvPicPr>
            <a:picLocks noChangeAspect="1"/>
          </p:cNvPicPr>
          <p:nvPr/>
        </p:nvPicPr>
        <p:blipFill rotWithShape="1">
          <a:blip r:embed="rId4"/>
          <a:srcRect r="-116" b="37687"/>
          <a:stretch/>
        </p:blipFill>
        <p:spPr>
          <a:xfrm>
            <a:off x="2114464" y="4187825"/>
            <a:ext cx="1819830" cy="220134"/>
          </a:xfrm>
          <a:prstGeom prst="rect">
            <a:avLst/>
          </a:prstGeom>
        </p:spPr>
      </p:pic>
      <p:pic>
        <p:nvPicPr>
          <p:cNvPr id="8" name="Immagine 7">
            <a:extLst>
              <a:ext uri="{FF2B5EF4-FFF2-40B4-BE49-F238E27FC236}">
                <a16:creationId xmlns:a16="http://schemas.microsoft.com/office/drawing/2014/main" id="{DEDE9A00-5130-2F56-2894-6BAB514BB8C9}"/>
              </a:ext>
            </a:extLst>
          </p:cNvPr>
          <p:cNvPicPr>
            <a:picLocks noChangeAspect="1"/>
          </p:cNvPicPr>
          <p:nvPr/>
        </p:nvPicPr>
        <p:blipFill rotWithShape="1">
          <a:blip r:embed="rId5"/>
          <a:srcRect l="-1" t="1" r="834" b="35737"/>
          <a:stretch/>
        </p:blipFill>
        <p:spPr>
          <a:xfrm>
            <a:off x="2114464" y="4757708"/>
            <a:ext cx="1819831" cy="233447"/>
          </a:xfrm>
          <a:prstGeom prst="rect">
            <a:avLst/>
          </a:prstGeom>
        </p:spPr>
      </p:pic>
      <p:pic>
        <p:nvPicPr>
          <p:cNvPr id="14" name="Immagine 13">
            <a:extLst>
              <a:ext uri="{FF2B5EF4-FFF2-40B4-BE49-F238E27FC236}">
                <a16:creationId xmlns:a16="http://schemas.microsoft.com/office/drawing/2014/main" id="{0E5EF8D3-E9C2-94F6-122F-092B384AC0FB}"/>
              </a:ext>
            </a:extLst>
          </p:cNvPr>
          <p:cNvPicPr>
            <a:picLocks noChangeAspect="1"/>
          </p:cNvPicPr>
          <p:nvPr/>
        </p:nvPicPr>
        <p:blipFill>
          <a:blip r:embed="rId6"/>
          <a:stretch>
            <a:fillRect/>
          </a:stretch>
        </p:blipFill>
        <p:spPr>
          <a:xfrm>
            <a:off x="6903818" y="4971065"/>
            <a:ext cx="3903407" cy="745595"/>
          </a:xfrm>
          <a:prstGeom prst="rect">
            <a:avLst/>
          </a:prstGeom>
        </p:spPr>
      </p:pic>
      <p:cxnSp>
        <p:nvCxnSpPr>
          <p:cNvPr id="16" name="Connettore diritto 15">
            <a:extLst>
              <a:ext uri="{FF2B5EF4-FFF2-40B4-BE49-F238E27FC236}">
                <a16:creationId xmlns:a16="http://schemas.microsoft.com/office/drawing/2014/main" id="{D9F00C7C-F4DC-4574-27E4-AF38D5DA2284}"/>
              </a:ext>
            </a:extLst>
          </p:cNvPr>
          <p:cNvCxnSpPr>
            <a:cxnSpLocks/>
          </p:cNvCxnSpPr>
          <p:nvPr/>
        </p:nvCxnSpPr>
        <p:spPr>
          <a:xfrm>
            <a:off x="6184392"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56C3F38E-DD59-7FE9-00AB-85D7F94B3010}"/>
              </a:ext>
            </a:extLst>
          </p:cNvPr>
          <p:cNvCxnSpPr>
            <a:cxnSpLocks/>
          </p:cNvCxnSpPr>
          <p:nvPr/>
        </p:nvCxnSpPr>
        <p:spPr>
          <a:xfrm>
            <a:off x="11878056"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A4F0DDC3-3761-D1E9-4FDB-B9331BAB4848}"/>
              </a:ext>
            </a:extLst>
          </p:cNvPr>
          <p:cNvPicPr>
            <a:picLocks noChangeAspect="1"/>
          </p:cNvPicPr>
          <p:nvPr/>
        </p:nvPicPr>
        <p:blipFill>
          <a:blip r:embed="rId7"/>
          <a:stretch>
            <a:fillRect/>
          </a:stretch>
        </p:blipFill>
        <p:spPr>
          <a:xfrm>
            <a:off x="434905" y="5822218"/>
            <a:ext cx="5178947" cy="531377"/>
          </a:xfrm>
          <a:prstGeom prst="rect">
            <a:avLst/>
          </a:prstGeom>
        </p:spPr>
      </p:pic>
    </p:spTree>
    <p:extLst>
      <p:ext uri="{BB962C8B-B14F-4D97-AF65-F5344CB8AC3E}">
        <p14:creationId xmlns:p14="http://schemas.microsoft.com/office/powerpoint/2010/main" val="4360265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98FE4F-1AC0-40D8-A53A-AB9A2E0E1E8F}"/>
              </a:ext>
            </a:extLst>
          </p:cNvPr>
          <p:cNvSpPr>
            <a:spLocks noGrp="1"/>
          </p:cNvSpPr>
          <p:nvPr>
            <p:ph type="title"/>
          </p:nvPr>
        </p:nvSpPr>
        <p:spPr/>
        <p:txBody>
          <a:bodyPr/>
          <a:lstStyle/>
          <a:p>
            <a:r>
              <a:rPr lang="it-IT" dirty="0"/>
              <a:t>PYTHON SET</a:t>
            </a:r>
          </a:p>
        </p:txBody>
      </p:sp>
      <p:sp>
        <p:nvSpPr>
          <p:cNvPr id="3" name="Segnaposto contenuto 2">
            <a:extLst>
              <a:ext uri="{FF2B5EF4-FFF2-40B4-BE49-F238E27FC236}">
                <a16:creationId xmlns:a16="http://schemas.microsoft.com/office/drawing/2014/main" id="{D764B501-F782-4B1E-BA66-7AAE9EE991CC}"/>
              </a:ext>
            </a:extLst>
          </p:cNvPr>
          <p:cNvSpPr>
            <a:spLocks noGrp="1"/>
          </p:cNvSpPr>
          <p:nvPr>
            <p:ph sz="half" idx="2"/>
          </p:nvPr>
        </p:nvSpPr>
        <p:spPr/>
        <p:txBody>
          <a:bodyPr/>
          <a:lstStyle/>
          <a:p>
            <a:pPr marL="0" indent="0" algn="l" fontAlgn="base">
              <a:lnSpc>
                <a:spcPct val="100000"/>
              </a:lnSpc>
              <a:buNone/>
            </a:pPr>
            <a:r>
              <a:rPr lang="it-IT" sz="2000" b="1" u="sng" dirty="0">
                <a:solidFill>
                  <a:srgbClr val="50B4C8"/>
                </a:solidFill>
              </a:rPr>
              <a:t>LUNGHEZZA DI UN SET</a:t>
            </a:r>
            <a:br>
              <a:rPr lang="it-IT" sz="2000" b="1" u="sng" dirty="0">
                <a:solidFill>
                  <a:srgbClr val="50B4C8"/>
                </a:solidFill>
              </a:rPr>
            </a:br>
            <a:endParaRPr lang="it-IT" sz="2000" b="1" u="sng" dirty="0">
              <a:solidFill>
                <a:srgbClr val="50B4C8"/>
              </a:solidFill>
            </a:endParaRPr>
          </a:p>
          <a:p>
            <a:pPr marL="0" indent="0" algn="l" fontAlgn="base">
              <a:lnSpc>
                <a:spcPct val="100000"/>
              </a:lnSpc>
              <a:buNone/>
            </a:pPr>
            <a:r>
              <a:rPr lang="it-IT" sz="1600" i="0" dirty="0">
                <a:solidFill>
                  <a:srgbClr val="000000"/>
                </a:solidFill>
                <a:effectLst/>
              </a:rPr>
              <a:t>Si </a:t>
            </a:r>
            <a:r>
              <a:rPr lang="it-IT" sz="1600" dirty="0">
                <a:solidFill>
                  <a:srgbClr val="000000"/>
                </a:solidFill>
              </a:rPr>
              <a:t>usa la funzione </a:t>
            </a:r>
            <a:r>
              <a:rPr lang="it-IT" sz="1600" dirty="0" err="1">
                <a:solidFill>
                  <a:srgbClr val="000000"/>
                </a:solidFill>
              </a:rPr>
              <a:t>len</a:t>
            </a:r>
            <a:r>
              <a:rPr lang="it-IT" sz="1600" dirty="0">
                <a:solidFill>
                  <a:srgbClr val="000000"/>
                </a:solidFill>
              </a:rPr>
              <a:t>() per determinare quanti elementi contiene il set. </a:t>
            </a: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r>
              <a:rPr lang="it-IT" sz="2000" b="1" u="sng" dirty="0" err="1">
                <a:solidFill>
                  <a:srgbClr val="50B4C8"/>
                </a:solidFill>
              </a:rPr>
              <a:t>type</a:t>
            </a:r>
            <a:r>
              <a:rPr lang="it-IT" sz="2000" b="1" u="sng" dirty="0">
                <a:solidFill>
                  <a:srgbClr val="50B4C8"/>
                </a:solidFill>
              </a:rPr>
              <a:t>()</a:t>
            </a:r>
          </a:p>
          <a:p>
            <a:pPr marL="0" indent="0" algn="l" fontAlgn="base">
              <a:lnSpc>
                <a:spcPct val="100000"/>
              </a:lnSpc>
              <a:buNone/>
            </a:pPr>
            <a:r>
              <a:rPr lang="it-IT" sz="1600" dirty="0"/>
              <a:t>Per Python i sets sono definiti come oggetti di tipo «set»: </a:t>
            </a:r>
          </a:p>
          <a:p>
            <a:pPr marL="0" indent="0" algn="l" fontAlgn="base">
              <a:lnSpc>
                <a:spcPct val="100000"/>
              </a:lnSpc>
              <a:buNone/>
            </a:pPr>
            <a:endParaRPr lang="it-IT" sz="2000" b="1" u="sng" dirty="0">
              <a:solidFill>
                <a:srgbClr val="50B4C8"/>
              </a:solidFill>
            </a:endParaRPr>
          </a:p>
          <a:p>
            <a:pPr marL="0" indent="0" algn="l" fontAlgn="base">
              <a:lnSpc>
                <a:spcPct val="100000"/>
              </a:lnSpc>
              <a:buNone/>
            </a:pPr>
            <a:endParaRPr lang="it-IT" b="0" i="0" dirty="0">
              <a:solidFill>
                <a:srgbClr val="000000"/>
              </a:solidFill>
              <a:effectLst/>
              <a:latin typeface="Inconsolata" pitchFamily="1" charset="0"/>
            </a:endParaRPr>
          </a:p>
        </p:txBody>
      </p:sp>
      <p:sp>
        <p:nvSpPr>
          <p:cNvPr id="4" name="Segnaposto contenuto 3">
            <a:extLst>
              <a:ext uri="{FF2B5EF4-FFF2-40B4-BE49-F238E27FC236}">
                <a16:creationId xmlns:a16="http://schemas.microsoft.com/office/drawing/2014/main" id="{B49B6FAC-9C17-4F93-8831-B63DC8525614}"/>
              </a:ext>
            </a:extLst>
          </p:cNvPr>
          <p:cNvSpPr>
            <a:spLocks noGrp="1"/>
          </p:cNvSpPr>
          <p:nvPr>
            <p:ph sz="quarter" idx="4"/>
          </p:nvPr>
        </p:nvSpPr>
        <p:spPr>
          <a:xfrm>
            <a:off x="6007608" y="1271017"/>
            <a:ext cx="5855780" cy="5263586"/>
          </a:xfrm>
        </p:spPr>
        <p:txBody>
          <a:bodyPr>
            <a:normAutofit lnSpcReduction="10000"/>
          </a:bodyPr>
          <a:lstStyle/>
          <a:p>
            <a:r>
              <a:rPr lang="it-IT" sz="2000" b="1" u="sng" dirty="0">
                <a:solidFill>
                  <a:srgbClr val="50B4C8"/>
                </a:solidFill>
              </a:rPr>
              <a:t>ELEMENTI DEL SET – TIPI DI DATI</a:t>
            </a:r>
          </a:p>
          <a:p>
            <a:r>
              <a:rPr lang="it-IT" sz="1600" dirty="0"/>
              <a:t>Gli elementi di un set possono essere di </a:t>
            </a:r>
            <a:r>
              <a:rPr lang="it-IT" sz="1600" b="1" dirty="0"/>
              <a:t>qualsiasi tipo</a:t>
            </a:r>
            <a:r>
              <a:rPr lang="it-IT" sz="1600" dirty="0"/>
              <a:t>: </a:t>
            </a:r>
          </a:p>
          <a:p>
            <a:endParaRPr lang="it-IT" sz="2000" dirty="0"/>
          </a:p>
          <a:p>
            <a:endParaRPr lang="it-IT" sz="2000" dirty="0"/>
          </a:p>
          <a:p>
            <a:endParaRPr lang="it-IT" sz="2000" dirty="0"/>
          </a:p>
          <a:p>
            <a:endParaRPr lang="it-IT" sz="2000" dirty="0"/>
          </a:p>
          <a:p>
            <a:endParaRPr lang="it-IT" sz="2000" dirty="0"/>
          </a:p>
          <a:p>
            <a:r>
              <a:rPr lang="it-IT" sz="1600" dirty="0"/>
              <a:t>Un set può contenere tipi di dati diversi: </a:t>
            </a:r>
          </a:p>
          <a:p>
            <a:endParaRPr lang="it-IT" sz="1600" dirty="0"/>
          </a:p>
          <a:p>
            <a:endParaRPr lang="it-IT" sz="1600" dirty="0"/>
          </a:p>
          <a:p>
            <a:endParaRPr lang="it-IT" sz="1600" dirty="0"/>
          </a:p>
          <a:p>
            <a:endParaRPr lang="it-IT" sz="1600" dirty="0"/>
          </a:p>
          <a:p>
            <a:endParaRPr lang="it-IT" sz="1600" dirty="0"/>
          </a:p>
          <a:p>
            <a:r>
              <a:rPr lang="it-IT" sz="1600" dirty="0"/>
              <a:t>Possiamo anche passare un oggetto iterabile alla funzione set per creare un set, ad esempio si può passare una list</a:t>
            </a:r>
          </a:p>
          <a:p>
            <a:endParaRPr lang="it-IT" sz="1600" dirty="0"/>
          </a:p>
          <a:p>
            <a:endParaRPr lang="it-IT" sz="1600" dirty="0"/>
          </a:p>
          <a:p>
            <a:endParaRPr lang="it-IT" sz="1600" dirty="0"/>
          </a:p>
          <a:p>
            <a:br>
              <a:rPr lang="it-IT" sz="1600" dirty="0"/>
            </a:br>
            <a:r>
              <a:rPr lang="it-IT" sz="1600" dirty="0"/>
              <a:t>Ovviamente, essendo il set, un insieme non ordinato, l’ordine della list di origine non può essere mantenuto. </a:t>
            </a:r>
          </a:p>
          <a:p>
            <a:endParaRPr lang="it-IT" sz="2000" dirty="0"/>
          </a:p>
          <a:p>
            <a:endParaRPr lang="it-IT" sz="2000" dirty="0"/>
          </a:p>
        </p:txBody>
      </p:sp>
      <p:pic>
        <p:nvPicPr>
          <p:cNvPr id="6" name="Immagine 5">
            <a:extLst>
              <a:ext uri="{FF2B5EF4-FFF2-40B4-BE49-F238E27FC236}">
                <a16:creationId xmlns:a16="http://schemas.microsoft.com/office/drawing/2014/main" id="{12B77B7C-BD9F-B512-9F55-38BC958C80F7}"/>
              </a:ext>
            </a:extLst>
          </p:cNvPr>
          <p:cNvPicPr>
            <a:picLocks noChangeAspect="1"/>
          </p:cNvPicPr>
          <p:nvPr/>
        </p:nvPicPr>
        <p:blipFill>
          <a:blip r:embed="rId2"/>
          <a:stretch>
            <a:fillRect/>
          </a:stretch>
        </p:blipFill>
        <p:spPr>
          <a:xfrm>
            <a:off x="1596266" y="2372344"/>
            <a:ext cx="3143689" cy="819264"/>
          </a:xfrm>
          <a:prstGeom prst="rect">
            <a:avLst/>
          </a:prstGeom>
        </p:spPr>
      </p:pic>
      <p:pic>
        <p:nvPicPr>
          <p:cNvPr id="8" name="Immagine 7">
            <a:extLst>
              <a:ext uri="{FF2B5EF4-FFF2-40B4-BE49-F238E27FC236}">
                <a16:creationId xmlns:a16="http://schemas.microsoft.com/office/drawing/2014/main" id="{E2C2FAB8-9BF3-975C-81DC-6684CAEA5D4A}"/>
              </a:ext>
            </a:extLst>
          </p:cNvPr>
          <p:cNvPicPr>
            <a:picLocks noChangeAspect="1"/>
          </p:cNvPicPr>
          <p:nvPr/>
        </p:nvPicPr>
        <p:blipFill>
          <a:blip r:embed="rId3"/>
          <a:stretch>
            <a:fillRect/>
          </a:stretch>
        </p:blipFill>
        <p:spPr>
          <a:xfrm>
            <a:off x="1596266" y="4635835"/>
            <a:ext cx="2924583" cy="838317"/>
          </a:xfrm>
          <a:prstGeom prst="rect">
            <a:avLst/>
          </a:prstGeom>
        </p:spPr>
      </p:pic>
      <p:pic>
        <p:nvPicPr>
          <p:cNvPr id="10" name="Immagine 9">
            <a:extLst>
              <a:ext uri="{FF2B5EF4-FFF2-40B4-BE49-F238E27FC236}">
                <a16:creationId xmlns:a16="http://schemas.microsoft.com/office/drawing/2014/main" id="{5D50A8DE-3281-5FE7-64CA-D03CDAC4244B}"/>
              </a:ext>
            </a:extLst>
          </p:cNvPr>
          <p:cNvPicPr>
            <a:picLocks noChangeAspect="1"/>
          </p:cNvPicPr>
          <p:nvPr/>
        </p:nvPicPr>
        <p:blipFill>
          <a:blip r:embed="rId4"/>
          <a:stretch>
            <a:fillRect/>
          </a:stretch>
        </p:blipFill>
        <p:spPr>
          <a:xfrm>
            <a:off x="7623058" y="1931265"/>
            <a:ext cx="2624877" cy="1104415"/>
          </a:xfrm>
          <a:prstGeom prst="rect">
            <a:avLst/>
          </a:prstGeom>
        </p:spPr>
      </p:pic>
      <p:pic>
        <p:nvPicPr>
          <p:cNvPr id="12" name="Immagine 11">
            <a:extLst>
              <a:ext uri="{FF2B5EF4-FFF2-40B4-BE49-F238E27FC236}">
                <a16:creationId xmlns:a16="http://schemas.microsoft.com/office/drawing/2014/main" id="{D9048925-E9C0-95AF-E2D6-7422D4A7C8DD}"/>
              </a:ext>
            </a:extLst>
          </p:cNvPr>
          <p:cNvPicPr>
            <a:picLocks noChangeAspect="1"/>
          </p:cNvPicPr>
          <p:nvPr/>
        </p:nvPicPr>
        <p:blipFill>
          <a:blip r:embed="rId5"/>
          <a:stretch>
            <a:fillRect/>
          </a:stretch>
        </p:blipFill>
        <p:spPr>
          <a:xfrm>
            <a:off x="7577994" y="3474125"/>
            <a:ext cx="2585649" cy="816521"/>
          </a:xfrm>
          <a:prstGeom prst="rect">
            <a:avLst/>
          </a:prstGeom>
        </p:spPr>
      </p:pic>
      <p:cxnSp>
        <p:nvCxnSpPr>
          <p:cNvPr id="14" name="Connettore diritto 13">
            <a:extLst>
              <a:ext uri="{FF2B5EF4-FFF2-40B4-BE49-F238E27FC236}">
                <a16:creationId xmlns:a16="http://schemas.microsoft.com/office/drawing/2014/main" id="{7EC8561D-A3B5-154F-7C3D-AF1CBF64B363}"/>
              </a:ext>
            </a:extLst>
          </p:cNvPr>
          <p:cNvCxnSpPr/>
          <p:nvPr/>
        </p:nvCxnSpPr>
        <p:spPr>
          <a:xfrm>
            <a:off x="1336431" y="3613638"/>
            <a:ext cx="3184418"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BF9FC87-63C6-849C-FA04-4DF7245CB451}"/>
              </a:ext>
            </a:extLst>
          </p:cNvPr>
          <p:cNvPicPr>
            <a:picLocks noChangeAspect="1"/>
          </p:cNvPicPr>
          <p:nvPr/>
        </p:nvPicPr>
        <p:blipFill>
          <a:blip r:embed="rId6"/>
          <a:stretch>
            <a:fillRect/>
          </a:stretch>
        </p:blipFill>
        <p:spPr>
          <a:xfrm>
            <a:off x="7275261" y="5135753"/>
            <a:ext cx="3346535" cy="553743"/>
          </a:xfrm>
          <a:prstGeom prst="rect">
            <a:avLst/>
          </a:prstGeom>
        </p:spPr>
      </p:pic>
    </p:spTree>
    <p:extLst>
      <p:ext uri="{BB962C8B-B14F-4D97-AF65-F5344CB8AC3E}">
        <p14:creationId xmlns:p14="http://schemas.microsoft.com/office/powerpoint/2010/main" val="3060868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0A4590-E18E-4C4C-B98D-DF516D64A726}"/>
              </a:ext>
            </a:extLst>
          </p:cNvPr>
          <p:cNvSpPr>
            <a:spLocks noGrp="1"/>
          </p:cNvSpPr>
          <p:nvPr>
            <p:ph type="title"/>
          </p:nvPr>
        </p:nvSpPr>
        <p:spPr/>
        <p:txBody>
          <a:bodyPr/>
          <a:lstStyle/>
          <a:p>
            <a:r>
              <a:rPr lang="it-IT" dirty="0"/>
              <a:t>PYTHON SET – ACCEDERE GLI ELEMENTI</a:t>
            </a:r>
          </a:p>
        </p:txBody>
      </p:sp>
      <p:sp>
        <p:nvSpPr>
          <p:cNvPr id="3" name="Segnaposto contenuto 2">
            <a:extLst>
              <a:ext uri="{FF2B5EF4-FFF2-40B4-BE49-F238E27FC236}">
                <a16:creationId xmlns:a16="http://schemas.microsoft.com/office/drawing/2014/main" id="{437F98DA-6072-41E5-907B-5D5AE0A1A6E1}"/>
              </a:ext>
            </a:extLst>
          </p:cNvPr>
          <p:cNvSpPr>
            <a:spLocks noGrp="1"/>
          </p:cNvSpPr>
          <p:nvPr>
            <p:ph sz="half" idx="2"/>
          </p:nvPr>
        </p:nvSpPr>
        <p:spPr>
          <a:xfrm>
            <a:off x="328612" y="1271016"/>
            <a:ext cx="4033076" cy="5248655"/>
          </a:xfrm>
        </p:spPr>
        <p:txBody>
          <a:bodyPr>
            <a:normAutofit/>
          </a:bodyPr>
          <a:lstStyle/>
          <a:p>
            <a:pPr marL="0" indent="0">
              <a:buNone/>
            </a:pPr>
            <a:r>
              <a:rPr lang="it-IT" sz="2000" b="1" dirty="0">
                <a:highlight>
                  <a:srgbClr val="FFFF00"/>
                </a:highlight>
              </a:rPr>
              <a:t>Non si possono accedere gli elementi del set facendo riferimento agli indici o alle chiavi</a:t>
            </a:r>
            <a:r>
              <a:rPr lang="it-IT" sz="2000" dirty="0"/>
              <a:t>. </a:t>
            </a:r>
          </a:p>
          <a:p>
            <a:r>
              <a:rPr lang="it-IT" sz="2000" dirty="0"/>
              <a:t>Si può però: </a:t>
            </a:r>
            <a:br>
              <a:rPr lang="it-IT" sz="2000" dirty="0"/>
            </a:br>
            <a:endParaRPr lang="it-IT" sz="2000" dirty="0"/>
          </a:p>
          <a:p>
            <a:pPr marL="457200" indent="-457200">
              <a:buFont typeface="+mj-lt"/>
              <a:buAutoNum type="arabicPeriod"/>
            </a:pPr>
            <a:r>
              <a:rPr lang="it-IT" sz="2000" dirty="0"/>
              <a:t> </a:t>
            </a:r>
            <a:r>
              <a:rPr lang="it-IT" sz="2000" dirty="0" err="1"/>
              <a:t>ciclare</a:t>
            </a:r>
            <a:r>
              <a:rPr lang="it-IT" sz="2000" dirty="0"/>
              <a:t> gli elementi del set con un </a:t>
            </a:r>
            <a:r>
              <a:rPr lang="it-IT" sz="2000" b="1" dirty="0">
                <a:highlight>
                  <a:srgbClr val="00FFFF"/>
                </a:highlight>
              </a:rPr>
              <a:t>ciclo for </a:t>
            </a:r>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r>
              <a:rPr lang="it-IT" sz="2000" dirty="0"/>
              <a:t>chiedere </a:t>
            </a:r>
            <a:r>
              <a:rPr lang="it-IT" sz="2000" b="1" dirty="0">
                <a:highlight>
                  <a:srgbClr val="00FFFF"/>
                </a:highlight>
              </a:rPr>
              <a:t>se un preciso valore è presente in un set</a:t>
            </a:r>
            <a:r>
              <a:rPr lang="it-IT" sz="2000" dirty="0"/>
              <a:t> usando la keyword </a:t>
            </a:r>
            <a:r>
              <a:rPr lang="it-IT" sz="2000" b="1" dirty="0">
                <a:solidFill>
                  <a:srgbClr val="FF0000"/>
                </a:solidFill>
              </a:rPr>
              <a:t>in</a:t>
            </a:r>
          </a:p>
        </p:txBody>
      </p:sp>
      <p:pic>
        <p:nvPicPr>
          <p:cNvPr id="6" name="Segnaposto contenuto 5">
            <a:extLst>
              <a:ext uri="{FF2B5EF4-FFF2-40B4-BE49-F238E27FC236}">
                <a16:creationId xmlns:a16="http://schemas.microsoft.com/office/drawing/2014/main" id="{61326BEB-714F-4F6D-6D12-A96F7F993AF4}"/>
              </a:ext>
            </a:extLst>
          </p:cNvPr>
          <p:cNvPicPr>
            <a:picLocks noGrp="1" noChangeAspect="1"/>
          </p:cNvPicPr>
          <p:nvPr>
            <p:ph sz="quarter" idx="4"/>
          </p:nvPr>
        </p:nvPicPr>
        <p:blipFill>
          <a:blip r:embed="rId2"/>
          <a:stretch>
            <a:fillRect/>
          </a:stretch>
        </p:blipFill>
        <p:spPr>
          <a:xfrm>
            <a:off x="5680836" y="2628788"/>
            <a:ext cx="3096057" cy="800212"/>
          </a:xfrm>
        </p:spPr>
      </p:pic>
      <p:pic>
        <p:nvPicPr>
          <p:cNvPr id="8" name="Immagine 7">
            <a:extLst>
              <a:ext uri="{FF2B5EF4-FFF2-40B4-BE49-F238E27FC236}">
                <a16:creationId xmlns:a16="http://schemas.microsoft.com/office/drawing/2014/main" id="{B2EAE786-10E4-9C47-4179-1491132D35BF}"/>
              </a:ext>
            </a:extLst>
          </p:cNvPr>
          <p:cNvPicPr>
            <a:picLocks noChangeAspect="1"/>
          </p:cNvPicPr>
          <p:nvPr/>
        </p:nvPicPr>
        <p:blipFill>
          <a:blip r:embed="rId3"/>
          <a:stretch>
            <a:fillRect/>
          </a:stretch>
        </p:blipFill>
        <p:spPr>
          <a:xfrm>
            <a:off x="9038618" y="2628788"/>
            <a:ext cx="1057423" cy="800212"/>
          </a:xfrm>
          <a:prstGeom prst="rect">
            <a:avLst/>
          </a:prstGeom>
        </p:spPr>
      </p:pic>
      <p:pic>
        <p:nvPicPr>
          <p:cNvPr id="10" name="Immagine 9">
            <a:extLst>
              <a:ext uri="{FF2B5EF4-FFF2-40B4-BE49-F238E27FC236}">
                <a16:creationId xmlns:a16="http://schemas.microsoft.com/office/drawing/2014/main" id="{994A0DEB-363A-CC3F-F36C-564D542940B2}"/>
              </a:ext>
            </a:extLst>
          </p:cNvPr>
          <p:cNvPicPr>
            <a:picLocks noChangeAspect="1"/>
          </p:cNvPicPr>
          <p:nvPr/>
        </p:nvPicPr>
        <p:blipFill>
          <a:blip r:embed="rId4"/>
          <a:stretch>
            <a:fillRect/>
          </a:stretch>
        </p:blipFill>
        <p:spPr>
          <a:xfrm>
            <a:off x="5661783" y="4687227"/>
            <a:ext cx="3115110" cy="676369"/>
          </a:xfrm>
          <a:prstGeom prst="rect">
            <a:avLst/>
          </a:prstGeom>
        </p:spPr>
      </p:pic>
      <p:pic>
        <p:nvPicPr>
          <p:cNvPr id="12" name="Immagine 11">
            <a:extLst>
              <a:ext uri="{FF2B5EF4-FFF2-40B4-BE49-F238E27FC236}">
                <a16:creationId xmlns:a16="http://schemas.microsoft.com/office/drawing/2014/main" id="{F5312889-B2A7-DFC6-7CC3-94DC65EBACAC}"/>
              </a:ext>
            </a:extLst>
          </p:cNvPr>
          <p:cNvPicPr>
            <a:picLocks noChangeAspect="1"/>
          </p:cNvPicPr>
          <p:nvPr/>
        </p:nvPicPr>
        <p:blipFill>
          <a:blip r:embed="rId5"/>
          <a:stretch>
            <a:fillRect/>
          </a:stretch>
        </p:blipFill>
        <p:spPr>
          <a:xfrm>
            <a:off x="9205328" y="4830121"/>
            <a:ext cx="724001" cy="390580"/>
          </a:xfrm>
          <a:prstGeom prst="rect">
            <a:avLst/>
          </a:prstGeom>
        </p:spPr>
      </p:pic>
      <p:cxnSp>
        <p:nvCxnSpPr>
          <p:cNvPr id="14" name="Connettore diritto 13">
            <a:extLst>
              <a:ext uri="{FF2B5EF4-FFF2-40B4-BE49-F238E27FC236}">
                <a16:creationId xmlns:a16="http://schemas.microsoft.com/office/drawing/2014/main" id="{DB4FA929-9E33-798E-A0D6-6897C9A07323}"/>
              </a:ext>
            </a:extLst>
          </p:cNvPr>
          <p:cNvCxnSpPr/>
          <p:nvPr/>
        </p:nvCxnSpPr>
        <p:spPr>
          <a:xfrm>
            <a:off x="5108331" y="2347546"/>
            <a:ext cx="0" cy="320919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7772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527C1D-FF64-4796-A457-D751CF88324F}"/>
              </a:ext>
            </a:extLst>
          </p:cNvPr>
          <p:cNvSpPr>
            <a:spLocks noGrp="1"/>
          </p:cNvSpPr>
          <p:nvPr>
            <p:ph type="title"/>
          </p:nvPr>
        </p:nvSpPr>
        <p:spPr/>
        <p:txBody>
          <a:bodyPr/>
          <a:lstStyle/>
          <a:p>
            <a:r>
              <a:rPr lang="it-IT" dirty="0"/>
              <a:t>PYTHON SET – Aggiungere elementi</a:t>
            </a:r>
          </a:p>
        </p:txBody>
      </p:sp>
      <p:sp>
        <p:nvSpPr>
          <p:cNvPr id="3" name="Segnaposto contenuto 2">
            <a:extLst>
              <a:ext uri="{FF2B5EF4-FFF2-40B4-BE49-F238E27FC236}">
                <a16:creationId xmlns:a16="http://schemas.microsoft.com/office/drawing/2014/main" id="{10C8F5E5-7AAD-4CBF-B290-589ECA8CF09F}"/>
              </a:ext>
            </a:extLst>
          </p:cNvPr>
          <p:cNvSpPr>
            <a:spLocks noGrp="1"/>
          </p:cNvSpPr>
          <p:nvPr>
            <p:ph sz="half" idx="2"/>
          </p:nvPr>
        </p:nvSpPr>
        <p:spPr>
          <a:xfrm>
            <a:off x="328612" y="1271016"/>
            <a:ext cx="6327165" cy="5263586"/>
          </a:xfrm>
        </p:spPr>
        <p:txBody>
          <a:bodyPr>
            <a:normAutofit/>
          </a:bodyPr>
          <a:lstStyle/>
          <a:p>
            <a:r>
              <a:rPr lang="it-IT" sz="2000" b="1" u="sng" dirty="0">
                <a:solidFill>
                  <a:srgbClr val="50B4C8"/>
                </a:solidFill>
              </a:rPr>
              <a:t>AGGIUNGERE ELEMENTI – </a:t>
            </a:r>
            <a:r>
              <a:rPr lang="it-IT" sz="2000" b="1" u="sng" dirty="0" err="1">
                <a:solidFill>
                  <a:srgbClr val="50B4C8"/>
                </a:solidFill>
              </a:rPr>
              <a:t>add</a:t>
            </a:r>
            <a:r>
              <a:rPr lang="it-IT" sz="2000" b="1" u="sng" dirty="0">
                <a:solidFill>
                  <a:srgbClr val="50B4C8"/>
                </a:solidFill>
              </a:rPr>
              <a:t>()</a:t>
            </a:r>
          </a:p>
          <a:p>
            <a:r>
              <a:rPr lang="it-IT" sz="1600" dirty="0"/>
              <a:t>Una volta che il set è stato creato, non si possono modificare gli elementi ma se ne possono aggiungere di nuovi. </a:t>
            </a:r>
          </a:p>
          <a:p>
            <a:r>
              <a:rPr lang="it-IT" sz="1600" dirty="0"/>
              <a:t>Per farlo si usa il metodo </a:t>
            </a:r>
            <a:r>
              <a:rPr lang="it-IT" sz="1600" dirty="0" err="1"/>
              <a:t>add</a:t>
            </a:r>
            <a:r>
              <a:rPr lang="it-IT" sz="1600" dirty="0"/>
              <a:t>(): </a:t>
            </a:r>
          </a:p>
          <a:p>
            <a:pPr marL="1571400" lvl="8" indent="0">
              <a:buNone/>
            </a:pPr>
            <a:r>
              <a:rPr lang="it-IT" b="0" i="0" dirty="0">
                <a:solidFill>
                  <a:srgbClr val="FB4934"/>
                </a:solidFill>
                <a:effectLst/>
                <a:latin typeface="ui-monospace"/>
              </a:rPr>
              <a:t>		</a:t>
            </a:r>
            <a:r>
              <a:rPr lang="it-IT" b="0" i="0" dirty="0" err="1">
                <a:solidFill>
                  <a:srgbClr val="FB4934"/>
                </a:solidFill>
                <a:effectLst/>
                <a:latin typeface="ui-monospace"/>
              </a:rPr>
              <a:t>set</a:t>
            </a:r>
            <a:r>
              <a:rPr lang="it-IT" b="0" i="0" dirty="0" err="1">
                <a:solidFill>
                  <a:schemeClr val="tx1">
                    <a:lumMod val="65000"/>
                    <a:lumOff val="35000"/>
                  </a:schemeClr>
                </a:solidFill>
                <a:effectLst/>
                <a:latin typeface="ui-monospace"/>
              </a:rPr>
              <a:t>.add</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element</a:t>
            </a:r>
            <a:r>
              <a:rPr lang="it-IT" b="0" i="0" dirty="0">
                <a:solidFill>
                  <a:schemeClr val="tx1">
                    <a:lumMod val="65000"/>
                    <a:lumOff val="35000"/>
                  </a:schemeClr>
                </a:solidFill>
                <a:effectLst/>
                <a:latin typeface="ui-monospace"/>
              </a:rPr>
              <a:t>)</a:t>
            </a:r>
          </a:p>
          <a:p>
            <a:pPr marL="1571400" lvl="8" indent="0">
              <a:buNone/>
            </a:pPr>
            <a:endParaRPr lang="it-IT" dirty="0">
              <a:solidFill>
                <a:schemeClr val="tx1">
                  <a:lumMod val="65000"/>
                  <a:lumOff val="35000"/>
                </a:schemeClr>
              </a:solidFill>
              <a:latin typeface="ui-monospace"/>
            </a:endParaRPr>
          </a:p>
          <a:p>
            <a:pPr marL="118872" lvl="1" indent="0">
              <a:buNone/>
            </a:pPr>
            <a:r>
              <a:rPr lang="it-IT" u="sng" dirty="0">
                <a:solidFill>
                  <a:srgbClr val="50B4C8"/>
                </a:solidFill>
                <a:latin typeface="ui-monospace"/>
              </a:rPr>
              <a:t>AGGIUNGERE SETS – update()</a:t>
            </a:r>
          </a:p>
          <a:p>
            <a:pPr marL="118872" lvl="1" indent="0">
              <a:buNone/>
            </a:pPr>
            <a:r>
              <a:rPr lang="it-IT" sz="1600" dirty="0"/>
              <a:t>Per aggiungere elementi da un set al set corrente, si usa il metodo update()</a:t>
            </a:r>
          </a:p>
          <a:p>
            <a:pPr marL="118872" lvl="1" indent="0" algn="ctr">
              <a:buNone/>
            </a:pPr>
            <a:br>
              <a:rPr lang="it-IT" b="0" i="0" dirty="0">
                <a:solidFill>
                  <a:schemeClr val="tx1">
                    <a:lumMod val="75000"/>
                    <a:lumOff val="25000"/>
                  </a:schemeClr>
                </a:solidFill>
                <a:effectLst/>
                <a:latin typeface="ui-monospace"/>
              </a:rPr>
            </a:br>
            <a:endParaRPr lang="it-IT" b="0" i="0" dirty="0">
              <a:solidFill>
                <a:schemeClr val="tx1">
                  <a:lumMod val="75000"/>
                  <a:lumOff val="25000"/>
                </a:schemeClr>
              </a:solidFill>
              <a:effectLst/>
              <a:latin typeface="ui-monospace"/>
            </a:endParaRPr>
          </a:p>
          <a:p>
            <a:pPr marL="118872" lvl="1" indent="0" algn="ctr">
              <a:buNone/>
            </a:pPr>
            <a:r>
              <a:rPr lang="it-IT" b="0" i="0" dirty="0" err="1">
                <a:solidFill>
                  <a:schemeClr val="tx1">
                    <a:lumMod val="75000"/>
                    <a:lumOff val="25000"/>
                  </a:schemeClr>
                </a:solidFill>
                <a:effectLst/>
                <a:latin typeface="ui-monospace"/>
              </a:rPr>
              <a:t>Set</a:t>
            </a:r>
            <a:r>
              <a:rPr lang="it-IT" b="0" i="0" dirty="0" err="1">
                <a:solidFill>
                  <a:srgbClr val="FF0000"/>
                </a:solidFill>
                <a:effectLst/>
                <a:latin typeface="ui-monospace"/>
              </a:rPr>
              <a:t>.update</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set_to_add</a:t>
            </a:r>
            <a:r>
              <a:rPr lang="it-IT" b="0" i="0" dirty="0">
                <a:solidFill>
                  <a:schemeClr val="tx1">
                    <a:lumMod val="65000"/>
                    <a:lumOff val="35000"/>
                  </a:schemeClr>
                </a:solidFill>
                <a:effectLst/>
                <a:latin typeface="ui-monospace"/>
              </a:rPr>
              <a:t>)</a:t>
            </a:r>
          </a:p>
          <a:p>
            <a:pPr marL="118872" lvl="1" indent="0">
              <a:buNone/>
            </a:pPr>
            <a:endParaRPr lang="it-IT" dirty="0"/>
          </a:p>
          <a:p>
            <a:pPr marL="118872" lvl="1" indent="0">
              <a:buNone/>
            </a:pPr>
            <a:endParaRPr lang="it-IT" dirty="0"/>
          </a:p>
          <a:p>
            <a:pPr marL="118872" lvl="1" indent="0">
              <a:buNone/>
            </a:pPr>
            <a:r>
              <a:rPr lang="it-IT" b="1" u="sng" dirty="0">
                <a:solidFill>
                  <a:srgbClr val="50B4C8"/>
                </a:solidFill>
              </a:rPr>
              <a:t>AGGIUNGERE UN QUALSIASI OGGETTO ITERABILE</a:t>
            </a:r>
          </a:p>
          <a:p>
            <a:pPr marL="118872" lvl="1" indent="0">
              <a:buNone/>
            </a:pPr>
            <a:r>
              <a:rPr lang="it-IT" sz="1600" dirty="0"/>
              <a:t>L’oggetto che si vuole aggiungere al set tramite il metodo update(), non deve per forza essere un set, può essere un </a:t>
            </a:r>
            <a:r>
              <a:rPr lang="it-IT" sz="1600" b="1" dirty="0"/>
              <a:t>qualunque oggetto iterabile </a:t>
            </a:r>
            <a:r>
              <a:rPr lang="it-IT" sz="1600" dirty="0"/>
              <a:t>(</a:t>
            </a:r>
            <a:r>
              <a:rPr lang="it-IT" sz="1600" dirty="0" err="1"/>
              <a:t>tuple</a:t>
            </a:r>
            <a:r>
              <a:rPr lang="it-IT" sz="1600" dirty="0"/>
              <a:t>, list, </a:t>
            </a:r>
            <a:r>
              <a:rPr lang="it-IT" sz="1600" dirty="0" err="1"/>
              <a:t>dictionary</a:t>
            </a:r>
            <a:r>
              <a:rPr lang="it-IT" sz="1600" dirty="0"/>
              <a:t>, </a:t>
            </a:r>
            <a:r>
              <a:rPr lang="it-IT" sz="1600" dirty="0" err="1"/>
              <a:t>ecc</a:t>
            </a:r>
            <a:r>
              <a:rPr lang="it-IT" sz="1600" dirty="0"/>
              <a:t>…)</a:t>
            </a:r>
          </a:p>
        </p:txBody>
      </p:sp>
      <p:sp>
        <p:nvSpPr>
          <p:cNvPr id="4" name="Segnaposto contenuto 3">
            <a:extLst>
              <a:ext uri="{FF2B5EF4-FFF2-40B4-BE49-F238E27FC236}">
                <a16:creationId xmlns:a16="http://schemas.microsoft.com/office/drawing/2014/main" id="{BFD5DF5E-A32B-4DE1-9C4A-785A88064DB9}"/>
              </a:ext>
            </a:extLst>
          </p:cNvPr>
          <p:cNvSpPr>
            <a:spLocks noGrp="1"/>
          </p:cNvSpPr>
          <p:nvPr>
            <p:ph sz="quarter" idx="4"/>
          </p:nvPr>
        </p:nvSpPr>
        <p:spPr>
          <a:xfrm>
            <a:off x="6655777" y="1271017"/>
            <a:ext cx="5207611" cy="5263585"/>
          </a:xfrm>
          <a:solidFill>
            <a:schemeClr val="accent1"/>
          </a:solidFill>
        </p:spPr>
        <p:txBody>
          <a:bodyPr>
            <a:normAutofit/>
          </a:bodyPr>
          <a:lstStyle/>
          <a:p>
            <a:r>
              <a:rPr lang="it-IT" dirty="0"/>
              <a:t> </a:t>
            </a:r>
          </a:p>
        </p:txBody>
      </p:sp>
      <p:pic>
        <p:nvPicPr>
          <p:cNvPr id="6" name="Immagine 5">
            <a:extLst>
              <a:ext uri="{FF2B5EF4-FFF2-40B4-BE49-F238E27FC236}">
                <a16:creationId xmlns:a16="http://schemas.microsoft.com/office/drawing/2014/main" id="{28476896-1F24-E743-14C2-770A2AEF5D1C}"/>
              </a:ext>
            </a:extLst>
          </p:cNvPr>
          <p:cNvPicPr>
            <a:picLocks noChangeAspect="1"/>
          </p:cNvPicPr>
          <p:nvPr/>
        </p:nvPicPr>
        <p:blipFill>
          <a:blip r:embed="rId2"/>
          <a:stretch>
            <a:fillRect/>
          </a:stretch>
        </p:blipFill>
        <p:spPr>
          <a:xfrm>
            <a:off x="7748087" y="1752392"/>
            <a:ext cx="3154875" cy="1083983"/>
          </a:xfrm>
          <a:prstGeom prst="rect">
            <a:avLst/>
          </a:prstGeom>
        </p:spPr>
      </p:pic>
      <p:pic>
        <p:nvPicPr>
          <p:cNvPr id="8" name="Immagine 7">
            <a:extLst>
              <a:ext uri="{FF2B5EF4-FFF2-40B4-BE49-F238E27FC236}">
                <a16:creationId xmlns:a16="http://schemas.microsoft.com/office/drawing/2014/main" id="{11AEBEB1-00FF-E4CF-E48C-DD9A37586690}"/>
              </a:ext>
            </a:extLst>
          </p:cNvPr>
          <p:cNvPicPr>
            <a:picLocks noChangeAspect="1"/>
          </p:cNvPicPr>
          <p:nvPr/>
        </p:nvPicPr>
        <p:blipFill>
          <a:blip r:embed="rId3"/>
          <a:stretch>
            <a:fillRect/>
          </a:stretch>
        </p:blipFill>
        <p:spPr>
          <a:xfrm>
            <a:off x="7748087" y="3247227"/>
            <a:ext cx="3022990" cy="1196762"/>
          </a:xfrm>
          <a:prstGeom prst="rect">
            <a:avLst/>
          </a:prstGeom>
        </p:spPr>
      </p:pic>
      <p:pic>
        <p:nvPicPr>
          <p:cNvPr id="10" name="Immagine 9">
            <a:extLst>
              <a:ext uri="{FF2B5EF4-FFF2-40B4-BE49-F238E27FC236}">
                <a16:creationId xmlns:a16="http://schemas.microsoft.com/office/drawing/2014/main" id="{C9979E2D-70AC-DD08-C23D-7DC47F06E822}"/>
              </a:ext>
            </a:extLst>
          </p:cNvPr>
          <p:cNvPicPr>
            <a:picLocks noChangeAspect="1"/>
          </p:cNvPicPr>
          <p:nvPr/>
        </p:nvPicPr>
        <p:blipFill>
          <a:blip r:embed="rId4"/>
          <a:stretch>
            <a:fillRect/>
          </a:stretch>
        </p:blipFill>
        <p:spPr>
          <a:xfrm>
            <a:off x="7458194" y="5016966"/>
            <a:ext cx="3602776" cy="1320223"/>
          </a:xfrm>
          <a:prstGeom prst="rect">
            <a:avLst/>
          </a:prstGeom>
        </p:spPr>
      </p:pic>
      <p:pic>
        <p:nvPicPr>
          <p:cNvPr id="12" name="Immagine 11">
            <a:extLst>
              <a:ext uri="{FF2B5EF4-FFF2-40B4-BE49-F238E27FC236}">
                <a16:creationId xmlns:a16="http://schemas.microsoft.com/office/drawing/2014/main" id="{A09A589F-B346-5A5E-ACE3-921804182B7B}"/>
              </a:ext>
            </a:extLst>
          </p:cNvPr>
          <p:cNvPicPr>
            <a:picLocks noChangeAspect="1"/>
          </p:cNvPicPr>
          <p:nvPr/>
        </p:nvPicPr>
        <p:blipFill>
          <a:blip r:embed="rId5"/>
          <a:stretch>
            <a:fillRect/>
          </a:stretch>
        </p:blipFill>
        <p:spPr>
          <a:xfrm>
            <a:off x="7266478" y="4320178"/>
            <a:ext cx="4385648" cy="312117"/>
          </a:xfrm>
          <a:prstGeom prst="rect">
            <a:avLst/>
          </a:prstGeom>
        </p:spPr>
      </p:pic>
    </p:spTree>
    <p:extLst>
      <p:ext uri="{BB962C8B-B14F-4D97-AF65-F5344CB8AC3E}">
        <p14:creationId xmlns:p14="http://schemas.microsoft.com/office/powerpoint/2010/main" val="15120077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E1BF3E-351D-472D-8A71-5898984F16A9}"/>
              </a:ext>
            </a:extLst>
          </p:cNvPr>
          <p:cNvSpPr>
            <a:spLocks noGrp="1"/>
          </p:cNvSpPr>
          <p:nvPr>
            <p:ph type="title"/>
          </p:nvPr>
        </p:nvSpPr>
        <p:spPr/>
        <p:txBody>
          <a:bodyPr>
            <a:normAutofit fontScale="90000"/>
          </a:bodyPr>
          <a:lstStyle/>
          <a:p>
            <a:r>
              <a:rPr lang="it-IT" dirty="0"/>
              <a:t>PYTHON SET – RIMUOVERE ELEMENTI DAL SET – </a:t>
            </a:r>
            <a:r>
              <a:rPr lang="it-IT" dirty="0" err="1"/>
              <a:t>remove</a:t>
            </a:r>
            <a:r>
              <a:rPr lang="it-IT" dirty="0"/>
              <a:t> e </a:t>
            </a:r>
            <a:r>
              <a:rPr lang="it-IT" dirty="0" err="1"/>
              <a:t>discard</a:t>
            </a:r>
            <a:endParaRPr lang="it-IT" dirty="0"/>
          </a:p>
        </p:txBody>
      </p:sp>
      <p:sp>
        <p:nvSpPr>
          <p:cNvPr id="3" name="Segnaposto contenuto 2">
            <a:extLst>
              <a:ext uri="{FF2B5EF4-FFF2-40B4-BE49-F238E27FC236}">
                <a16:creationId xmlns:a16="http://schemas.microsoft.com/office/drawing/2014/main" id="{6F3EBF77-5C26-4A2D-A5F2-154327682AD3}"/>
              </a:ext>
            </a:extLst>
          </p:cNvPr>
          <p:cNvSpPr>
            <a:spLocks noGrp="1"/>
          </p:cNvSpPr>
          <p:nvPr>
            <p:ph sz="half" idx="2"/>
          </p:nvPr>
        </p:nvSpPr>
        <p:spPr>
          <a:xfrm>
            <a:off x="340335" y="1637479"/>
            <a:ext cx="5667273" cy="4772113"/>
          </a:xfrm>
        </p:spPr>
        <p:txBody>
          <a:bodyPr>
            <a:normAutofit/>
          </a:bodyPr>
          <a:lstStyle/>
          <a:p>
            <a:pPr algn="ctr"/>
            <a:r>
              <a:rPr lang="it-IT" sz="2000" b="1" u="sng" dirty="0">
                <a:solidFill>
                  <a:srgbClr val="50B4C8"/>
                </a:solidFill>
              </a:rPr>
              <a:t>REMOVE()</a:t>
            </a:r>
          </a:p>
          <a:p>
            <a:pPr algn="ctr"/>
            <a:r>
              <a:rPr lang="it-IT" sz="1400" dirty="0"/>
              <a:t>Rimuove l’oggetto specificato dal set</a:t>
            </a:r>
          </a:p>
          <a:p>
            <a:pPr algn="ctr"/>
            <a:r>
              <a:rPr lang="it-IT" sz="2000" b="1" dirty="0" err="1"/>
              <a:t>Set</a:t>
            </a:r>
            <a:r>
              <a:rPr lang="it-IT" sz="2000" b="1" dirty="0" err="1">
                <a:solidFill>
                  <a:srgbClr val="FF0000"/>
                </a:solidFill>
              </a:rPr>
              <a:t>.remove</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algn="ctr"/>
            <a:r>
              <a:rPr lang="it-IT" sz="1400" dirty="0"/>
              <a:t>Se </a:t>
            </a:r>
            <a:r>
              <a:rPr lang="it-IT" sz="1400" b="1" dirty="0"/>
              <a:t>l’elemento da rimuovere non esiste</a:t>
            </a:r>
            <a:r>
              <a:rPr lang="it-IT" sz="1400" dirty="0"/>
              <a:t>, il metodo </a:t>
            </a:r>
            <a:r>
              <a:rPr lang="it-IT" sz="1400" dirty="0" err="1"/>
              <a:t>remove</a:t>
            </a:r>
            <a:r>
              <a:rPr lang="it-IT" sz="1400" dirty="0"/>
              <a:t>() lancerà una Key </a:t>
            </a:r>
            <a:r>
              <a:rPr lang="it-IT" sz="1400" b="1" dirty="0" err="1">
                <a:solidFill>
                  <a:srgbClr val="FF0000"/>
                </a:solidFill>
              </a:rPr>
              <a:t>exception</a:t>
            </a:r>
            <a:r>
              <a:rPr lang="it-IT" sz="1400" dirty="0"/>
              <a:t>. </a:t>
            </a:r>
          </a:p>
          <a:p>
            <a:pPr algn="ctr"/>
            <a:endParaRPr lang="it-IT" sz="2000" b="1" dirty="0"/>
          </a:p>
          <a:p>
            <a:pPr algn="ctr"/>
            <a:endParaRPr lang="it-IT" sz="2000" b="1" dirty="0"/>
          </a:p>
        </p:txBody>
      </p:sp>
      <p:sp>
        <p:nvSpPr>
          <p:cNvPr id="4" name="Segnaposto contenuto 3">
            <a:extLst>
              <a:ext uri="{FF2B5EF4-FFF2-40B4-BE49-F238E27FC236}">
                <a16:creationId xmlns:a16="http://schemas.microsoft.com/office/drawing/2014/main" id="{F40E740F-F3ED-499D-8C43-E8D7C248BD8F}"/>
              </a:ext>
            </a:extLst>
          </p:cNvPr>
          <p:cNvSpPr>
            <a:spLocks noGrp="1"/>
          </p:cNvSpPr>
          <p:nvPr>
            <p:ph sz="quarter" idx="4"/>
          </p:nvPr>
        </p:nvSpPr>
        <p:spPr>
          <a:xfrm>
            <a:off x="6007608" y="1637480"/>
            <a:ext cx="5855780" cy="4772112"/>
          </a:xfrm>
        </p:spPr>
        <p:txBody>
          <a:bodyPr>
            <a:normAutofit/>
          </a:bodyPr>
          <a:lstStyle/>
          <a:p>
            <a:pPr algn="ctr"/>
            <a:r>
              <a:rPr lang="it-IT" sz="2000" b="1" u="sng" dirty="0">
                <a:solidFill>
                  <a:srgbClr val="50B4C8"/>
                </a:solidFill>
              </a:rPr>
              <a:t>DISCARD()</a:t>
            </a:r>
            <a:br>
              <a:rPr lang="it-IT" sz="2000" b="1" u="sng" dirty="0">
                <a:solidFill>
                  <a:srgbClr val="50B4C8"/>
                </a:solidFill>
              </a:rPr>
            </a:br>
            <a:r>
              <a:rPr lang="it-IT" sz="1400" dirty="0"/>
              <a:t>Rimuove l’oggetto specificato dal set</a:t>
            </a:r>
          </a:p>
          <a:p>
            <a:pPr algn="ctr"/>
            <a:r>
              <a:rPr lang="it-IT" sz="2000" b="1" dirty="0" err="1"/>
              <a:t>Set</a:t>
            </a:r>
            <a:r>
              <a:rPr lang="it-IT" sz="2000" b="1" dirty="0" err="1">
                <a:solidFill>
                  <a:srgbClr val="FF0000"/>
                </a:solidFill>
              </a:rPr>
              <a:t>.discard</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marL="0" indent="0" algn="ctr">
              <a:buNone/>
            </a:pPr>
            <a:r>
              <a:rPr lang="it-IT" sz="1400" dirty="0"/>
              <a:t>Se </a:t>
            </a:r>
            <a:r>
              <a:rPr lang="it-IT" sz="1400" b="1" dirty="0"/>
              <a:t>l’elemento da rimuovere non esiste</a:t>
            </a:r>
            <a:r>
              <a:rPr lang="it-IT" sz="1400" dirty="0"/>
              <a:t>, il set originale verrà lasciato inalterato e </a:t>
            </a:r>
            <a:r>
              <a:rPr lang="it-IT" sz="1400" b="1" dirty="0">
                <a:highlight>
                  <a:srgbClr val="00FFFF"/>
                </a:highlight>
              </a:rPr>
              <a:t>non sarà lanciata alcuna eccezione</a:t>
            </a:r>
            <a:r>
              <a:rPr lang="it-IT" sz="1400" dirty="0"/>
              <a:t>. </a:t>
            </a:r>
          </a:p>
          <a:p>
            <a:pPr marL="0" indent="0" algn="ctr">
              <a:buNone/>
            </a:pPr>
            <a:endParaRPr lang="it-IT" sz="2000" b="1" dirty="0"/>
          </a:p>
          <a:p>
            <a:pPr algn="ctr"/>
            <a:endParaRPr lang="it-IT" sz="1400" dirty="0"/>
          </a:p>
        </p:txBody>
      </p:sp>
      <p:sp>
        <p:nvSpPr>
          <p:cNvPr id="5" name="CasellaDiTesto 4">
            <a:extLst>
              <a:ext uri="{FF2B5EF4-FFF2-40B4-BE49-F238E27FC236}">
                <a16:creationId xmlns:a16="http://schemas.microsoft.com/office/drawing/2014/main" id="{E5E3EDD2-CCFB-50EE-98BF-F1C0270BCBBE}"/>
              </a:ext>
            </a:extLst>
          </p:cNvPr>
          <p:cNvSpPr txBox="1"/>
          <p:nvPr/>
        </p:nvSpPr>
        <p:spPr>
          <a:xfrm>
            <a:off x="448408" y="1160585"/>
            <a:ext cx="11429648" cy="307777"/>
          </a:xfrm>
          <a:prstGeom prst="rect">
            <a:avLst/>
          </a:prstGeom>
          <a:noFill/>
        </p:spPr>
        <p:txBody>
          <a:bodyPr wrap="square" rtlCol="0">
            <a:spAutoFit/>
          </a:bodyPr>
          <a:lstStyle/>
          <a:p>
            <a:r>
              <a:rPr lang="it-IT" sz="1400" dirty="0"/>
              <a:t>Per </a:t>
            </a:r>
            <a:r>
              <a:rPr lang="it-IT" sz="1400" b="1" dirty="0"/>
              <a:t>rimuovere un elemento da un set</a:t>
            </a:r>
            <a:r>
              <a:rPr lang="it-IT" sz="1400" dirty="0"/>
              <a:t>, si possono usare i metodi </a:t>
            </a:r>
            <a:r>
              <a:rPr lang="it-IT" sz="1400" b="1" dirty="0" err="1">
                <a:highlight>
                  <a:srgbClr val="00FFFF"/>
                </a:highlight>
              </a:rPr>
              <a:t>remove</a:t>
            </a:r>
            <a:r>
              <a:rPr lang="it-IT" sz="1400" b="1" dirty="0">
                <a:highlight>
                  <a:srgbClr val="00FFFF"/>
                </a:highlight>
              </a:rPr>
              <a:t>() </a:t>
            </a:r>
            <a:r>
              <a:rPr lang="it-IT" sz="1400" dirty="0"/>
              <a:t>o </a:t>
            </a:r>
            <a:r>
              <a:rPr lang="it-IT" sz="1400" b="1" dirty="0" err="1">
                <a:highlight>
                  <a:srgbClr val="00FFFF"/>
                </a:highlight>
              </a:rPr>
              <a:t>discard</a:t>
            </a:r>
            <a:r>
              <a:rPr lang="it-IT" sz="1400" b="1" dirty="0">
                <a:highlight>
                  <a:srgbClr val="00FFFF"/>
                </a:highlight>
              </a:rPr>
              <a:t>() </a:t>
            </a:r>
          </a:p>
        </p:txBody>
      </p:sp>
      <p:pic>
        <p:nvPicPr>
          <p:cNvPr id="7" name="Immagine 6">
            <a:extLst>
              <a:ext uri="{FF2B5EF4-FFF2-40B4-BE49-F238E27FC236}">
                <a16:creationId xmlns:a16="http://schemas.microsoft.com/office/drawing/2014/main" id="{6DE7746C-B111-20CE-B4E4-EAE9FBA7B3F3}"/>
              </a:ext>
            </a:extLst>
          </p:cNvPr>
          <p:cNvPicPr>
            <a:picLocks noChangeAspect="1"/>
          </p:cNvPicPr>
          <p:nvPr/>
        </p:nvPicPr>
        <p:blipFill>
          <a:blip r:embed="rId2"/>
          <a:stretch>
            <a:fillRect/>
          </a:stretch>
        </p:blipFill>
        <p:spPr>
          <a:xfrm>
            <a:off x="1773590" y="2565431"/>
            <a:ext cx="3029373" cy="1305107"/>
          </a:xfrm>
          <a:prstGeom prst="rect">
            <a:avLst/>
          </a:prstGeom>
        </p:spPr>
      </p:pic>
      <p:pic>
        <p:nvPicPr>
          <p:cNvPr id="9" name="Immagine 8">
            <a:extLst>
              <a:ext uri="{FF2B5EF4-FFF2-40B4-BE49-F238E27FC236}">
                <a16:creationId xmlns:a16="http://schemas.microsoft.com/office/drawing/2014/main" id="{12494C0F-8B58-B7E8-81D3-086BE39780BA}"/>
              </a:ext>
            </a:extLst>
          </p:cNvPr>
          <p:cNvPicPr>
            <a:picLocks noChangeAspect="1"/>
          </p:cNvPicPr>
          <p:nvPr/>
        </p:nvPicPr>
        <p:blipFill>
          <a:blip r:embed="rId3"/>
          <a:stretch>
            <a:fillRect/>
          </a:stretch>
        </p:blipFill>
        <p:spPr>
          <a:xfrm>
            <a:off x="1754537" y="4490175"/>
            <a:ext cx="3067478" cy="1019317"/>
          </a:xfrm>
          <a:prstGeom prst="rect">
            <a:avLst/>
          </a:prstGeom>
        </p:spPr>
      </p:pic>
      <p:pic>
        <p:nvPicPr>
          <p:cNvPr id="11" name="Immagine 10">
            <a:extLst>
              <a:ext uri="{FF2B5EF4-FFF2-40B4-BE49-F238E27FC236}">
                <a16:creationId xmlns:a16="http://schemas.microsoft.com/office/drawing/2014/main" id="{BEFD22FB-7FB5-20E5-BE53-458F89940F6D}"/>
              </a:ext>
            </a:extLst>
          </p:cNvPr>
          <p:cNvPicPr>
            <a:picLocks noChangeAspect="1"/>
          </p:cNvPicPr>
          <p:nvPr/>
        </p:nvPicPr>
        <p:blipFill>
          <a:blip r:embed="rId4"/>
          <a:stretch>
            <a:fillRect/>
          </a:stretch>
        </p:blipFill>
        <p:spPr>
          <a:xfrm>
            <a:off x="1754536" y="5578134"/>
            <a:ext cx="3067479" cy="550995"/>
          </a:xfrm>
          <a:prstGeom prst="rect">
            <a:avLst/>
          </a:prstGeom>
        </p:spPr>
      </p:pic>
      <p:pic>
        <p:nvPicPr>
          <p:cNvPr id="17" name="Immagine 16">
            <a:extLst>
              <a:ext uri="{FF2B5EF4-FFF2-40B4-BE49-F238E27FC236}">
                <a16:creationId xmlns:a16="http://schemas.microsoft.com/office/drawing/2014/main" id="{AADADB1F-ADF5-8576-C255-953DF79E81E3}"/>
              </a:ext>
            </a:extLst>
          </p:cNvPr>
          <p:cNvPicPr>
            <a:picLocks noChangeAspect="1"/>
          </p:cNvPicPr>
          <p:nvPr/>
        </p:nvPicPr>
        <p:blipFill>
          <a:blip r:embed="rId5"/>
          <a:stretch>
            <a:fillRect/>
          </a:stretch>
        </p:blipFill>
        <p:spPr>
          <a:xfrm>
            <a:off x="7430338" y="2565431"/>
            <a:ext cx="3010320" cy="1371791"/>
          </a:xfrm>
          <a:prstGeom prst="rect">
            <a:avLst/>
          </a:prstGeom>
        </p:spPr>
      </p:pic>
      <p:pic>
        <p:nvPicPr>
          <p:cNvPr id="19" name="Immagine 18">
            <a:extLst>
              <a:ext uri="{FF2B5EF4-FFF2-40B4-BE49-F238E27FC236}">
                <a16:creationId xmlns:a16="http://schemas.microsoft.com/office/drawing/2014/main" id="{0BDDCA89-AE47-A9DA-6BB8-6A3F293C232B}"/>
              </a:ext>
            </a:extLst>
          </p:cNvPr>
          <p:cNvPicPr>
            <a:picLocks noChangeAspect="1"/>
          </p:cNvPicPr>
          <p:nvPr/>
        </p:nvPicPr>
        <p:blipFill>
          <a:blip r:embed="rId6"/>
          <a:stretch>
            <a:fillRect/>
          </a:stretch>
        </p:blipFill>
        <p:spPr>
          <a:xfrm>
            <a:off x="7440863" y="4518729"/>
            <a:ext cx="3048425" cy="1047896"/>
          </a:xfrm>
          <a:prstGeom prst="rect">
            <a:avLst/>
          </a:prstGeom>
        </p:spPr>
      </p:pic>
      <p:pic>
        <p:nvPicPr>
          <p:cNvPr id="21" name="Immagine 20">
            <a:extLst>
              <a:ext uri="{FF2B5EF4-FFF2-40B4-BE49-F238E27FC236}">
                <a16:creationId xmlns:a16="http://schemas.microsoft.com/office/drawing/2014/main" id="{05DD5D30-ECB5-2523-DC6B-A2CF7629E7C5}"/>
              </a:ext>
            </a:extLst>
          </p:cNvPr>
          <p:cNvPicPr>
            <a:picLocks noChangeAspect="1"/>
          </p:cNvPicPr>
          <p:nvPr/>
        </p:nvPicPr>
        <p:blipFill>
          <a:blip r:embed="rId7"/>
          <a:stretch>
            <a:fillRect/>
          </a:stretch>
        </p:blipFill>
        <p:spPr>
          <a:xfrm>
            <a:off x="7897357" y="5714907"/>
            <a:ext cx="2073120" cy="355834"/>
          </a:xfrm>
          <a:prstGeom prst="rect">
            <a:avLst/>
          </a:prstGeom>
        </p:spPr>
      </p:pic>
      <p:cxnSp>
        <p:nvCxnSpPr>
          <p:cNvPr id="23" name="Connettore diritto 22">
            <a:extLst>
              <a:ext uri="{FF2B5EF4-FFF2-40B4-BE49-F238E27FC236}">
                <a16:creationId xmlns:a16="http://schemas.microsoft.com/office/drawing/2014/main" id="{F301D654-B17D-3F1E-6049-6BEB350A4992}"/>
              </a:ext>
            </a:extLst>
          </p:cNvPr>
          <p:cNvCxnSpPr/>
          <p:nvPr/>
        </p:nvCxnSpPr>
        <p:spPr>
          <a:xfrm>
            <a:off x="6007608" y="1637479"/>
            <a:ext cx="0" cy="4772113"/>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263416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665F8C-3A06-4E34-B571-F3BF9D376FA0}"/>
              </a:ext>
            </a:extLst>
          </p:cNvPr>
          <p:cNvSpPr>
            <a:spLocks noGrp="1"/>
          </p:cNvSpPr>
          <p:nvPr>
            <p:ph type="title"/>
          </p:nvPr>
        </p:nvSpPr>
        <p:spPr/>
        <p:txBody>
          <a:bodyPr>
            <a:normAutofit fontScale="90000"/>
          </a:bodyPr>
          <a:lstStyle/>
          <a:p>
            <a:r>
              <a:rPr lang="it-IT" dirty="0"/>
              <a:t>PYTHON SET – RIMUOVERE ELEMENTI DAL SET – pop, clear e del</a:t>
            </a:r>
          </a:p>
        </p:txBody>
      </p:sp>
      <p:sp>
        <p:nvSpPr>
          <p:cNvPr id="4" name="Segnaposto contenuto 3">
            <a:extLst>
              <a:ext uri="{FF2B5EF4-FFF2-40B4-BE49-F238E27FC236}">
                <a16:creationId xmlns:a16="http://schemas.microsoft.com/office/drawing/2014/main" id="{F1598F46-F090-41E5-ACD2-42F67EE494FD}"/>
              </a:ext>
            </a:extLst>
          </p:cNvPr>
          <p:cNvSpPr>
            <a:spLocks noGrp="1"/>
          </p:cNvSpPr>
          <p:nvPr>
            <p:ph sz="quarter" idx="4"/>
          </p:nvPr>
        </p:nvSpPr>
        <p:spPr/>
        <p:txBody>
          <a:bodyPr/>
          <a:lstStyle/>
          <a:p>
            <a:r>
              <a:rPr lang="it-IT" b="1" u="sng" dirty="0">
                <a:solidFill>
                  <a:srgbClr val="50B4C8"/>
                </a:solidFill>
              </a:rPr>
              <a:t>del()</a:t>
            </a:r>
          </a:p>
          <a:p>
            <a:r>
              <a:rPr lang="it-IT" sz="1400" dirty="0"/>
              <a:t>La keyword del </a:t>
            </a:r>
            <a:r>
              <a:rPr lang="it-IT" sz="1400" b="1" dirty="0">
                <a:highlight>
                  <a:srgbClr val="00FFFF"/>
                </a:highlight>
              </a:rPr>
              <a:t>cancellerà il set completamente</a:t>
            </a:r>
          </a:p>
          <a:p>
            <a:endParaRPr lang="it-IT" dirty="0"/>
          </a:p>
          <a:p>
            <a:endParaRPr lang="it-IT" dirty="0"/>
          </a:p>
          <a:p>
            <a:endParaRPr lang="it-IT" dirty="0"/>
          </a:p>
          <a:p>
            <a:endParaRPr lang="it-IT" dirty="0"/>
          </a:p>
          <a:p>
            <a:r>
              <a:rPr lang="it-IT" sz="1400" dirty="0"/>
              <a:t>Il </a:t>
            </a:r>
            <a:r>
              <a:rPr lang="it-IT" sz="1400" dirty="0" err="1"/>
              <a:t>print</a:t>
            </a:r>
            <a:r>
              <a:rPr lang="it-IT" sz="1400" dirty="0"/>
              <a:t>() solleverà un errore perché  il set non esiste più </a:t>
            </a:r>
          </a:p>
          <a:p>
            <a:endParaRPr lang="it-IT" dirty="0"/>
          </a:p>
          <a:p>
            <a:endParaRPr lang="it-IT" dirty="0"/>
          </a:p>
        </p:txBody>
      </p:sp>
      <p:sp>
        <p:nvSpPr>
          <p:cNvPr id="6" name="Segnaposto contenuto 5">
            <a:extLst>
              <a:ext uri="{FF2B5EF4-FFF2-40B4-BE49-F238E27FC236}">
                <a16:creationId xmlns:a16="http://schemas.microsoft.com/office/drawing/2014/main" id="{5AC2C8F1-8EC8-18D7-A6F3-A3EC51FF6B0E}"/>
              </a:ext>
            </a:extLst>
          </p:cNvPr>
          <p:cNvSpPr>
            <a:spLocks noGrp="1"/>
          </p:cNvSpPr>
          <p:nvPr>
            <p:ph sz="half" idx="2"/>
          </p:nvPr>
        </p:nvSpPr>
        <p:spPr>
          <a:xfrm>
            <a:off x="328612" y="1271016"/>
            <a:ext cx="5678996" cy="5467214"/>
          </a:xfrm>
        </p:spPr>
        <p:txBody>
          <a:bodyPr/>
          <a:lstStyle/>
          <a:p>
            <a:r>
              <a:rPr lang="it-IT" sz="2400" b="1" u="sng" dirty="0">
                <a:solidFill>
                  <a:srgbClr val="50B4C8"/>
                </a:solidFill>
              </a:rPr>
              <a:t>pop()</a:t>
            </a:r>
          </a:p>
          <a:p>
            <a:r>
              <a:rPr lang="it-IT" sz="1400" dirty="0"/>
              <a:t>Il metodo pop() </a:t>
            </a:r>
            <a:r>
              <a:rPr lang="it-IT" sz="1400" b="1" dirty="0">
                <a:highlight>
                  <a:srgbClr val="00FFFF"/>
                </a:highlight>
              </a:rPr>
              <a:t>rimuoverà l’ultimo elemento</a:t>
            </a:r>
            <a:r>
              <a:rPr lang="it-IT" sz="1400" dirty="0"/>
              <a:t>. Essendo però i set </a:t>
            </a:r>
            <a:r>
              <a:rPr lang="it-IT" sz="1400" b="1" u="sng" dirty="0"/>
              <a:t>non ordinati</a:t>
            </a:r>
            <a:r>
              <a:rPr lang="it-IT" sz="1400" dirty="0"/>
              <a:t>, </a:t>
            </a:r>
            <a:r>
              <a:rPr lang="it-IT" sz="1400" b="1" dirty="0">
                <a:highlight>
                  <a:srgbClr val="00FFFF"/>
                </a:highlight>
              </a:rPr>
              <a:t>non si saprà quale elemento verrà eliminato</a:t>
            </a:r>
            <a:r>
              <a:rPr lang="it-IT" sz="1400" dirty="0"/>
              <a:t>. </a:t>
            </a:r>
          </a:p>
          <a:p>
            <a:r>
              <a:rPr lang="it-IT" sz="1400" dirty="0"/>
              <a:t>Il valore di ritorno del metodo pop() è l’elemento eliminato.</a:t>
            </a:r>
          </a:p>
          <a:p>
            <a:pPr algn="ctr"/>
            <a:r>
              <a:rPr lang="it-IT" sz="2400" b="1" dirty="0" err="1"/>
              <a:t>Set</a:t>
            </a:r>
            <a:r>
              <a:rPr lang="it-IT" b="1" dirty="0" err="1">
                <a:solidFill>
                  <a:srgbClr val="FF0000"/>
                </a:solidFill>
              </a:rPr>
              <a:t>.pop</a:t>
            </a:r>
            <a:r>
              <a:rPr lang="it-IT" sz="2400" b="1" dirty="0"/>
              <a:t>()</a:t>
            </a:r>
          </a:p>
          <a:p>
            <a:endParaRPr lang="it-IT" sz="2400" b="1" dirty="0"/>
          </a:p>
          <a:p>
            <a:endParaRPr lang="it-IT" dirty="0"/>
          </a:p>
          <a:p>
            <a:endParaRPr lang="it-IT" dirty="0"/>
          </a:p>
          <a:p>
            <a:endParaRPr lang="it-IT" dirty="0"/>
          </a:p>
          <a:p>
            <a:r>
              <a:rPr lang="it-IT" b="1" u="sng" dirty="0">
                <a:solidFill>
                  <a:srgbClr val="50B4C8"/>
                </a:solidFill>
              </a:rPr>
              <a:t>clear()</a:t>
            </a:r>
          </a:p>
          <a:p>
            <a:r>
              <a:rPr lang="it-IT" sz="1400" dirty="0"/>
              <a:t>Il metodo clear() </a:t>
            </a:r>
            <a:r>
              <a:rPr lang="it-IT" sz="1400" b="1" dirty="0">
                <a:highlight>
                  <a:srgbClr val="00FFFF"/>
                </a:highlight>
              </a:rPr>
              <a:t>svuota il set. </a:t>
            </a:r>
          </a:p>
          <a:p>
            <a:pPr algn="ctr"/>
            <a:br>
              <a:rPr lang="it-IT" sz="2400" b="1" dirty="0"/>
            </a:br>
            <a:r>
              <a:rPr lang="it-IT" sz="2400" b="1" dirty="0" err="1"/>
              <a:t>Set</a:t>
            </a:r>
            <a:r>
              <a:rPr lang="it-IT" b="1" dirty="0" err="1">
                <a:solidFill>
                  <a:srgbClr val="FF0000"/>
                </a:solidFill>
              </a:rPr>
              <a:t>.clear</a:t>
            </a:r>
            <a:r>
              <a:rPr lang="it-IT" sz="2400" b="1" dirty="0"/>
              <a:t>()</a:t>
            </a:r>
          </a:p>
          <a:p>
            <a:endParaRPr lang="it-IT" sz="2400" b="1" dirty="0"/>
          </a:p>
          <a:p>
            <a:endParaRPr lang="it-IT" dirty="0"/>
          </a:p>
        </p:txBody>
      </p:sp>
      <p:pic>
        <p:nvPicPr>
          <p:cNvPr id="8" name="Immagine 7">
            <a:extLst>
              <a:ext uri="{FF2B5EF4-FFF2-40B4-BE49-F238E27FC236}">
                <a16:creationId xmlns:a16="http://schemas.microsoft.com/office/drawing/2014/main" id="{C8D91731-C54E-C9C8-9E83-24115AACA126}"/>
              </a:ext>
            </a:extLst>
          </p:cNvPr>
          <p:cNvPicPr>
            <a:picLocks noChangeAspect="1"/>
          </p:cNvPicPr>
          <p:nvPr/>
        </p:nvPicPr>
        <p:blipFill>
          <a:blip r:embed="rId2"/>
          <a:stretch>
            <a:fillRect/>
          </a:stretch>
        </p:blipFill>
        <p:spPr>
          <a:xfrm>
            <a:off x="1104510" y="2797098"/>
            <a:ext cx="2437202" cy="1098245"/>
          </a:xfrm>
          <a:prstGeom prst="rect">
            <a:avLst/>
          </a:prstGeom>
        </p:spPr>
      </p:pic>
      <p:pic>
        <p:nvPicPr>
          <p:cNvPr id="10" name="Immagine 9">
            <a:extLst>
              <a:ext uri="{FF2B5EF4-FFF2-40B4-BE49-F238E27FC236}">
                <a16:creationId xmlns:a16="http://schemas.microsoft.com/office/drawing/2014/main" id="{2E9D921E-B2DF-5BB4-BAC6-DEA61F4FE08F}"/>
              </a:ext>
            </a:extLst>
          </p:cNvPr>
          <p:cNvPicPr>
            <a:picLocks noChangeAspect="1"/>
          </p:cNvPicPr>
          <p:nvPr/>
        </p:nvPicPr>
        <p:blipFill>
          <a:blip r:embed="rId3"/>
          <a:stretch>
            <a:fillRect/>
          </a:stretch>
        </p:blipFill>
        <p:spPr>
          <a:xfrm>
            <a:off x="3541712" y="3421196"/>
            <a:ext cx="1477758" cy="474147"/>
          </a:xfrm>
          <a:prstGeom prst="rect">
            <a:avLst/>
          </a:prstGeom>
        </p:spPr>
      </p:pic>
      <p:pic>
        <p:nvPicPr>
          <p:cNvPr id="12" name="Immagine 11">
            <a:extLst>
              <a:ext uri="{FF2B5EF4-FFF2-40B4-BE49-F238E27FC236}">
                <a16:creationId xmlns:a16="http://schemas.microsoft.com/office/drawing/2014/main" id="{4B0E151E-27B2-CC8E-8870-8B626C171A5D}"/>
              </a:ext>
            </a:extLst>
          </p:cNvPr>
          <p:cNvPicPr>
            <a:picLocks noChangeAspect="1"/>
          </p:cNvPicPr>
          <p:nvPr/>
        </p:nvPicPr>
        <p:blipFill>
          <a:blip r:embed="rId4"/>
          <a:stretch>
            <a:fillRect/>
          </a:stretch>
        </p:blipFill>
        <p:spPr>
          <a:xfrm>
            <a:off x="1105599" y="5586984"/>
            <a:ext cx="2972215" cy="1086002"/>
          </a:xfrm>
          <a:prstGeom prst="rect">
            <a:avLst/>
          </a:prstGeom>
        </p:spPr>
      </p:pic>
      <p:pic>
        <p:nvPicPr>
          <p:cNvPr id="14" name="Immagine 13">
            <a:extLst>
              <a:ext uri="{FF2B5EF4-FFF2-40B4-BE49-F238E27FC236}">
                <a16:creationId xmlns:a16="http://schemas.microsoft.com/office/drawing/2014/main" id="{586284A0-E90C-3884-1967-2E23A8337F47}"/>
              </a:ext>
            </a:extLst>
          </p:cNvPr>
          <p:cNvPicPr>
            <a:picLocks noChangeAspect="1"/>
          </p:cNvPicPr>
          <p:nvPr/>
        </p:nvPicPr>
        <p:blipFill>
          <a:blip r:embed="rId5"/>
          <a:stretch>
            <a:fillRect/>
          </a:stretch>
        </p:blipFill>
        <p:spPr>
          <a:xfrm>
            <a:off x="4077814" y="6301459"/>
            <a:ext cx="609685" cy="371527"/>
          </a:xfrm>
          <a:prstGeom prst="rect">
            <a:avLst/>
          </a:prstGeom>
        </p:spPr>
      </p:pic>
      <p:pic>
        <p:nvPicPr>
          <p:cNvPr id="16" name="Immagine 15">
            <a:extLst>
              <a:ext uri="{FF2B5EF4-FFF2-40B4-BE49-F238E27FC236}">
                <a16:creationId xmlns:a16="http://schemas.microsoft.com/office/drawing/2014/main" id="{1653998A-FB08-A4BA-713F-D7107744424C}"/>
              </a:ext>
            </a:extLst>
          </p:cNvPr>
          <p:cNvPicPr>
            <a:picLocks noChangeAspect="1"/>
          </p:cNvPicPr>
          <p:nvPr/>
        </p:nvPicPr>
        <p:blipFill>
          <a:blip r:embed="rId6"/>
          <a:stretch>
            <a:fillRect/>
          </a:stretch>
        </p:blipFill>
        <p:spPr>
          <a:xfrm>
            <a:off x="6528502" y="2116049"/>
            <a:ext cx="4990776" cy="899012"/>
          </a:xfrm>
          <a:prstGeom prst="rect">
            <a:avLst/>
          </a:prstGeom>
        </p:spPr>
      </p:pic>
      <p:pic>
        <p:nvPicPr>
          <p:cNvPr id="18" name="Immagine 17">
            <a:extLst>
              <a:ext uri="{FF2B5EF4-FFF2-40B4-BE49-F238E27FC236}">
                <a16:creationId xmlns:a16="http://schemas.microsoft.com/office/drawing/2014/main" id="{5BE8B696-E3F8-1574-8106-CA7AD997F21E}"/>
              </a:ext>
            </a:extLst>
          </p:cNvPr>
          <p:cNvPicPr>
            <a:picLocks noChangeAspect="1"/>
          </p:cNvPicPr>
          <p:nvPr/>
        </p:nvPicPr>
        <p:blipFill>
          <a:blip r:embed="rId7"/>
          <a:stretch>
            <a:fillRect/>
          </a:stretch>
        </p:blipFill>
        <p:spPr>
          <a:xfrm>
            <a:off x="6426705" y="3860093"/>
            <a:ext cx="5194370" cy="774807"/>
          </a:xfrm>
          <a:prstGeom prst="rect">
            <a:avLst/>
          </a:prstGeom>
        </p:spPr>
      </p:pic>
      <p:cxnSp>
        <p:nvCxnSpPr>
          <p:cNvPr id="20" name="Connettore diritto 19">
            <a:extLst>
              <a:ext uri="{FF2B5EF4-FFF2-40B4-BE49-F238E27FC236}">
                <a16:creationId xmlns:a16="http://schemas.microsoft.com/office/drawing/2014/main" id="{2AD516C0-9F9D-8C11-8166-B21DF9D141B6}"/>
              </a:ext>
            </a:extLst>
          </p:cNvPr>
          <p:cNvCxnSpPr/>
          <p:nvPr/>
        </p:nvCxnSpPr>
        <p:spPr>
          <a:xfrm>
            <a:off x="1310054" y="3297115"/>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1" name="Connettore diritto 20">
            <a:extLst>
              <a:ext uri="{FF2B5EF4-FFF2-40B4-BE49-F238E27FC236}">
                <a16:creationId xmlns:a16="http://schemas.microsoft.com/office/drawing/2014/main" id="{F73FE0F4-8635-412C-ADB0-DD10144F89CE}"/>
              </a:ext>
            </a:extLst>
          </p:cNvPr>
          <p:cNvCxnSpPr>
            <a:cxnSpLocks/>
          </p:cNvCxnSpPr>
          <p:nvPr/>
        </p:nvCxnSpPr>
        <p:spPr>
          <a:xfrm>
            <a:off x="1166057" y="6231120"/>
            <a:ext cx="1093566"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3" name="Connettore diritto 22">
            <a:extLst>
              <a:ext uri="{FF2B5EF4-FFF2-40B4-BE49-F238E27FC236}">
                <a16:creationId xmlns:a16="http://schemas.microsoft.com/office/drawing/2014/main" id="{C9B8C386-7214-1A35-E3D7-737134CE6F5F}"/>
              </a:ext>
            </a:extLst>
          </p:cNvPr>
          <p:cNvCxnSpPr/>
          <p:nvPr/>
        </p:nvCxnSpPr>
        <p:spPr>
          <a:xfrm>
            <a:off x="6528502" y="2640623"/>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44028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8D776B-E9B5-442D-AF65-793792138E99}"/>
              </a:ext>
            </a:extLst>
          </p:cNvPr>
          <p:cNvSpPr>
            <a:spLocks noGrp="1"/>
          </p:cNvSpPr>
          <p:nvPr>
            <p:ph type="title"/>
          </p:nvPr>
        </p:nvSpPr>
        <p:spPr/>
        <p:txBody>
          <a:bodyPr/>
          <a:lstStyle/>
          <a:p>
            <a:r>
              <a:rPr lang="it-IT" dirty="0"/>
              <a:t>PYTHON SET – CICLARE I SETS – ciclo for</a:t>
            </a:r>
          </a:p>
        </p:txBody>
      </p:sp>
      <p:sp>
        <p:nvSpPr>
          <p:cNvPr id="3" name="Segnaposto contenuto 2">
            <a:extLst>
              <a:ext uri="{FF2B5EF4-FFF2-40B4-BE49-F238E27FC236}">
                <a16:creationId xmlns:a16="http://schemas.microsoft.com/office/drawing/2014/main" id="{E36BBE64-85D5-4DDB-B181-21A80A051781}"/>
              </a:ext>
            </a:extLst>
          </p:cNvPr>
          <p:cNvSpPr>
            <a:spLocks noGrp="1"/>
          </p:cNvSpPr>
          <p:nvPr>
            <p:ph idx="1"/>
          </p:nvPr>
        </p:nvSpPr>
        <p:spPr/>
        <p:txBody>
          <a:bodyPr/>
          <a:lstStyle/>
          <a:p>
            <a:pPr marL="0" indent="0">
              <a:buNone/>
            </a:pPr>
            <a:r>
              <a:rPr lang="it-IT" dirty="0"/>
              <a:t>Si può </a:t>
            </a:r>
            <a:r>
              <a:rPr lang="it-IT" dirty="0" err="1"/>
              <a:t>ciclare</a:t>
            </a:r>
            <a:r>
              <a:rPr lang="it-IT" dirty="0"/>
              <a:t> all’interno di un set usando un ciclo loop</a:t>
            </a:r>
          </a:p>
          <a:p>
            <a:pPr marL="0" indent="0">
              <a:buNone/>
            </a:pPr>
            <a:endParaRPr lang="it-IT" dirty="0"/>
          </a:p>
          <a:p>
            <a:pPr marL="0" indent="0" algn="ctr">
              <a:buNone/>
            </a:pPr>
            <a:r>
              <a:rPr lang="it-IT" dirty="0"/>
              <a:t>ESEMPIO 1: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r>
              <a:rPr lang="it-IT" dirty="0"/>
              <a:t>ESEMPIO 2: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p:txBody>
      </p:sp>
      <p:pic>
        <p:nvPicPr>
          <p:cNvPr id="6" name="Immagine 5">
            <a:extLst>
              <a:ext uri="{FF2B5EF4-FFF2-40B4-BE49-F238E27FC236}">
                <a16:creationId xmlns:a16="http://schemas.microsoft.com/office/drawing/2014/main" id="{1FA9BEA4-E9FA-1BDF-2CB6-EC84D7AA8169}"/>
              </a:ext>
            </a:extLst>
          </p:cNvPr>
          <p:cNvPicPr>
            <a:picLocks noChangeAspect="1"/>
          </p:cNvPicPr>
          <p:nvPr/>
        </p:nvPicPr>
        <p:blipFill>
          <a:blip r:embed="rId2"/>
          <a:stretch>
            <a:fillRect/>
          </a:stretch>
        </p:blipFill>
        <p:spPr>
          <a:xfrm>
            <a:off x="7173799" y="2808127"/>
            <a:ext cx="1305107" cy="762106"/>
          </a:xfrm>
          <a:prstGeom prst="rect">
            <a:avLst/>
          </a:prstGeom>
        </p:spPr>
      </p:pic>
      <p:pic>
        <p:nvPicPr>
          <p:cNvPr id="8" name="Immagine 7">
            <a:extLst>
              <a:ext uri="{FF2B5EF4-FFF2-40B4-BE49-F238E27FC236}">
                <a16:creationId xmlns:a16="http://schemas.microsoft.com/office/drawing/2014/main" id="{CD40FF50-7BFF-9532-BF59-B3F717A3ED53}"/>
              </a:ext>
            </a:extLst>
          </p:cNvPr>
          <p:cNvPicPr>
            <a:picLocks noChangeAspect="1"/>
          </p:cNvPicPr>
          <p:nvPr/>
        </p:nvPicPr>
        <p:blipFill>
          <a:blip r:embed="rId3"/>
          <a:stretch>
            <a:fillRect/>
          </a:stretch>
        </p:blipFill>
        <p:spPr>
          <a:xfrm>
            <a:off x="2477198" y="2722390"/>
            <a:ext cx="3762900" cy="933580"/>
          </a:xfrm>
          <a:prstGeom prst="rect">
            <a:avLst/>
          </a:prstGeom>
        </p:spPr>
      </p:pic>
      <p:pic>
        <p:nvPicPr>
          <p:cNvPr id="10" name="Immagine 9">
            <a:extLst>
              <a:ext uri="{FF2B5EF4-FFF2-40B4-BE49-F238E27FC236}">
                <a16:creationId xmlns:a16="http://schemas.microsoft.com/office/drawing/2014/main" id="{DA2C9A92-0E42-8B1D-DBCA-B55AB7145FC7}"/>
              </a:ext>
            </a:extLst>
          </p:cNvPr>
          <p:cNvPicPr>
            <a:picLocks noChangeAspect="1"/>
          </p:cNvPicPr>
          <p:nvPr/>
        </p:nvPicPr>
        <p:blipFill>
          <a:blip r:embed="rId4"/>
          <a:stretch>
            <a:fillRect/>
          </a:stretch>
        </p:blipFill>
        <p:spPr>
          <a:xfrm>
            <a:off x="2801093" y="4618576"/>
            <a:ext cx="3115110" cy="695422"/>
          </a:xfrm>
          <a:prstGeom prst="rect">
            <a:avLst/>
          </a:prstGeom>
        </p:spPr>
      </p:pic>
      <p:pic>
        <p:nvPicPr>
          <p:cNvPr id="12" name="Immagine 11">
            <a:extLst>
              <a:ext uri="{FF2B5EF4-FFF2-40B4-BE49-F238E27FC236}">
                <a16:creationId xmlns:a16="http://schemas.microsoft.com/office/drawing/2014/main" id="{18942D99-4370-30DD-0498-7C697098FFF1}"/>
              </a:ext>
            </a:extLst>
          </p:cNvPr>
          <p:cNvPicPr>
            <a:picLocks noChangeAspect="1"/>
          </p:cNvPicPr>
          <p:nvPr/>
        </p:nvPicPr>
        <p:blipFill>
          <a:blip r:embed="rId5"/>
          <a:stretch>
            <a:fillRect/>
          </a:stretch>
        </p:blipFill>
        <p:spPr>
          <a:xfrm>
            <a:off x="7373851" y="4466154"/>
            <a:ext cx="905001" cy="1000265"/>
          </a:xfrm>
          <a:prstGeom prst="rect">
            <a:avLst/>
          </a:prstGeom>
        </p:spPr>
      </p:pic>
      <p:sp>
        <p:nvSpPr>
          <p:cNvPr id="13" name="CasellaDiTesto 12">
            <a:extLst>
              <a:ext uri="{FF2B5EF4-FFF2-40B4-BE49-F238E27FC236}">
                <a16:creationId xmlns:a16="http://schemas.microsoft.com/office/drawing/2014/main" id="{030E4E91-E8FD-BDDF-831F-F6D0DE12C88B}"/>
              </a:ext>
            </a:extLst>
          </p:cNvPr>
          <p:cNvSpPr txBox="1"/>
          <p:nvPr/>
        </p:nvSpPr>
        <p:spPr>
          <a:xfrm>
            <a:off x="8388684" y="4466154"/>
            <a:ext cx="2890859" cy="1169551"/>
          </a:xfrm>
          <a:prstGeom prst="rect">
            <a:avLst/>
          </a:prstGeom>
          <a:noFill/>
        </p:spPr>
        <p:txBody>
          <a:bodyPr wrap="square" rtlCol="0">
            <a:spAutoFit/>
          </a:bodyPr>
          <a:lstStyle/>
          <a:p>
            <a:r>
              <a:rPr lang="it-IT" sz="1400" dirty="0"/>
              <a:t>Come si può notare, la «p» appare solo una volta, in quanto i set non ammettono elementi duplicati, e l’ordine degli elementi è casuale (insieme non ordinato)</a:t>
            </a:r>
          </a:p>
        </p:txBody>
      </p:sp>
    </p:spTree>
    <p:extLst>
      <p:ext uri="{BB962C8B-B14F-4D97-AF65-F5344CB8AC3E}">
        <p14:creationId xmlns:p14="http://schemas.microsoft.com/office/powerpoint/2010/main" val="1340869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C10085-E425-B9A2-43AB-71725DAC2DED}"/>
              </a:ext>
            </a:extLst>
          </p:cNvPr>
          <p:cNvSpPr>
            <a:spLocks noGrp="1"/>
          </p:cNvSpPr>
          <p:nvPr>
            <p:ph type="title"/>
          </p:nvPr>
        </p:nvSpPr>
        <p:spPr/>
        <p:txBody>
          <a:bodyPr/>
          <a:lstStyle/>
          <a:p>
            <a:r>
              <a:rPr lang="it-IT" dirty="0" err="1"/>
              <a:t>py</a:t>
            </a:r>
            <a:r>
              <a:rPr lang="it-IT" dirty="0"/>
              <a:t> vs </a:t>
            </a:r>
            <a:r>
              <a:rPr lang="it-IT" dirty="0" err="1"/>
              <a:t>python</a:t>
            </a:r>
            <a:endParaRPr lang="it-IT" dirty="0"/>
          </a:p>
        </p:txBody>
      </p:sp>
      <p:sp>
        <p:nvSpPr>
          <p:cNvPr id="3" name="Segnaposto contenuto 2">
            <a:extLst>
              <a:ext uri="{FF2B5EF4-FFF2-40B4-BE49-F238E27FC236}">
                <a16:creationId xmlns:a16="http://schemas.microsoft.com/office/drawing/2014/main" id="{4283E7BE-7F3A-6C1F-CB30-F6CB34194F84}"/>
              </a:ext>
            </a:extLst>
          </p:cNvPr>
          <p:cNvSpPr>
            <a:spLocks noGrp="1"/>
          </p:cNvSpPr>
          <p:nvPr>
            <p:ph idx="1"/>
          </p:nvPr>
        </p:nvSpPr>
        <p:spPr/>
        <p:txBody>
          <a:bodyPr/>
          <a:lstStyle/>
          <a:p>
            <a:r>
              <a:rPr lang="it-IT"/>
              <a:t>se si vuole chiamare una determinata versione è sufficiente l'istruzione py -*.* dove *.* è la versione da eseguire</a:t>
            </a:r>
          </a:p>
          <a:p>
            <a:endParaRPr lang="it-IT"/>
          </a:p>
          <a:p>
            <a:endParaRPr lang="it-IT"/>
          </a:p>
          <a:p>
            <a:endParaRPr lang="it-IT"/>
          </a:p>
          <a:p>
            <a:endParaRPr lang="it-IT"/>
          </a:p>
          <a:p>
            <a:endParaRPr lang="it-IT"/>
          </a:p>
          <a:p>
            <a:endParaRPr lang="it-IT"/>
          </a:p>
          <a:p>
            <a:r>
              <a:rPr lang="en-US"/>
              <a:t>ad esempio per installare mysql-connector-python</a:t>
            </a:r>
            <a:r>
              <a:rPr lang="it-IT"/>
              <a:t> nell'ultima versione installata nel sistema:</a:t>
            </a:r>
            <a:endParaRPr lang="en-US"/>
          </a:p>
          <a:p>
            <a:r>
              <a:rPr lang="en-US">
                <a:solidFill>
                  <a:schemeClr val="bg1"/>
                </a:solidFill>
                <a:highlight>
                  <a:srgbClr val="000000"/>
                </a:highlight>
              </a:rPr>
              <a:t>py -m pip install mysql-connector-python</a:t>
            </a:r>
          </a:p>
          <a:p>
            <a:endParaRPr lang="en-US"/>
          </a:p>
          <a:p>
            <a:r>
              <a:rPr lang="en-US"/>
              <a:t>per installare mysql-connector-python</a:t>
            </a:r>
            <a:r>
              <a:rPr lang="it-IT"/>
              <a:t> in una determinata versione: </a:t>
            </a:r>
          </a:p>
          <a:p>
            <a:r>
              <a:rPr lang="en-US">
                <a:solidFill>
                  <a:schemeClr val="bg1"/>
                </a:solidFill>
                <a:highlight>
                  <a:srgbClr val="000000"/>
                </a:highlight>
              </a:rPr>
              <a:t>py -3.10 -m pip install mysql-connector-python</a:t>
            </a:r>
            <a:endParaRPr lang="it-IT" dirty="0">
              <a:solidFill>
                <a:schemeClr val="bg1"/>
              </a:solidFill>
              <a:highlight>
                <a:srgbClr val="000000"/>
              </a:highlight>
            </a:endParaRPr>
          </a:p>
        </p:txBody>
      </p:sp>
      <p:sp>
        <p:nvSpPr>
          <p:cNvPr id="5" name="CasellaDiTesto 4">
            <a:extLst>
              <a:ext uri="{FF2B5EF4-FFF2-40B4-BE49-F238E27FC236}">
                <a16:creationId xmlns:a16="http://schemas.microsoft.com/office/drawing/2014/main" id="{27276DB9-5F43-3100-6071-8465C094DFB9}"/>
              </a:ext>
            </a:extLst>
          </p:cNvPr>
          <p:cNvSpPr txBox="1"/>
          <p:nvPr/>
        </p:nvSpPr>
        <p:spPr>
          <a:xfrm>
            <a:off x="522514" y="2298450"/>
            <a:ext cx="6102220" cy="1477328"/>
          </a:xfrm>
          <a:prstGeom prst="rect">
            <a:avLst/>
          </a:prstGeom>
          <a:solidFill>
            <a:schemeClr val="tx1"/>
          </a:solidFill>
        </p:spPr>
        <p:txBody>
          <a:bodyPr wrap="square">
            <a:spAutoFit/>
          </a:bodyPr>
          <a:lstStyle/>
          <a:p>
            <a:r>
              <a:rPr lang="it-IT" dirty="0">
                <a:solidFill>
                  <a:schemeClr val="bg1"/>
                </a:solidFill>
              </a:rPr>
              <a:t>PS C:\Corsi\Python\work&gt; </a:t>
            </a:r>
            <a:r>
              <a:rPr lang="it-IT" dirty="0" err="1">
                <a:solidFill>
                  <a:schemeClr val="bg1"/>
                </a:solidFill>
              </a:rPr>
              <a:t>py</a:t>
            </a:r>
            <a:r>
              <a:rPr lang="it-IT" dirty="0">
                <a:solidFill>
                  <a:schemeClr val="bg1"/>
                </a:solidFill>
              </a:rPr>
              <a:t> -3.8 --</a:t>
            </a:r>
            <a:r>
              <a:rPr lang="it-IT" dirty="0" err="1">
                <a:solidFill>
                  <a:schemeClr val="bg1"/>
                </a:solidFill>
              </a:rPr>
              <a:t>version</a:t>
            </a:r>
            <a:endParaRPr lang="it-IT" dirty="0">
              <a:solidFill>
                <a:schemeClr val="bg1"/>
              </a:solidFill>
            </a:endParaRPr>
          </a:p>
          <a:p>
            <a:r>
              <a:rPr lang="it-IT" dirty="0">
                <a:solidFill>
                  <a:schemeClr val="bg1"/>
                </a:solidFill>
              </a:rPr>
              <a:t>Python 3.8.5</a:t>
            </a:r>
          </a:p>
          <a:p>
            <a:r>
              <a:rPr lang="it-IT" dirty="0">
                <a:solidFill>
                  <a:schemeClr val="bg1"/>
                </a:solidFill>
              </a:rPr>
              <a:t>PS C:\Corsi\Python\work&gt; </a:t>
            </a:r>
            <a:r>
              <a:rPr lang="it-IT" dirty="0" err="1">
                <a:solidFill>
                  <a:schemeClr val="bg1"/>
                </a:solidFill>
              </a:rPr>
              <a:t>py</a:t>
            </a:r>
            <a:r>
              <a:rPr lang="it-IT" dirty="0">
                <a:solidFill>
                  <a:schemeClr val="bg1"/>
                </a:solidFill>
              </a:rPr>
              <a:t> -3.10 --</a:t>
            </a:r>
            <a:r>
              <a:rPr lang="it-IT" dirty="0" err="1">
                <a:solidFill>
                  <a:schemeClr val="bg1"/>
                </a:solidFill>
              </a:rPr>
              <a:t>version</a:t>
            </a:r>
            <a:endParaRPr lang="it-IT" dirty="0">
              <a:solidFill>
                <a:schemeClr val="bg1"/>
              </a:solidFill>
            </a:endParaRPr>
          </a:p>
          <a:p>
            <a:r>
              <a:rPr lang="it-IT" dirty="0">
                <a:solidFill>
                  <a:schemeClr val="bg1"/>
                </a:solidFill>
              </a:rPr>
              <a:t>Python 3.10.4</a:t>
            </a:r>
          </a:p>
          <a:p>
            <a:r>
              <a:rPr lang="it-IT" dirty="0">
                <a:solidFill>
                  <a:schemeClr val="bg1"/>
                </a:solidFill>
              </a:rPr>
              <a:t>PS C:\Corsi\Python\work&gt; </a:t>
            </a:r>
          </a:p>
        </p:txBody>
      </p:sp>
    </p:spTree>
    <p:extLst>
      <p:ext uri="{BB962C8B-B14F-4D97-AF65-F5344CB8AC3E}">
        <p14:creationId xmlns:p14="http://schemas.microsoft.com/office/powerpoint/2010/main" val="8878306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A2B94C-8AE4-4DBD-8773-379BF9772F34}"/>
              </a:ext>
            </a:extLst>
          </p:cNvPr>
          <p:cNvSpPr>
            <a:spLocks noGrp="1"/>
          </p:cNvSpPr>
          <p:nvPr>
            <p:ph type="title"/>
          </p:nvPr>
        </p:nvSpPr>
        <p:spPr/>
        <p:txBody>
          <a:bodyPr>
            <a:normAutofit fontScale="90000"/>
          </a:bodyPr>
          <a:lstStyle/>
          <a:p>
            <a:r>
              <a:rPr lang="it-IT" dirty="0"/>
              <a:t>PYTHON SETS –UNIRE DUE o PIU’ SETS – union e update</a:t>
            </a:r>
          </a:p>
        </p:txBody>
      </p:sp>
      <p:sp>
        <p:nvSpPr>
          <p:cNvPr id="3" name="Segnaposto contenuto 2">
            <a:extLst>
              <a:ext uri="{FF2B5EF4-FFF2-40B4-BE49-F238E27FC236}">
                <a16:creationId xmlns:a16="http://schemas.microsoft.com/office/drawing/2014/main" id="{0BE0148E-1C12-4D86-A68B-F99D29C7F60E}"/>
              </a:ext>
            </a:extLst>
          </p:cNvPr>
          <p:cNvSpPr>
            <a:spLocks noGrp="1"/>
          </p:cNvSpPr>
          <p:nvPr>
            <p:ph sz="half" idx="2"/>
          </p:nvPr>
        </p:nvSpPr>
        <p:spPr/>
        <p:txBody>
          <a:bodyPr>
            <a:normAutofit/>
          </a:bodyPr>
          <a:lstStyle/>
          <a:p>
            <a:r>
              <a:rPr lang="it-IT" sz="2000" b="1" u="sng" dirty="0">
                <a:solidFill>
                  <a:srgbClr val="50B4C8"/>
                </a:solidFill>
              </a:rPr>
              <a:t>union()</a:t>
            </a:r>
          </a:p>
          <a:p>
            <a:r>
              <a:rPr lang="it-IT" sz="1400" dirty="0"/>
              <a:t>Il metodo union() </a:t>
            </a:r>
            <a:r>
              <a:rPr lang="it-IT" sz="1400" b="1" dirty="0">
                <a:highlight>
                  <a:srgbClr val="00FFFF"/>
                </a:highlight>
              </a:rPr>
              <a:t>ritorna un nuovo set </a:t>
            </a:r>
            <a:r>
              <a:rPr lang="it-IT" sz="1400" dirty="0"/>
              <a:t>contenente </a:t>
            </a:r>
            <a:r>
              <a:rPr lang="it-IT" sz="1400" b="1" dirty="0">
                <a:highlight>
                  <a:srgbClr val="00FFFF"/>
                </a:highlight>
              </a:rPr>
              <a:t>tutti gli elementi DISTINTI di entrambi i set (gli elementi uguali non vengono duplicati) </a:t>
            </a:r>
            <a:r>
              <a:rPr lang="it-IT" sz="1400" dirty="0"/>
              <a:t>che si vogliono unire</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.union</a:t>
            </a:r>
            <a:r>
              <a:rPr lang="it-IT" sz="2000" b="1" dirty="0">
                <a:latin typeface="Consolas" panose="020B0609020204030204" pitchFamily="49" charset="0"/>
              </a:rPr>
              <a:t>(</a:t>
            </a:r>
            <a:r>
              <a:rPr lang="it-IT" sz="2000" b="1" dirty="0" err="1">
                <a:latin typeface="Consolas" panose="020B0609020204030204" pitchFamily="49" charset="0"/>
              </a:rPr>
              <a:t>other_sets</a:t>
            </a:r>
            <a:r>
              <a:rPr lang="it-IT" sz="2000" b="1" dirty="0">
                <a:latin typeface="Consolas" panose="020B0609020204030204" pitchFamily="49" charset="0"/>
              </a:rPr>
              <a:t>)</a:t>
            </a:r>
          </a:p>
          <a:p>
            <a:r>
              <a:rPr lang="it-IT" sz="1400" dirty="0"/>
              <a:t>Il metodo union() </a:t>
            </a:r>
            <a:r>
              <a:rPr lang="it-IT" sz="1400" b="1" dirty="0"/>
              <a:t>accetta 0 o più argomenti</a:t>
            </a:r>
            <a:r>
              <a:rPr lang="it-IT" sz="1400" dirty="0"/>
              <a:t>, se l’argomento non è passato, ritornerà una copia del set.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pPr marL="0" indent="0">
              <a:buNone/>
            </a:pPr>
            <a:r>
              <a:rPr lang="it-IT" sz="1400" dirty="0"/>
              <a:t>Si può ottenere l’unione di sets, anche usando </a:t>
            </a:r>
            <a:r>
              <a:rPr lang="it-IT" sz="1400" b="1" dirty="0">
                <a:highlight>
                  <a:srgbClr val="FFFF00"/>
                </a:highlight>
              </a:rPr>
              <a:t>l’operatore | </a:t>
            </a:r>
          </a:p>
          <a:p>
            <a:endParaRPr lang="it-IT" sz="1400" dirty="0"/>
          </a:p>
        </p:txBody>
      </p:sp>
      <p:sp>
        <p:nvSpPr>
          <p:cNvPr id="4" name="Segnaposto contenuto 3">
            <a:extLst>
              <a:ext uri="{FF2B5EF4-FFF2-40B4-BE49-F238E27FC236}">
                <a16:creationId xmlns:a16="http://schemas.microsoft.com/office/drawing/2014/main" id="{AC0C0741-659F-41E1-93E6-A5BBF47AEF0F}"/>
              </a:ext>
            </a:extLst>
          </p:cNvPr>
          <p:cNvSpPr>
            <a:spLocks noGrp="1"/>
          </p:cNvSpPr>
          <p:nvPr>
            <p:ph sz="quarter" idx="4"/>
          </p:nvPr>
        </p:nvSpPr>
        <p:spPr/>
        <p:txBody>
          <a:bodyPr/>
          <a:lstStyle/>
          <a:p>
            <a:r>
              <a:rPr lang="it-IT" sz="2000" b="1" u="sng" dirty="0">
                <a:solidFill>
                  <a:srgbClr val="50B4C8"/>
                </a:solidFill>
              </a:rPr>
              <a:t>update()</a:t>
            </a:r>
          </a:p>
          <a:p>
            <a:r>
              <a:rPr lang="it-IT" sz="1400" dirty="0"/>
              <a:t>Il metodo update</a:t>
            </a:r>
            <a:r>
              <a:rPr lang="it-IT" sz="1400" b="1" dirty="0"/>
              <a:t>() </a:t>
            </a:r>
            <a:r>
              <a:rPr lang="it-IT" sz="1400" b="1" dirty="0">
                <a:highlight>
                  <a:srgbClr val="00FFFF"/>
                </a:highlight>
              </a:rPr>
              <a:t>inserisce tutti gli elementi di un oggetto iterabile all’interno di un set</a:t>
            </a:r>
            <a:r>
              <a:rPr lang="it-IT" sz="1400" dirty="0"/>
              <a:t>. </a:t>
            </a:r>
          </a:p>
          <a:p>
            <a:r>
              <a:rPr lang="it-IT" sz="1400" dirty="0"/>
              <a:t>Il set iniziale viene aggiornato dopo che vengono inseriti al suo interno gli elementi dell’altro set (o oggetto iterabile). </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.update</a:t>
            </a:r>
            <a:r>
              <a:rPr lang="it-IT" sz="2000" b="1" dirty="0">
                <a:latin typeface="Consolas" panose="020B0609020204030204" pitchFamily="49" charset="0"/>
              </a:rPr>
              <a:t>(B)</a:t>
            </a:r>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Il metodo update() accetta qualsiasi numero di argomenti. Ad esempio, </a:t>
            </a:r>
          </a:p>
          <a:p>
            <a:r>
              <a:rPr lang="it-IT" sz="1400" dirty="0" err="1"/>
              <a:t>A.update</a:t>
            </a:r>
            <a:r>
              <a:rPr lang="it-IT" sz="1400" dirty="0"/>
              <a:t>(B, C, D) </a:t>
            </a:r>
          </a:p>
          <a:p>
            <a:r>
              <a:rPr lang="it-IT" sz="1400" dirty="0"/>
              <a:t>Dove B, C e D sono iterabili i cui elementi vengo aggiunti ad A. </a:t>
            </a:r>
          </a:p>
          <a:p>
            <a:endParaRPr lang="it-IT" sz="1400" dirty="0"/>
          </a:p>
          <a:p>
            <a:endParaRPr lang="it-IT" sz="1400" dirty="0"/>
          </a:p>
          <a:p>
            <a:pPr marL="0" indent="0">
              <a:buNone/>
            </a:pPr>
            <a:endParaRPr lang="it-IT" sz="1400" dirty="0"/>
          </a:p>
          <a:p>
            <a:pPr marL="0" indent="0">
              <a:buNone/>
            </a:pPr>
            <a:endParaRPr lang="it-IT" sz="1400" dirty="0"/>
          </a:p>
          <a:p>
            <a:pPr marL="0" indent="0" algn="ctr">
              <a:buNone/>
            </a:pPr>
            <a:r>
              <a:rPr lang="it-IT" sz="1400" b="1" dirty="0">
                <a:highlight>
                  <a:srgbClr val="FFFF00"/>
                </a:highlight>
              </a:rPr>
              <a:t>Sia union() che update() escludono qualsiasi elemento duplicato</a:t>
            </a:r>
          </a:p>
        </p:txBody>
      </p:sp>
      <p:pic>
        <p:nvPicPr>
          <p:cNvPr id="6" name="Immagine 5">
            <a:extLst>
              <a:ext uri="{FF2B5EF4-FFF2-40B4-BE49-F238E27FC236}">
                <a16:creationId xmlns:a16="http://schemas.microsoft.com/office/drawing/2014/main" id="{A9C0CC6B-E877-3539-B688-FD005DD3A220}"/>
              </a:ext>
            </a:extLst>
          </p:cNvPr>
          <p:cNvPicPr>
            <a:picLocks noChangeAspect="1"/>
          </p:cNvPicPr>
          <p:nvPr/>
        </p:nvPicPr>
        <p:blipFill>
          <a:blip r:embed="rId2"/>
          <a:stretch>
            <a:fillRect/>
          </a:stretch>
        </p:blipFill>
        <p:spPr>
          <a:xfrm>
            <a:off x="1568680" y="3123366"/>
            <a:ext cx="1597593" cy="881146"/>
          </a:xfrm>
          <a:prstGeom prst="rect">
            <a:avLst/>
          </a:prstGeom>
        </p:spPr>
      </p:pic>
      <p:pic>
        <p:nvPicPr>
          <p:cNvPr id="8" name="Immagine 7">
            <a:extLst>
              <a:ext uri="{FF2B5EF4-FFF2-40B4-BE49-F238E27FC236}">
                <a16:creationId xmlns:a16="http://schemas.microsoft.com/office/drawing/2014/main" id="{514C88D8-3880-E5F3-05F0-5700B4EE3510}"/>
              </a:ext>
            </a:extLst>
          </p:cNvPr>
          <p:cNvPicPr>
            <a:picLocks noChangeAspect="1"/>
          </p:cNvPicPr>
          <p:nvPr/>
        </p:nvPicPr>
        <p:blipFill>
          <a:blip r:embed="rId3"/>
          <a:stretch>
            <a:fillRect/>
          </a:stretch>
        </p:blipFill>
        <p:spPr>
          <a:xfrm>
            <a:off x="3557179" y="3419486"/>
            <a:ext cx="1683036" cy="350964"/>
          </a:xfrm>
          <a:prstGeom prst="rect">
            <a:avLst/>
          </a:prstGeom>
        </p:spPr>
      </p:pic>
      <p:pic>
        <p:nvPicPr>
          <p:cNvPr id="10" name="Immagine 9">
            <a:extLst>
              <a:ext uri="{FF2B5EF4-FFF2-40B4-BE49-F238E27FC236}">
                <a16:creationId xmlns:a16="http://schemas.microsoft.com/office/drawing/2014/main" id="{EB2D7BD3-9E06-AAC1-A8E0-F21B3B850B7B}"/>
              </a:ext>
            </a:extLst>
          </p:cNvPr>
          <p:cNvPicPr>
            <a:picLocks noChangeAspect="1"/>
          </p:cNvPicPr>
          <p:nvPr/>
        </p:nvPicPr>
        <p:blipFill>
          <a:blip r:embed="rId4"/>
          <a:stretch>
            <a:fillRect/>
          </a:stretch>
        </p:blipFill>
        <p:spPr>
          <a:xfrm>
            <a:off x="400124" y="4140638"/>
            <a:ext cx="2788195" cy="1485972"/>
          </a:xfrm>
          <a:prstGeom prst="rect">
            <a:avLst/>
          </a:prstGeom>
        </p:spPr>
      </p:pic>
      <p:pic>
        <p:nvPicPr>
          <p:cNvPr id="12" name="Immagine 11">
            <a:extLst>
              <a:ext uri="{FF2B5EF4-FFF2-40B4-BE49-F238E27FC236}">
                <a16:creationId xmlns:a16="http://schemas.microsoft.com/office/drawing/2014/main" id="{FA797CA2-44DA-F409-FBB5-BB9CE386B494}"/>
              </a:ext>
            </a:extLst>
          </p:cNvPr>
          <p:cNvPicPr>
            <a:picLocks noChangeAspect="1"/>
          </p:cNvPicPr>
          <p:nvPr/>
        </p:nvPicPr>
        <p:blipFill>
          <a:blip r:embed="rId5"/>
          <a:stretch>
            <a:fillRect/>
          </a:stretch>
        </p:blipFill>
        <p:spPr>
          <a:xfrm>
            <a:off x="3485840" y="4365144"/>
            <a:ext cx="2010056" cy="667976"/>
          </a:xfrm>
          <a:prstGeom prst="rect">
            <a:avLst/>
          </a:prstGeom>
        </p:spPr>
      </p:pic>
      <p:pic>
        <p:nvPicPr>
          <p:cNvPr id="14" name="Immagine 13">
            <a:extLst>
              <a:ext uri="{FF2B5EF4-FFF2-40B4-BE49-F238E27FC236}">
                <a16:creationId xmlns:a16="http://schemas.microsoft.com/office/drawing/2014/main" id="{F9730F45-14BD-AB02-8D19-84492D903EAF}"/>
              </a:ext>
            </a:extLst>
          </p:cNvPr>
          <p:cNvPicPr>
            <a:picLocks noChangeAspect="1"/>
          </p:cNvPicPr>
          <p:nvPr/>
        </p:nvPicPr>
        <p:blipFill>
          <a:blip r:embed="rId6"/>
          <a:stretch>
            <a:fillRect/>
          </a:stretch>
        </p:blipFill>
        <p:spPr>
          <a:xfrm>
            <a:off x="1794221" y="6081271"/>
            <a:ext cx="2300147" cy="324830"/>
          </a:xfrm>
          <a:prstGeom prst="rect">
            <a:avLst/>
          </a:prstGeom>
        </p:spPr>
      </p:pic>
      <p:pic>
        <p:nvPicPr>
          <p:cNvPr id="17" name="Immagine 16">
            <a:extLst>
              <a:ext uri="{FF2B5EF4-FFF2-40B4-BE49-F238E27FC236}">
                <a16:creationId xmlns:a16="http://schemas.microsoft.com/office/drawing/2014/main" id="{3E6E8B02-1FF9-0561-DC28-C6C67CBF2FC0}"/>
              </a:ext>
            </a:extLst>
          </p:cNvPr>
          <p:cNvPicPr>
            <a:picLocks noChangeAspect="1"/>
          </p:cNvPicPr>
          <p:nvPr/>
        </p:nvPicPr>
        <p:blipFill>
          <a:blip r:embed="rId7"/>
          <a:stretch>
            <a:fillRect/>
          </a:stretch>
        </p:blipFill>
        <p:spPr>
          <a:xfrm>
            <a:off x="6966203" y="2885552"/>
            <a:ext cx="2057687" cy="1009791"/>
          </a:xfrm>
          <a:prstGeom prst="rect">
            <a:avLst/>
          </a:prstGeom>
        </p:spPr>
      </p:pic>
      <p:pic>
        <p:nvPicPr>
          <p:cNvPr id="19" name="Immagine 18">
            <a:extLst>
              <a:ext uri="{FF2B5EF4-FFF2-40B4-BE49-F238E27FC236}">
                <a16:creationId xmlns:a16="http://schemas.microsoft.com/office/drawing/2014/main" id="{528C491A-5943-329E-A5C8-32FB70D6244B}"/>
              </a:ext>
            </a:extLst>
          </p:cNvPr>
          <p:cNvPicPr>
            <a:picLocks noChangeAspect="1"/>
          </p:cNvPicPr>
          <p:nvPr/>
        </p:nvPicPr>
        <p:blipFill>
          <a:blip r:embed="rId8"/>
          <a:stretch>
            <a:fillRect/>
          </a:stretch>
        </p:blipFill>
        <p:spPr>
          <a:xfrm>
            <a:off x="9200674" y="3294060"/>
            <a:ext cx="1657826" cy="269879"/>
          </a:xfrm>
          <a:prstGeom prst="rect">
            <a:avLst/>
          </a:prstGeom>
        </p:spPr>
      </p:pic>
      <p:sp>
        <p:nvSpPr>
          <p:cNvPr id="20" name="Rettangolo 19">
            <a:extLst>
              <a:ext uri="{FF2B5EF4-FFF2-40B4-BE49-F238E27FC236}">
                <a16:creationId xmlns:a16="http://schemas.microsoft.com/office/drawing/2014/main" id="{B3C10ED8-BECF-05C0-52EF-092007453ABD}"/>
              </a:ext>
            </a:extLst>
          </p:cNvPr>
          <p:cNvSpPr/>
          <p:nvPr/>
        </p:nvSpPr>
        <p:spPr>
          <a:xfrm>
            <a:off x="6682154" y="5323564"/>
            <a:ext cx="4703884" cy="611244"/>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93471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fontScale="90000"/>
          </a:bodyPr>
          <a:lstStyle/>
          <a:p>
            <a:r>
              <a:rPr lang="it-IT" dirty="0"/>
              <a:t>PYTHON SETS –UNIRE DUE o PIU’ SETS – </a:t>
            </a:r>
            <a:r>
              <a:rPr lang="it-IT" dirty="0" err="1"/>
              <a:t>intersection_update</a:t>
            </a:r>
            <a:r>
              <a:rPr lang="it-IT" dirty="0"/>
              <a:t> e </a:t>
            </a:r>
            <a:r>
              <a:rPr lang="it-IT" dirty="0" err="1"/>
              <a:t>intersection</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lstStyle/>
          <a:p>
            <a:r>
              <a:rPr lang="it-IT" sz="2000" b="1" u="sng" dirty="0" err="1">
                <a:solidFill>
                  <a:srgbClr val="50B4C8"/>
                </a:solidFill>
              </a:rPr>
              <a:t>intersection_update</a:t>
            </a:r>
            <a:r>
              <a:rPr lang="it-IT" sz="2000" b="1" u="sng" dirty="0">
                <a:solidFill>
                  <a:srgbClr val="50B4C8"/>
                </a:solidFill>
              </a:rPr>
              <a:t>()</a:t>
            </a:r>
          </a:p>
          <a:p>
            <a:endParaRPr lang="it-IT" sz="2000" b="1" u="sng" dirty="0">
              <a:solidFill>
                <a:srgbClr val="50B4C8"/>
              </a:solidFill>
            </a:endParaRPr>
          </a:p>
          <a:p>
            <a:r>
              <a:rPr lang="it-IT" sz="1600" dirty="0"/>
              <a:t>Il metodo </a:t>
            </a:r>
            <a:r>
              <a:rPr lang="it-IT" sz="1600" dirty="0" err="1"/>
              <a:t>intersection_update</a:t>
            </a:r>
            <a:r>
              <a:rPr lang="it-IT" sz="1600" dirty="0"/>
              <a:t>() trova le </a:t>
            </a:r>
            <a:r>
              <a:rPr lang="it-IT" sz="1600" b="1" dirty="0">
                <a:highlight>
                  <a:srgbClr val="00FFFF"/>
                </a:highlight>
              </a:rPr>
              <a:t>intersezioni</a:t>
            </a:r>
            <a:r>
              <a:rPr lang="it-IT" sz="1600" dirty="0">
                <a:highlight>
                  <a:srgbClr val="00FFFF"/>
                </a:highlight>
              </a:rPr>
              <a:t> </a:t>
            </a:r>
            <a:r>
              <a:rPr lang="it-IT" sz="1600" dirty="0"/>
              <a:t>(elementi in comune) tra due o più set ed </a:t>
            </a:r>
            <a:r>
              <a:rPr lang="it-IT" sz="1600" b="1" dirty="0">
                <a:highlight>
                  <a:srgbClr val="00FFFF"/>
                </a:highlight>
              </a:rPr>
              <a:t>aggiorna il set che chiama il metodo</a:t>
            </a:r>
            <a:r>
              <a:rPr lang="it-IT" sz="1600" dirty="0"/>
              <a:t>.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.intersection_update</a:t>
            </a:r>
            <a:r>
              <a:rPr lang="it-IT" sz="1800" dirty="0">
                <a:latin typeface="Consolas" panose="020B0609020204030204" pitchFamily="49" charset="0"/>
              </a:rPr>
              <a:t>(set/sets)</a:t>
            </a:r>
          </a:p>
          <a:p>
            <a:endParaRPr lang="it-IT" sz="1600" dirty="0"/>
          </a:p>
          <a:p>
            <a:r>
              <a:rPr lang="it-IT" sz="1600" dirty="0"/>
              <a:t>Il metodo accetta uno o più argomenti</a:t>
            </a:r>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3916716"/>
          </a:xfrm>
        </p:spPr>
        <p:txBody>
          <a:bodyPr/>
          <a:lstStyle/>
          <a:p>
            <a:r>
              <a:rPr lang="it-IT" sz="2000" b="1" u="sng" dirty="0" err="1">
                <a:solidFill>
                  <a:srgbClr val="50B4C8"/>
                </a:solidFill>
              </a:rPr>
              <a:t>intersection</a:t>
            </a:r>
            <a:r>
              <a:rPr lang="it-IT" sz="2000" b="1" u="sng" dirty="0">
                <a:solidFill>
                  <a:srgbClr val="50B4C8"/>
                </a:solidFill>
              </a:rPr>
              <a:t>()</a:t>
            </a:r>
          </a:p>
          <a:p>
            <a:br>
              <a:rPr lang="it-IT" dirty="0"/>
            </a:br>
            <a:r>
              <a:rPr lang="it-IT" sz="1600" dirty="0"/>
              <a:t>il metodo </a:t>
            </a:r>
            <a:r>
              <a:rPr lang="it-IT" sz="1600" b="1" dirty="0">
                <a:highlight>
                  <a:srgbClr val="00FFFF"/>
                </a:highlight>
              </a:rPr>
              <a:t>ritorna un NUOVO SET </a:t>
            </a:r>
            <a:r>
              <a:rPr lang="it-IT" sz="1600" dirty="0"/>
              <a:t>che contiene solo gli </a:t>
            </a:r>
            <a:r>
              <a:rPr lang="it-IT" sz="1600" b="1" dirty="0">
                <a:highlight>
                  <a:srgbClr val="00FFFF"/>
                </a:highlight>
              </a:rPr>
              <a:t>elementi presenti in tutti i set </a:t>
            </a:r>
            <a:r>
              <a:rPr lang="it-IT" sz="1600" dirty="0"/>
              <a:t>(intersezione dei sets)</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a:t>
            </a:r>
            <a:r>
              <a:rPr lang="it-IT" sz="1800" dirty="0">
                <a:latin typeface="Consolas" panose="020B0609020204030204" pitchFamily="49" charset="0"/>
              </a:rPr>
              <a:t>(set/sets)</a:t>
            </a:r>
          </a:p>
          <a:p>
            <a:endParaRPr lang="it-IT" sz="1600" dirty="0"/>
          </a:p>
          <a:p>
            <a:r>
              <a:rPr lang="it-IT" sz="1600" dirty="0"/>
              <a:t>Il metodo accetta uno o più argomenti</a:t>
            </a:r>
          </a:p>
          <a:p>
            <a:endParaRPr lang="it-IT" sz="1600" dirty="0"/>
          </a:p>
        </p:txBody>
      </p:sp>
      <p:pic>
        <p:nvPicPr>
          <p:cNvPr id="3074" name="Picture 2" descr="Set Intersection in Python">
            <a:extLst>
              <a:ext uri="{FF2B5EF4-FFF2-40B4-BE49-F238E27FC236}">
                <a16:creationId xmlns:a16="http://schemas.microsoft.com/office/drawing/2014/main" id="{484DE96E-C444-3403-9669-21CE4753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523" y="2514600"/>
            <a:ext cx="2080895" cy="1211544"/>
          </a:xfrm>
          <a:prstGeom prst="rect">
            <a:avLst/>
          </a:prstGeom>
          <a:noFill/>
          <a:ln w="19050">
            <a:solidFill>
              <a:srgbClr val="50B4C8"/>
            </a:solidFill>
          </a:ln>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9404DB9A-55BC-D5B6-A767-AA0BD5FC495B}"/>
              </a:ext>
            </a:extLst>
          </p:cNvPr>
          <p:cNvPicPr>
            <a:picLocks noChangeAspect="1"/>
          </p:cNvPicPr>
          <p:nvPr/>
        </p:nvPicPr>
        <p:blipFill>
          <a:blip r:embed="rId3"/>
          <a:stretch>
            <a:fillRect/>
          </a:stretch>
        </p:blipFill>
        <p:spPr>
          <a:xfrm>
            <a:off x="484474" y="3899034"/>
            <a:ext cx="2905530" cy="1190791"/>
          </a:xfrm>
          <a:prstGeom prst="rect">
            <a:avLst/>
          </a:prstGeom>
        </p:spPr>
      </p:pic>
      <p:pic>
        <p:nvPicPr>
          <p:cNvPr id="12" name="Immagine 11">
            <a:extLst>
              <a:ext uri="{FF2B5EF4-FFF2-40B4-BE49-F238E27FC236}">
                <a16:creationId xmlns:a16="http://schemas.microsoft.com/office/drawing/2014/main" id="{E3C8C720-B222-DB74-9246-5875E8BB7813}"/>
              </a:ext>
            </a:extLst>
          </p:cNvPr>
          <p:cNvPicPr>
            <a:picLocks noChangeAspect="1"/>
          </p:cNvPicPr>
          <p:nvPr/>
        </p:nvPicPr>
        <p:blipFill>
          <a:blip r:embed="rId4"/>
          <a:stretch>
            <a:fillRect/>
          </a:stretch>
        </p:blipFill>
        <p:spPr>
          <a:xfrm>
            <a:off x="3390004" y="4708772"/>
            <a:ext cx="914528" cy="381053"/>
          </a:xfrm>
          <a:prstGeom prst="rect">
            <a:avLst/>
          </a:prstGeom>
        </p:spPr>
      </p:pic>
      <p:pic>
        <p:nvPicPr>
          <p:cNvPr id="14" name="Immagine 13">
            <a:extLst>
              <a:ext uri="{FF2B5EF4-FFF2-40B4-BE49-F238E27FC236}">
                <a16:creationId xmlns:a16="http://schemas.microsoft.com/office/drawing/2014/main" id="{46D17630-5ABD-D499-7672-E43988C859F1}"/>
              </a:ext>
            </a:extLst>
          </p:cNvPr>
          <p:cNvPicPr>
            <a:picLocks noChangeAspect="1"/>
          </p:cNvPicPr>
          <p:nvPr/>
        </p:nvPicPr>
        <p:blipFill>
          <a:blip r:embed="rId5"/>
          <a:stretch>
            <a:fillRect/>
          </a:stretch>
        </p:blipFill>
        <p:spPr>
          <a:xfrm>
            <a:off x="7632260" y="3822823"/>
            <a:ext cx="2800741" cy="1267002"/>
          </a:xfrm>
          <a:prstGeom prst="rect">
            <a:avLst/>
          </a:prstGeom>
        </p:spPr>
      </p:pic>
      <p:pic>
        <p:nvPicPr>
          <p:cNvPr id="16" name="Immagine 15">
            <a:extLst>
              <a:ext uri="{FF2B5EF4-FFF2-40B4-BE49-F238E27FC236}">
                <a16:creationId xmlns:a16="http://schemas.microsoft.com/office/drawing/2014/main" id="{0B288732-4167-B6CA-3462-CF044490C1AD}"/>
              </a:ext>
            </a:extLst>
          </p:cNvPr>
          <p:cNvPicPr>
            <a:picLocks noChangeAspect="1"/>
          </p:cNvPicPr>
          <p:nvPr/>
        </p:nvPicPr>
        <p:blipFill>
          <a:blip r:embed="rId6"/>
          <a:stretch>
            <a:fillRect/>
          </a:stretch>
        </p:blipFill>
        <p:spPr>
          <a:xfrm>
            <a:off x="10433001" y="4699245"/>
            <a:ext cx="943107" cy="390580"/>
          </a:xfrm>
          <a:prstGeom prst="rect">
            <a:avLst/>
          </a:prstGeom>
        </p:spPr>
      </p:pic>
      <p:sp>
        <p:nvSpPr>
          <p:cNvPr id="17" name="CasellaDiTesto 16">
            <a:extLst>
              <a:ext uri="{FF2B5EF4-FFF2-40B4-BE49-F238E27FC236}">
                <a16:creationId xmlns:a16="http://schemas.microsoft.com/office/drawing/2014/main" id="{6253223C-5484-BF35-CE37-474B4C8E7626}"/>
              </a:ext>
            </a:extLst>
          </p:cNvPr>
          <p:cNvSpPr txBox="1"/>
          <p:nvPr/>
        </p:nvSpPr>
        <p:spPr>
          <a:xfrm>
            <a:off x="2866292" y="5328138"/>
            <a:ext cx="6629400" cy="923330"/>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spTree>
    <p:extLst>
      <p:ext uri="{BB962C8B-B14F-4D97-AF65-F5344CB8AC3E}">
        <p14:creationId xmlns:p14="http://schemas.microsoft.com/office/powerpoint/2010/main" val="38603751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D02CA1-726E-426D-AA1E-C4313EA10D20}"/>
              </a:ext>
            </a:extLst>
          </p:cNvPr>
          <p:cNvSpPr>
            <a:spLocks noGrp="1"/>
          </p:cNvSpPr>
          <p:nvPr>
            <p:ph type="title"/>
          </p:nvPr>
        </p:nvSpPr>
        <p:spPr/>
        <p:txBody>
          <a:bodyPr>
            <a:normAutofit fontScale="90000"/>
          </a:bodyPr>
          <a:lstStyle/>
          <a:p>
            <a:r>
              <a:rPr lang="it-IT" dirty="0"/>
              <a:t>PYTHON SETS –UNIRE DUE o PIU’ SETS – differenza simmetrica</a:t>
            </a:r>
          </a:p>
        </p:txBody>
      </p:sp>
      <p:sp>
        <p:nvSpPr>
          <p:cNvPr id="3" name="Segnaposto contenuto 2">
            <a:extLst>
              <a:ext uri="{FF2B5EF4-FFF2-40B4-BE49-F238E27FC236}">
                <a16:creationId xmlns:a16="http://schemas.microsoft.com/office/drawing/2014/main" id="{BF27DD6B-CE7C-4982-A20E-2FCA558635CB}"/>
              </a:ext>
            </a:extLst>
          </p:cNvPr>
          <p:cNvSpPr>
            <a:spLocks noGrp="1"/>
          </p:cNvSpPr>
          <p:nvPr>
            <p:ph sz="half" idx="2"/>
          </p:nvPr>
        </p:nvSpPr>
        <p:spPr>
          <a:xfrm>
            <a:off x="211016" y="1350147"/>
            <a:ext cx="4536830" cy="5261668"/>
          </a:xfrm>
        </p:spPr>
        <p:txBody>
          <a:bodyPr anchor="ctr">
            <a:normAutofit/>
          </a:bodyPr>
          <a:lstStyle/>
          <a:p>
            <a:r>
              <a:rPr lang="it-IT" sz="2000" b="1" u="sng" dirty="0">
                <a:solidFill>
                  <a:srgbClr val="50B4C8"/>
                </a:solidFill>
              </a:rPr>
              <a:t>SYMMETRIC_DIFFERENCE_UPDATE()</a:t>
            </a:r>
          </a:p>
          <a:p>
            <a:r>
              <a:rPr lang="it-IT" sz="1400" dirty="0"/>
              <a:t>Il metodo trova la differenza simmetrica(</a:t>
            </a:r>
            <a:r>
              <a:rPr lang="it-IT" sz="1400" b="1" dirty="0">
                <a:highlight>
                  <a:srgbClr val="00FFFF"/>
                </a:highlight>
              </a:rPr>
              <a:t>tutti gli elementi non comuni</a:t>
            </a:r>
            <a:r>
              <a:rPr lang="it-IT" sz="1400" dirty="0"/>
              <a:t>) di due set ed </a:t>
            </a:r>
            <a:r>
              <a:rPr lang="it-IT" sz="1400" b="1" dirty="0">
                <a:highlight>
                  <a:srgbClr val="00FFFF"/>
                </a:highlight>
              </a:rPr>
              <a:t>aggiorna il contenuto del set sul quale è stato chiamato</a:t>
            </a:r>
            <a:r>
              <a:rPr lang="it-IT" sz="1400" dirty="0"/>
              <a:t>. </a:t>
            </a:r>
          </a:p>
          <a:p>
            <a:endParaRPr lang="it-IT" sz="1400" dirty="0"/>
          </a:p>
          <a:p>
            <a:pPr algn="ct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.symmetric_difference_update</a:t>
            </a:r>
            <a:r>
              <a:rPr lang="it-IT" sz="1600" dirty="0">
                <a:latin typeface="Consolas" panose="020B0609020204030204" pitchFamily="49" charset="0"/>
              </a:rPr>
              <a:t>(B)</a:t>
            </a:r>
          </a:p>
          <a:p>
            <a:pPr algn="ctr"/>
            <a:endParaRPr lang="it-IT" sz="1600" dirty="0">
              <a:latin typeface="Consolas" panose="020B0609020204030204" pitchFamily="49" charset="0"/>
            </a:endParaRPr>
          </a:p>
          <a:p>
            <a:r>
              <a:rPr lang="it-IT" sz="1400" dirty="0"/>
              <a:t>Accetta un solo parametro. </a:t>
            </a:r>
          </a:p>
          <a:p>
            <a:endParaRPr lang="it-IT" dirty="0"/>
          </a:p>
          <a:p>
            <a:endParaRPr lang="it-IT" dirty="0"/>
          </a:p>
          <a:p>
            <a:endParaRPr lang="it-IT" dirty="0"/>
          </a:p>
          <a:p>
            <a:endParaRPr lang="it-IT" dirty="0"/>
          </a:p>
          <a:p>
            <a:endParaRPr lang="it-IT" dirty="0"/>
          </a:p>
        </p:txBody>
      </p:sp>
      <p:sp>
        <p:nvSpPr>
          <p:cNvPr id="4" name="Segnaposto contenuto 3">
            <a:extLst>
              <a:ext uri="{FF2B5EF4-FFF2-40B4-BE49-F238E27FC236}">
                <a16:creationId xmlns:a16="http://schemas.microsoft.com/office/drawing/2014/main" id="{51E5D2C2-C69B-C245-972C-83967F876722}"/>
              </a:ext>
            </a:extLst>
          </p:cNvPr>
          <p:cNvSpPr>
            <a:spLocks noGrp="1"/>
          </p:cNvSpPr>
          <p:nvPr>
            <p:ph sz="quarter" idx="4"/>
          </p:nvPr>
        </p:nvSpPr>
        <p:spPr>
          <a:xfrm>
            <a:off x="7444154" y="1350146"/>
            <a:ext cx="4419234" cy="5261668"/>
          </a:xfrm>
        </p:spPr>
        <p:txBody>
          <a:bodyPr anchor="ctr"/>
          <a:lstStyle/>
          <a:p>
            <a:r>
              <a:rPr lang="it-IT" sz="2000" b="1" u="sng" dirty="0">
                <a:solidFill>
                  <a:srgbClr val="50B4C8"/>
                </a:solidFill>
              </a:rPr>
              <a:t>SYMMETRIC_DIFFERENCE()</a:t>
            </a:r>
          </a:p>
          <a:p>
            <a:r>
              <a:rPr lang="it-IT" sz="1400" dirty="0"/>
              <a:t>Il metodo ritorna </a:t>
            </a:r>
            <a:r>
              <a:rPr lang="it-IT" sz="1400" b="1" dirty="0">
                <a:highlight>
                  <a:srgbClr val="00FFFF"/>
                </a:highlight>
              </a:rPr>
              <a:t>tutti gli elementi presenti nei sets dati, con l’eccezione degli elementi comuni </a:t>
            </a:r>
            <a:r>
              <a:rPr lang="it-IT" sz="1400" dirty="0"/>
              <a:t>(elementi della loro intersezione). </a:t>
            </a:r>
          </a:p>
          <a:p>
            <a:endParaRPr lang="it-IT" sz="1400" dirty="0"/>
          </a:p>
          <a:p>
            <a:r>
              <a:rPr lang="it-IT" sz="1600" dirty="0" err="1">
                <a:latin typeface="Consolas" panose="020B0609020204030204" pitchFamily="49" charset="0"/>
              </a:rPr>
              <a:t>Result</a:t>
            </a:r>
            <a:r>
              <a:rPr lang="it-IT" sz="1600" dirty="0">
                <a:latin typeface="Consolas" panose="020B0609020204030204" pitchFamily="49" charset="0"/>
              </a:rPr>
              <a:t> = </a:t>
            </a: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a:t>
            </a:r>
            <a:r>
              <a:rPr lang="it-IT" sz="1600" dirty="0">
                <a:latin typeface="Consolas" panose="020B0609020204030204" pitchFamily="49" charset="0"/>
              </a:rPr>
              <a:t>(B)</a:t>
            </a: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dirty="0"/>
          </a:p>
        </p:txBody>
      </p:sp>
      <p:pic>
        <p:nvPicPr>
          <p:cNvPr id="4098" name="Picture 2" descr="Set Symmetric Difference in Python">
            <a:extLst>
              <a:ext uri="{FF2B5EF4-FFF2-40B4-BE49-F238E27FC236}">
                <a16:creationId xmlns:a16="http://schemas.microsoft.com/office/drawing/2014/main" id="{231EBE57-09AB-E726-9E9E-E6FBF2F44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219" y="3006105"/>
            <a:ext cx="2447559" cy="1392389"/>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662F179C-5DA9-6173-F5C3-14E3DB07141D}"/>
              </a:ext>
            </a:extLst>
          </p:cNvPr>
          <p:cNvSpPr txBox="1"/>
          <p:nvPr/>
        </p:nvSpPr>
        <p:spPr>
          <a:xfrm>
            <a:off x="4872220" y="1503485"/>
            <a:ext cx="2447559" cy="1200329"/>
          </a:xfrm>
          <a:prstGeom prst="rect">
            <a:avLst/>
          </a:prstGeom>
          <a:noFill/>
        </p:spPr>
        <p:txBody>
          <a:bodyPr wrap="square" rtlCol="0">
            <a:spAutoFit/>
          </a:bodyPr>
          <a:lstStyle/>
          <a:p>
            <a:pPr algn="ctr"/>
            <a:r>
              <a:rPr lang="it-IT" dirty="0"/>
              <a:t>Mantenere </a:t>
            </a:r>
            <a:r>
              <a:rPr lang="it-IT" b="1" dirty="0">
                <a:highlight>
                  <a:srgbClr val="FFFF00"/>
                </a:highlight>
              </a:rPr>
              <a:t>tutti gli elementi tranne quelli presenti in entrambi</a:t>
            </a:r>
            <a:r>
              <a:rPr lang="it-IT" dirty="0"/>
              <a:t> (o più) i set che si uniscono</a:t>
            </a:r>
          </a:p>
        </p:txBody>
      </p:sp>
      <p:pic>
        <p:nvPicPr>
          <p:cNvPr id="7" name="Immagine 6">
            <a:extLst>
              <a:ext uri="{FF2B5EF4-FFF2-40B4-BE49-F238E27FC236}">
                <a16:creationId xmlns:a16="http://schemas.microsoft.com/office/drawing/2014/main" id="{A034BCE5-8FD3-88A0-4893-42AF431C21EE}"/>
              </a:ext>
            </a:extLst>
          </p:cNvPr>
          <p:cNvPicPr>
            <a:picLocks noChangeAspect="1"/>
          </p:cNvPicPr>
          <p:nvPr/>
        </p:nvPicPr>
        <p:blipFill>
          <a:blip r:embed="rId3"/>
          <a:stretch>
            <a:fillRect/>
          </a:stretch>
        </p:blipFill>
        <p:spPr>
          <a:xfrm>
            <a:off x="642655" y="4222245"/>
            <a:ext cx="3401807" cy="1552825"/>
          </a:xfrm>
          <a:prstGeom prst="rect">
            <a:avLst/>
          </a:prstGeom>
        </p:spPr>
      </p:pic>
      <p:pic>
        <p:nvPicPr>
          <p:cNvPr id="9" name="Immagine 8">
            <a:extLst>
              <a:ext uri="{FF2B5EF4-FFF2-40B4-BE49-F238E27FC236}">
                <a16:creationId xmlns:a16="http://schemas.microsoft.com/office/drawing/2014/main" id="{62ACDDC7-9DEB-0DE5-F04E-5D5DCAA6D667}"/>
              </a:ext>
            </a:extLst>
          </p:cNvPr>
          <p:cNvPicPr>
            <a:picLocks noChangeAspect="1"/>
          </p:cNvPicPr>
          <p:nvPr/>
        </p:nvPicPr>
        <p:blipFill>
          <a:blip r:embed="rId4"/>
          <a:stretch>
            <a:fillRect/>
          </a:stretch>
        </p:blipFill>
        <p:spPr>
          <a:xfrm>
            <a:off x="7679385" y="4574741"/>
            <a:ext cx="4184003" cy="1200329"/>
          </a:xfrm>
          <a:prstGeom prst="rect">
            <a:avLst/>
          </a:prstGeom>
        </p:spPr>
      </p:pic>
    </p:spTree>
    <p:extLst>
      <p:ext uri="{BB962C8B-B14F-4D97-AF65-F5344CB8AC3E}">
        <p14:creationId xmlns:p14="http://schemas.microsoft.com/office/powerpoint/2010/main" val="42280959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t>
            </a:r>
            <a:r>
              <a:rPr lang="it-IT" dirty="0" err="1"/>
              <a:t>difference</a:t>
            </a:r>
            <a:r>
              <a:rPr lang="it-IT" dirty="0"/>
              <a:t> e </a:t>
            </a:r>
            <a:r>
              <a:rPr lang="it-IT" dirty="0" err="1"/>
              <a:t>difference_update</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nchor="ctr"/>
          <a:lstStyle/>
          <a:p>
            <a:r>
              <a:rPr lang="it-IT" sz="2000" b="1" u="sng" dirty="0" err="1">
                <a:solidFill>
                  <a:srgbClr val="50B4C8"/>
                </a:solidFill>
              </a:rPr>
              <a:t>difference_update</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difference_update</a:t>
            </a:r>
            <a:r>
              <a:rPr lang="it-IT" sz="1400" dirty="0"/>
              <a:t> elimina dal set </a:t>
            </a:r>
            <a:r>
              <a:rPr lang="it-IT" sz="1400" b="1" dirty="0">
                <a:highlight>
                  <a:srgbClr val="00FFFF"/>
                </a:highlight>
              </a:rPr>
              <a:t>che chiama il metodo, gli elementi che esistono nei due sets(gli elementi dell’intersezione)</a:t>
            </a:r>
            <a:r>
              <a:rPr lang="it-IT" sz="1400" dirty="0"/>
              <a:t>. In pratica calcola la differenza tra A e B ed aggiorna il set dal quale viene chiamato, con il risultato.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.difference_update</a:t>
            </a:r>
            <a:r>
              <a:rPr lang="it-IT" sz="1800" dirty="0">
                <a:latin typeface="Consolas" panose="020B0609020204030204" pitchFamily="49" charset="0"/>
              </a:rPr>
              <a:t>(B)</a:t>
            </a:r>
          </a:p>
          <a:p>
            <a:endParaRPr lang="it-IT" sz="1600" dirty="0"/>
          </a:p>
          <a:p>
            <a:r>
              <a:rPr lang="it-IT" sz="1400" dirty="0"/>
              <a:t>Il metodo accetta un solo argomento</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5560468"/>
          </a:xfrm>
        </p:spPr>
        <p:txBody>
          <a:bodyPr anchor="ctr"/>
          <a:lstStyle/>
          <a:p>
            <a:r>
              <a:rPr lang="it-IT" sz="2000" b="1" u="sng" dirty="0" err="1">
                <a:solidFill>
                  <a:srgbClr val="50B4C8"/>
                </a:solidFill>
              </a:rPr>
              <a:t>difference</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la differenza tra due set. Contiene </a:t>
            </a:r>
            <a:r>
              <a:rPr lang="it-IT" sz="1400" dirty="0" err="1"/>
              <a:t>ciòè</a:t>
            </a:r>
            <a:r>
              <a:rPr lang="it-IT" sz="1400" dirty="0"/>
              <a:t> gli elementi che esistono SOLO E SOLTANTO nel primo set, non in entrambi.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sp>
        <p:nvSpPr>
          <p:cNvPr id="17" name="CasellaDiTesto 16">
            <a:extLst>
              <a:ext uri="{FF2B5EF4-FFF2-40B4-BE49-F238E27FC236}">
                <a16:creationId xmlns:a16="http://schemas.microsoft.com/office/drawing/2014/main" id="{6253223C-5484-BF35-CE37-474B4C8E7626}"/>
              </a:ext>
            </a:extLst>
          </p:cNvPr>
          <p:cNvSpPr txBox="1"/>
          <p:nvPr/>
        </p:nvSpPr>
        <p:spPr>
          <a:xfrm>
            <a:off x="5120054" y="2898365"/>
            <a:ext cx="2057907" cy="2585323"/>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pic>
        <p:nvPicPr>
          <p:cNvPr id="5122" name="Picture 2" descr="Set Difference in Python">
            <a:extLst>
              <a:ext uri="{FF2B5EF4-FFF2-40B4-BE49-F238E27FC236}">
                <a16:creationId xmlns:a16="http://schemas.microsoft.com/office/drawing/2014/main" id="{16ED1821-1942-7190-BE6D-C00A15723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868" y="1404285"/>
            <a:ext cx="2267747" cy="1325372"/>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6D3B75B6-877C-5382-E695-B979A5DDB35A}"/>
              </a:ext>
            </a:extLst>
          </p:cNvPr>
          <p:cNvPicPr>
            <a:picLocks noChangeAspect="1"/>
          </p:cNvPicPr>
          <p:nvPr/>
        </p:nvPicPr>
        <p:blipFill>
          <a:blip r:embed="rId3"/>
          <a:stretch>
            <a:fillRect/>
          </a:stretch>
        </p:blipFill>
        <p:spPr>
          <a:xfrm>
            <a:off x="818300" y="4227540"/>
            <a:ext cx="3574990" cy="1716331"/>
          </a:xfrm>
          <a:prstGeom prst="rect">
            <a:avLst/>
          </a:prstGeom>
        </p:spPr>
      </p:pic>
      <p:pic>
        <p:nvPicPr>
          <p:cNvPr id="7" name="Immagine 6">
            <a:extLst>
              <a:ext uri="{FF2B5EF4-FFF2-40B4-BE49-F238E27FC236}">
                <a16:creationId xmlns:a16="http://schemas.microsoft.com/office/drawing/2014/main" id="{A9146D1E-9733-7E68-50E4-016C87260832}"/>
              </a:ext>
            </a:extLst>
          </p:cNvPr>
          <p:cNvPicPr>
            <a:picLocks noChangeAspect="1"/>
          </p:cNvPicPr>
          <p:nvPr/>
        </p:nvPicPr>
        <p:blipFill>
          <a:blip r:embed="rId4"/>
          <a:stretch>
            <a:fillRect/>
          </a:stretch>
        </p:blipFill>
        <p:spPr>
          <a:xfrm>
            <a:off x="8040772" y="4191026"/>
            <a:ext cx="2981741" cy="1752845"/>
          </a:xfrm>
          <a:prstGeom prst="rect">
            <a:avLst/>
          </a:prstGeom>
        </p:spPr>
      </p:pic>
    </p:spTree>
    <p:extLst>
      <p:ext uri="{BB962C8B-B14F-4D97-AF65-F5344CB8AC3E}">
        <p14:creationId xmlns:p14="http://schemas.microsoft.com/office/powerpoint/2010/main" val="16528331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isdisjoint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isdisjoint</a:t>
            </a:r>
            <a:r>
              <a:rPr lang="it-IT" sz="1400" dirty="0"/>
              <a:t> ritorna </a:t>
            </a:r>
            <a:r>
              <a:rPr lang="it-IT" sz="1400" b="1" dirty="0">
                <a:solidFill>
                  <a:srgbClr val="50B4C8"/>
                </a:solidFill>
              </a:rPr>
              <a:t>True</a:t>
            </a:r>
            <a:r>
              <a:rPr lang="it-IT" sz="1400" dirty="0"/>
              <a:t> se </a:t>
            </a:r>
            <a:r>
              <a:rPr lang="it-IT" sz="1400" b="1" dirty="0">
                <a:highlight>
                  <a:srgbClr val="00FFFF"/>
                </a:highlight>
              </a:rPr>
              <a:t>due sets non hanno in comune alcun elemento</a:t>
            </a:r>
            <a:r>
              <a:rPr lang="it-IT" sz="1400" dirty="0"/>
              <a:t>. Sono cioè </a:t>
            </a:r>
            <a:r>
              <a:rPr lang="it-IT" sz="1400" b="1" dirty="0"/>
              <a:t>disgiunti</a:t>
            </a:r>
            <a:r>
              <a:rPr lang="it-IT" sz="1400" dirty="0"/>
              <a:t>.  Altrimenti ritorna False.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.isdisjoint</a:t>
            </a:r>
            <a:r>
              <a:rPr lang="it-IT" sz="1800" dirty="0">
                <a:latin typeface="Consolas" panose="020B0609020204030204" pitchFamily="49" charset="0"/>
              </a:rPr>
              <a:t>(B)</a:t>
            </a:r>
          </a:p>
          <a:p>
            <a:endParaRPr lang="it-IT" sz="1600" dirty="0"/>
          </a:p>
          <a:p>
            <a:r>
              <a:rPr lang="it-IT" sz="1400" dirty="0"/>
              <a:t>Il metodo accetta un solo argomento. Si può passare come parametro </a:t>
            </a:r>
            <a:r>
              <a:rPr lang="it-IT" sz="1400" b="1" dirty="0"/>
              <a:t>qualsiasi tipo di iterabile </a:t>
            </a:r>
            <a:r>
              <a:rPr lang="it-IT" sz="1400" dirty="0"/>
              <a:t>come list, </a:t>
            </a:r>
            <a:r>
              <a:rPr lang="it-IT" sz="1400" dirty="0" err="1"/>
              <a:t>tuple</a:t>
            </a:r>
            <a:r>
              <a:rPr lang="it-IT" sz="1400" dirty="0"/>
              <a:t>, </a:t>
            </a:r>
            <a:r>
              <a:rPr lang="it-IT" sz="1400" dirty="0" err="1"/>
              <a:t>dictionary</a:t>
            </a:r>
            <a:r>
              <a:rPr lang="it-IT" sz="1400" dirty="0"/>
              <a:t> o stringhe. Il metodo </a:t>
            </a:r>
            <a:r>
              <a:rPr lang="it-IT" sz="1400" b="1" dirty="0">
                <a:highlight>
                  <a:srgbClr val="FFFF00"/>
                </a:highlight>
              </a:rPr>
              <a:t>prima convertirà l’iterabile </a:t>
            </a:r>
            <a:r>
              <a:rPr lang="it-IT" sz="1400" dirty="0"/>
              <a:t>in set e </a:t>
            </a:r>
            <a:r>
              <a:rPr lang="it-IT" sz="1400" b="1" dirty="0"/>
              <a:t>poi controllerà se i due set sono disgiunti o no. </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6266329" y="1177763"/>
            <a:ext cx="5611727" cy="5560468"/>
          </a:xfrm>
        </p:spPr>
        <p:txBody>
          <a:bodyPr anchor="ctr"/>
          <a:lstStyle/>
          <a:p>
            <a:r>
              <a:rPr lang="it-IT" sz="2000" b="1" u="sng" dirty="0" err="1">
                <a:solidFill>
                  <a:srgbClr val="50B4C8"/>
                </a:solidFill>
              </a:rPr>
              <a:t>Issubset</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True se A è un sottoinsieme di B: tutti gli elementi del set A sono presenti in B. Altrimenti ritorna False.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.issubset</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pic>
        <p:nvPicPr>
          <p:cNvPr id="13" name="Immagine 12">
            <a:extLst>
              <a:ext uri="{FF2B5EF4-FFF2-40B4-BE49-F238E27FC236}">
                <a16:creationId xmlns:a16="http://schemas.microsoft.com/office/drawing/2014/main" id="{EDFDBF07-81DA-8168-A9BA-ED795A5AA713}"/>
              </a:ext>
            </a:extLst>
          </p:cNvPr>
          <p:cNvPicPr>
            <a:picLocks noChangeAspect="1"/>
          </p:cNvPicPr>
          <p:nvPr/>
        </p:nvPicPr>
        <p:blipFill>
          <a:blip r:embed="rId2"/>
          <a:stretch>
            <a:fillRect/>
          </a:stretch>
        </p:blipFill>
        <p:spPr>
          <a:xfrm>
            <a:off x="1212320" y="4191026"/>
            <a:ext cx="3791479" cy="1286054"/>
          </a:xfrm>
          <a:prstGeom prst="rect">
            <a:avLst/>
          </a:prstGeom>
        </p:spPr>
      </p:pic>
      <p:pic>
        <p:nvPicPr>
          <p:cNvPr id="15" name="Immagine 14">
            <a:extLst>
              <a:ext uri="{FF2B5EF4-FFF2-40B4-BE49-F238E27FC236}">
                <a16:creationId xmlns:a16="http://schemas.microsoft.com/office/drawing/2014/main" id="{2169A1AF-C042-990F-8B86-F2C97EB9EB17}"/>
              </a:ext>
            </a:extLst>
          </p:cNvPr>
          <p:cNvPicPr>
            <a:picLocks noChangeAspect="1"/>
          </p:cNvPicPr>
          <p:nvPr/>
        </p:nvPicPr>
        <p:blipFill>
          <a:blip r:embed="rId3"/>
          <a:stretch>
            <a:fillRect/>
          </a:stretch>
        </p:blipFill>
        <p:spPr>
          <a:xfrm>
            <a:off x="1956332" y="5735732"/>
            <a:ext cx="2303453" cy="554095"/>
          </a:xfrm>
          <a:prstGeom prst="rect">
            <a:avLst/>
          </a:prstGeom>
        </p:spPr>
      </p:pic>
      <p:pic>
        <p:nvPicPr>
          <p:cNvPr id="18" name="Immagine 17">
            <a:extLst>
              <a:ext uri="{FF2B5EF4-FFF2-40B4-BE49-F238E27FC236}">
                <a16:creationId xmlns:a16="http://schemas.microsoft.com/office/drawing/2014/main" id="{9CCFC410-8858-AD76-42DB-2FBB172FDA89}"/>
              </a:ext>
            </a:extLst>
          </p:cNvPr>
          <p:cNvPicPr>
            <a:picLocks noChangeAspect="1"/>
          </p:cNvPicPr>
          <p:nvPr/>
        </p:nvPicPr>
        <p:blipFill>
          <a:blip r:embed="rId4"/>
          <a:stretch>
            <a:fillRect/>
          </a:stretch>
        </p:blipFill>
        <p:spPr>
          <a:xfrm>
            <a:off x="7738779" y="4245066"/>
            <a:ext cx="2988310" cy="1553064"/>
          </a:xfrm>
          <a:prstGeom prst="rect">
            <a:avLst/>
          </a:prstGeom>
        </p:spPr>
      </p:pic>
    </p:spTree>
    <p:extLst>
      <p:ext uri="{BB962C8B-B14F-4D97-AF65-F5344CB8AC3E}">
        <p14:creationId xmlns:p14="http://schemas.microsoft.com/office/powerpoint/2010/main" val="21416687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issuperset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b="1" u="sng" dirty="0" err="1">
                <a:solidFill>
                  <a:srgbClr val="50B4C8"/>
                </a:solidFill>
              </a:rPr>
              <a:t>issuperset</a:t>
            </a:r>
            <a:r>
              <a:rPr lang="it-IT" sz="1400" b="1" u="sng" dirty="0">
                <a:solidFill>
                  <a:srgbClr val="50B4C8"/>
                </a:solidFill>
              </a:rPr>
              <a:t>()</a:t>
            </a:r>
            <a:r>
              <a:rPr lang="it-IT" sz="1400" dirty="0"/>
              <a:t> ritorna </a:t>
            </a:r>
            <a:r>
              <a:rPr lang="it-IT" sz="1400" b="1" dirty="0">
                <a:solidFill>
                  <a:srgbClr val="50B4C8"/>
                </a:solidFill>
              </a:rPr>
              <a:t>True</a:t>
            </a:r>
            <a:r>
              <a:rPr lang="it-IT" sz="1400" dirty="0"/>
              <a:t> se </a:t>
            </a:r>
            <a:r>
              <a:rPr lang="it-IT" sz="1400" b="1" dirty="0">
                <a:highlight>
                  <a:srgbClr val="00FFFF"/>
                </a:highlight>
              </a:rPr>
              <a:t>un set possiede tutti gli elementi di un altro set (passato come argomento)</a:t>
            </a:r>
            <a:r>
              <a:rPr lang="it-IT" sz="1400" dirty="0"/>
              <a:t>. Altrimenti ritorna False. </a:t>
            </a:r>
          </a:p>
          <a:p>
            <a:endParaRPr lang="it-IT" sz="1400" dirty="0"/>
          </a:p>
          <a:p>
            <a:r>
              <a:rPr lang="it-IT" sz="1400" dirty="0"/>
              <a:t>X è </a:t>
            </a:r>
            <a:r>
              <a:rPr lang="it-IT" sz="1400" dirty="0" err="1"/>
              <a:t>superset</a:t>
            </a:r>
            <a:r>
              <a:rPr lang="it-IT" sz="1400" dirty="0"/>
              <a:t> di Y se tutti gli elementi di Y sono in X</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.issuperset</a:t>
            </a:r>
            <a:r>
              <a:rPr lang="it-IT" sz="1800" dirty="0">
                <a:latin typeface="Consolas" panose="020B0609020204030204" pitchFamily="49" charset="0"/>
              </a:rPr>
              <a:t>(B) </a:t>
            </a:r>
          </a:p>
          <a:p>
            <a:endParaRPr lang="it-IT" sz="1600" dirty="0"/>
          </a:p>
          <a:p>
            <a:r>
              <a:rPr lang="it-IT" sz="1400" dirty="0"/>
              <a:t>Il metodo controlla se A è </a:t>
            </a:r>
            <a:r>
              <a:rPr lang="it-IT" sz="1400" dirty="0" err="1"/>
              <a:t>superset</a:t>
            </a:r>
            <a:r>
              <a:rPr lang="it-IT" sz="1400" dirty="0"/>
              <a:t> di B. </a:t>
            </a:r>
          </a:p>
        </p:txBody>
      </p:sp>
      <p:pic>
        <p:nvPicPr>
          <p:cNvPr id="7170" name="Picture 2" descr="Superset of a Set">
            <a:extLst>
              <a:ext uri="{FF2B5EF4-FFF2-40B4-BE49-F238E27FC236}">
                <a16:creationId xmlns:a16="http://schemas.microsoft.com/office/drawing/2014/main" id="{0150FD9A-FD43-08CF-8B17-A8CDCAA50FBC}"/>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265863" y="2476703"/>
            <a:ext cx="5612193" cy="2282291"/>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84128342-5A17-AC12-D888-4C187353BEFE}"/>
              </a:ext>
            </a:extLst>
          </p:cNvPr>
          <p:cNvSpPr txBox="1"/>
          <p:nvPr/>
        </p:nvSpPr>
        <p:spPr>
          <a:xfrm>
            <a:off x="7506719" y="4671539"/>
            <a:ext cx="3472961" cy="369332"/>
          </a:xfrm>
          <a:prstGeom prst="rect">
            <a:avLst/>
          </a:prstGeom>
          <a:noFill/>
        </p:spPr>
        <p:txBody>
          <a:bodyPr wrap="square" rtlCol="0">
            <a:spAutoFit/>
          </a:bodyPr>
          <a:lstStyle/>
          <a:p>
            <a:r>
              <a:rPr lang="it-IT" dirty="0"/>
              <a:t>In questo esempio B è </a:t>
            </a:r>
            <a:r>
              <a:rPr lang="it-IT" dirty="0" err="1"/>
              <a:t>superset</a:t>
            </a:r>
            <a:r>
              <a:rPr lang="it-IT" dirty="0"/>
              <a:t> di A</a:t>
            </a:r>
          </a:p>
        </p:txBody>
      </p:sp>
      <p:pic>
        <p:nvPicPr>
          <p:cNvPr id="9" name="Immagine 8">
            <a:extLst>
              <a:ext uri="{FF2B5EF4-FFF2-40B4-BE49-F238E27FC236}">
                <a16:creationId xmlns:a16="http://schemas.microsoft.com/office/drawing/2014/main" id="{338C5432-BC98-5674-069C-6BFF584BFC76}"/>
              </a:ext>
            </a:extLst>
          </p:cNvPr>
          <p:cNvPicPr>
            <a:picLocks noChangeAspect="1"/>
          </p:cNvPicPr>
          <p:nvPr/>
        </p:nvPicPr>
        <p:blipFill>
          <a:blip r:embed="rId3"/>
          <a:stretch>
            <a:fillRect/>
          </a:stretch>
        </p:blipFill>
        <p:spPr>
          <a:xfrm>
            <a:off x="3990867" y="5040871"/>
            <a:ext cx="742950" cy="819150"/>
          </a:xfrm>
          <a:prstGeom prst="rect">
            <a:avLst/>
          </a:prstGeom>
        </p:spPr>
      </p:pic>
      <p:pic>
        <p:nvPicPr>
          <p:cNvPr id="11" name="Immagine 10">
            <a:extLst>
              <a:ext uri="{FF2B5EF4-FFF2-40B4-BE49-F238E27FC236}">
                <a16:creationId xmlns:a16="http://schemas.microsoft.com/office/drawing/2014/main" id="{EB1FC62D-57FD-74A4-4B26-7DA680250ACA}"/>
              </a:ext>
            </a:extLst>
          </p:cNvPr>
          <p:cNvPicPr>
            <a:picLocks noChangeAspect="1"/>
          </p:cNvPicPr>
          <p:nvPr/>
        </p:nvPicPr>
        <p:blipFill>
          <a:blip r:embed="rId4"/>
          <a:stretch>
            <a:fillRect/>
          </a:stretch>
        </p:blipFill>
        <p:spPr>
          <a:xfrm>
            <a:off x="882231" y="3962864"/>
            <a:ext cx="2293130" cy="2454998"/>
          </a:xfrm>
          <a:prstGeom prst="rect">
            <a:avLst/>
          </a:prstGeom>
        </p:spPr>
      </p:pic>
    </p:spTree>
    <p:extLst>
      <p:ext uri="{BB962C8B-B14F-4D97-AF65-F5344CB8AC3E}">
        <p14:creationId xmlns:p14="http://schemas.microsoft.com/office/powerpoint/2010/main" val="27049599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1D084F-E11A-4336-99CF-807D85D83513}"/>
              </a:ext>
            </a:extLst>
          </p:cNvPr>
          <p:cNvSpPr>
            <a:spLocks noGrp="1"/>
          </p:cNvSpPr>
          <p:nvPr>
            <p:ph type="title"/>
          </p:nvPr>
        </p:nvSpPr>
        <p:spPr/>
        <p:txBody>
          <a:bodyPr/>
          <a:lstStyle/>
          <a:p>
            <a:r>
              <a:rPr lang="it-IT" dirty="0"/>
              <a:t>PYTHON SETS - METODI</a:t>
            </a:r>
          </a:p>
        </p:txBody>
      </p:sp>
      <p:graphicFrame>
        <p:nvGraphicFramePr>
          <p:cNvPr id="7" name="Tabella 7">
            <a:extLst>
              <a:ext uri="{FF2B5EF4-FFF2-40B4-BE49-F238E27FC236}">
                <a16:creationId xmlns:a16="http://schemas.microsoft.com/office/drawing/2014/main" id="{F1CFFD2D-FC45-04D7-6725-924FE8929872}"/>
              </a:ext>
            </a:extLst>
          </p:cNvPr>
          <p:cNvGraphicFramePr>
            <a:graphicFrameLocks noGrp="1"/>
          </p:cNvGraphicFramePr>
          <p:nvPr>
            <p:ph idx="1"/>
          </p:nvPr>
        </p:nvGraphicFramePr>
        <p:xfrm>
          <a:off x="1733555" y="1556763"/>
          <a:ext cx="9161588" cy="4832746"/>
        </p:xfrm>
        <a:graphic>
          <a:graphicData uri="http://schemas.openxmlformats.org/drawingml/2006/table">
            <a:tbl>
              <a:tblPr firstRow="1" bandRow="1">
                <a:tableStyleId>{5C22544A-7EE6-4342-B048-85BDC9FD1C3A}</a:tableStyleId>
              </a:tblPr>
              <a:tblGrid>
                <a:gridCol w="2222983">
                  <a:extLst>
                    <a:ext uri="{9D8B030D-6E8A-4147-A177-3AD203B41FA5}">
                      <a16:colId xmlns:a16="http://schemas.microsoft.com/office/drawing/2014/main" val="3863760930"/>
                    </a:ext>
                  </a:extLst>
                </a:gridCol>
                <a:gridCol w="6938605">
                  <a:extLst>
                    <a:ext uri="{9D8B030D-6E8A-4147-A177-3AD203B41FA5}">
                      <a16:colId xmlns:a16="http://schemas.microsoft.com/office/drawing/2014/main" val="3455078824"/>
                    </a:ext>
                  </a:extLst>
                </a:gridCol>
              </a:tblGrid>
              <a:tr h="302000">
                <a:tc>
                  <a:txBody>
                    <a:bodyPr/>
                    <a:lstStyle/>
                    <a:p>
                      <a:r>
                        <a:rPr lang="it-IT" sz="1800" b="1" dirty="0"/>
                        <a:t>METODO</a:t>
                      </a:r>
                    </a:p>
                  </a:txBody>
                  <a:tcPr marL="28426" marR="28426" marT="14213" marB="14213"/>
                </a:tc>
                <a:tc>
                  <a:txBody>
                    <a:bodyPr/>
                    <a:lstStyle/>
                    <a:p>
                      <a:r>
                        <a:rPr lang="it-IT" sz="1800" dirty="0"/>
                        <a:t>DESCRIZIONE</a:t>
                      </a:r>
                    </a:p>
                  </a:txBody>
                  <a:tcPr marL="28426" marR="28426" marT="14213" marB="14213"/>
                </a:tc>
                <a:extLst>
                  <a:ext uri="{0D108BD9-81ED-4DB2-BD59-A6C34878D82A}">
                    <a16:rowId xmlns:a16="http://schemas.microsoft.com/office/drawing/2014/main" val="2446985144"/>
                  </a:ext>
                </a:extLst>
              </a:tr>
              <a:tr h="302000">
                <a:tc>
                  <a:txBody>
                    <a:bodyPr/>
                    <a:lstStyle/>
                    <a:p>
                      <a:r>
                        <a:rPr lang="it-IT" sz="1400" b="1" dirty="0" err="1"/>
                        <a:t>Add</a:t>
                      </a:r>
                      <a:r>
                        <a:rPr lang="it-IT" sz="1400" b="1" dirty="0"/>
                        <a:t>()</a:t>
                      </a:r>
                    </a:p>
                  </a:txBody>
                  <a:tcPr marL="28426" marR="28426" marT="14213" marB="14213"/>
                </a:tc>
                <a:tc>
                  <a:txBody>
                    <a:bodyPr/>
                    <a:lstStyle/>
                    <a:p>
                      <a:r>
                        <a:rPr lang="it-IT" sz="1400" dirty="0"/>
                        <a:t>Aggiunge un elemento al set</a:t>
                      </a:r>
                    </a:p>
                  </a:txBody>
                  <a:tcPr marL="28426" marR="28426" marT="14213" marB="14213"/>
                </a:tc>
                <a:extLst>
                  <a:ext uri="{0D108BD9-81ED-4DB2-BD59-A6C34878D82A}">
                    <a16:rowId xmlns:a16="http://schemas.microsoft.com/office/drawing/2014/main" val="807704996"/>
                  </a:ext>
                </a:extLst>
              </a:tr>
              <a:tr h="302000">
                <a:tc>
                  <a:txBody>
                    <a:bodyPr/>
                    <a:lstStyle/>
                    <a:p>
                      <a:r>
                        <a:rPr lang="it-IT" sz="1400" b="1" dirty="0"/>
                        <a:t>Clear()</a:t>
                      </a:r>
                    </a:p>
                  </a:txBody>
                  <a:tcPr marL="28426" marR="28426" marT="14213" marB="14213"/>
                </a:tc>
                <a:tc>
                  <a:txBody>
                    <a:bodyPr/>
                    <a:lstStyle/>
                    <a:p>
                      <a:r>
                        <a:rPr lang="it-IT" sz="1400" dirty="0"/>
                        <a:t>Rimuove tutti gli elementi da un set</a:t>
                      </a:r>
                    </a:p>
                  </a:txBody>
                  <a:tcPr marL="28426" marR="28426" marT="14213" marB="14213"/>
                </a:tc>
                <a:extLst>
                  <a:ext uri="{0D108BD9-81ED-4DB2-BD59-A6C34878D82A}">
                    <a16:rowId xmlns:a16="http://schemas.microsoft.com/office/drawing/2014/main" val="1380270137"/>
                  </a:ext>
                </a:extLst>
              </a:tr>
              <a:tr h="302000">
                <a:tc>
                  <a:txBody>
                    <a:bodyPr/>
                    <a:lstStyle/>
                    <a:p>
                      <a:r>
                        <a:rPr lang="it-IT" sz="1400" b="1" dirty="0"/>
                        <a:t>Copy</a:t>
                      </a:r>
                    </a:p>
                  </a:txBody>
                  <a:tcPr marL="28426" marR="28426" marT="14213" marB="14213"/>
                </a:tc>
                <a:tc>
                  <a:txBody>
                    <a:bodyPr/>
                    <a:lstStyle/>
                    <a:p>
                      <a:r>
                        <a:rPr lang="it-IT" sz="1400" dirty="0"/>
                        <a:t>Ritorna una copia di un set</a:t>
                      </a:r>
                    </a:p>
                  </a:txBody>
                  <a:tcPr marL="28426" marR="28426" marT="14213" marB="14213"/>
                </a:tc>
                <a:extLst>
                  <a:ext uri="{0D108BD9-81ED-4DB2-BD59-A6C34878D82A}">
                    <a16:rowId xmlns:a16="http://schemas.microsoft.com/office/drawing/2014/main" val="182199443"/>
                  </a:ext>
                </a:extLst>
              </a:tr>
              <a:tr h="302000">
                <a:tc>
                  <a:txBody>
                    <a:bodyPr/>
                    <a:lstStyle/>
                    <a:p>
                      <a:r>
                        <a:rPr lang="it-IT" sz="1400" b="1" dirty="0" err="1"/>
                        <a:t>Difference</a:t>
                      </a:r>
                      <a:r>
                        <a:rPr lang="it-IT" sz="1400" b="1" dirty="0"/>
                        <a:t>()</a:t>
                      </a:r>
                    </a:p>
                  </a:txBody>
                  <a:tcPr marL="28426" marR="28426" marT="14213" marB="14213"/>
                </a:tc>
                <a:tc>
                  <a:txBody>
                    <a:bodyPr/>
                    <a:lstStyle/>
                    <a:p>
                      <a:r>
                        <a:rPr lang="it-IT" sz="1400" dirty="0"/>
                        <a:t>Ritorna un set contenente la differenza tra due o più sets</a:t>
                      </a:r>
                    </a:p>
                  </a:txBody>
                  <a:tcPr marL="28426" marR="28426" marT="14213" marB="14213"/>
                </a:tc>
                <a:extLst>
                  <a:ext uri="{0D108BD9-81ED-4DB2-BD59-A6C34878D82A}">
                    <a16:rowId xmlns:a16="http://schemas.microsoft.com/office/drawing/2014/main" val="3759585263"/>
                  </a:ext>
                </a:extLst>
              </a:tr>
              <a:tr h="302000">
                <a:tc>
                  <a:txBody>
                    <a:bodyPr/>
                    <a:lstStyle/>
                    <a:p>
                      <a:r>
                        <a:rPr lang="it-IT" sz="1400" b="1" dirty="0" err="1"/>
                        <a:t>Difference_update</a:t>
                      </a:r>
                      <a:r>
                        <a:rPr lang="it-IT" sz="1400" b="1" dirty="0"/>
                        <a:t>()</a:t>
                      </a:r>
                    </a:p>
                  </a:txBody>
                  <a:tcPr marL="28426" marR="28426" marT="14213" marB="14213"/>
                </a:tc>
                <a:tc>
                  <a:txBody>
                    <a:bodyPr/>
                    <a:lstStyle/>
                    <a:p>
                      <a:r>
                        <a:rPr lang="it-IT" sz="1400" dirty="0"/>
                        <a:t>Rimuove tutti gli elementi in un set che sono inclusi in un altro set specificato </a:t>
                      </a:r>
                    </a:p>
                  </a:txBody>
                  <a:tcPr marL="28426" marR="28426" marT="14213" marB="14213"/>
                </a:tc>
                <a:extLst>
                  <a:ext uri="{0D108BD9-81ED-4DB2-BD59-A6C34878D82A}">
                    <a16:rowId xmlns:a16="http://schemas.microsoft.com/office/drawing/2014/main" val="1713742369"/>
                  </a:ext>
                </a:extLst>
              </a:tr>
              <a:tr h="302000">
                <a:tc>
                  <a:txBody>
                    <a:bodyPr/>
                    <a:lstStyle/>
                    <a:p>
                      <a:r>
                        <a:rPr lang="it-IT" sz="1400" b="1" dirty="0" err="1"/>
                        <a:t>Discard</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1202737708"/>
                  </a:ext>
                </a:extLst>
              </a:tr>
              <a:tr h="302000">
                <a:tc>
                  <a:txBody>
                    <a:bodyPr/>
                    <a:lstStyle/>
                    <a:p>
                      <a:r>
                        <a:rPr lang="it-IT" sz="1400" b="1" dirty="0" err="1"/>
                        <a:t>Intersection</a:t>
                      </a:r>
                      <a:r>
                        <a:rPr lang="it-IT" sz="1400" b="1" dirty="0"/>
                        <a:t>()</a:t>
                      </a:r>
                    </a:p>
                  </a:txBody>
                  <a:tcPr marL="28426" marR="28426" marT="14213" marB="14213"/>
                </a:tc>
                <a:tc>
                  <a:txBody>
                    <a:bodyPr/>
                    <a:lstStyle/>
                    <a:p>
                      <a:r>
                        <a:rPr lang="it-IT" sz="1400" dirty="0"/>
                        <a:t>Ritorna un set che è l’intersezione di altri due sets</a:t>
                      </a:r>
                    </a:p>
                  </a:txBody>
                  <a:tcPr marL="28426" marR="28426" marT="14213" marB="14213"/>
                </a:tc>
                <a:extLst>
                  <a:ext uri="{0D108BD9-81ED-4DB2-BD59-A6C34878D82A}">
                    <a16:rowId xmlns:a16="http://schemas.microsoft.com/office/drawing/2014/main" val="1336167120"/>
                  </a:ext>
                </a:extLst>
              </a:tr>
              <a:tr h="302000">
                <a:tc>
                  <a:txBody>
                    <a:bodyPr/>
                    <a:lstStyle/>
                    <a:p>
                      <a:r>
                        <a:rPr lang="it-IT" sz="1400" b="1" dirty="0" err="1"/>
                        <a:t>Intesection_update</a:t>
                      </a:r>
                      <a:r>
                        <a:rPr lang="it-IT" sz="1400" b="1" dirty="0"/>
                        <a:t>()</a:t>
                      </a:r>
                    </a:p>
                  </a:txBody>
                  <a:tcPr marL="28426" marR="28426" marT="14213" marB="14213"/>
                </a:tc>
                <a:tc>
                  <a:txBody>
                    <a:bodyPr/>
                    <a:lstStyle/>
                    <a:p>
                      <a:r>
                        <a:rPr lang="it-IT" sz="1400" dirty="0"/>
                        <a:t>Nel set che lo chiama rimuove gli elementi che non sono presenti in un altro set specificato</a:t>
                      </a:r>
                    </a:p>
                  </a:txBody>
                  <a:tcPr marL="28426" marR="28426" marT="14213" marB="14213"/>
                </a:tc>
                <a:extLst>
                  <a:ext uri="{0D108BD9-81ED-4DB2-BD59-A6C34878D82A}">
                    <a16:rowId xmlns:a16="http://schemas.microsoft.com/office/drawing/2014/main" val="2092504497"/>
                  </a:ext>
                </a:extLst>
              </a:tr>
              <a:tr h="302000">
                <a:tc>
                  <a:txBody>
                    <a:bodyPr/>
                    <a:lstStyle/>
                    <a:p>
                      <a:r>
                        <a:rPr lang="it-IT" sz="1400" b="1" dirty="0" err="1"/>
                        <a:t>Isdisjoint</a:t>
                      </a:r>
                      <a:r>
                        <a:rPr lang="it-IT" sz="1400" b="1" dirty="0"/>
                        <a:t>()</a:t>
                      </a:r>
                    </a:p>
                  </a:txBody>
                  <a:tcPr marL="28426" marR="28426" marT="14213" marB="14213"/>
                </a:tc>
                <a:tc>
                  <a:txBody>
                    <a:bodyPr/>
                    <a:lstStyle/>
                    <a:p>
                      <a:r>
                        <a:rPr lang="it-IT" sz="1400" dirty="0"/>
                        <a:t>Controlla se due set hanno intersezioni o no</a:t>
                      </a:r>
                    </a:p>
                  </a:txBody>
                  <a:tcPr marL="28426" marR="28426" marT="14213" marB="14213"/>
                </a:tc>
                <a:extLst>
                  <a:ext uri="{0D108BD9-81ED-4DB2-BD59-A6C34878D82A}">
                    <a16:rowId xmlns:a16="http://schemas.microsoft.com/office/drawing/2014/main" val="4283572076"/>
                  </a:ext>
                </a:extLst>
              </a:tr>
              <a:tr h="302000">
                <a:tc>
                  <a:txBody>
                    <a:bodyPr/>
                    <a:lstStyle/>
                    <a:p>
                      <a:r>
                        <a:rPr lang="it-IT" sz="1400" b="1" dirty="0" err="1"/>
                        <a:t>Issubset</a:t>
                      </a:r>
                      <a:r>
                        <a:rPr lang="it-IT" sz="1400" b="1" dirty="0"/>
                        <a:t>()</a:t>
                      </a:r>
                    </a:p>
                  </a:txBody>
                  <a:tcPr marL="28426" marR="28426" marT="14213" marB="14213"/>
                </a:tc>
                <a:tc>
                  <a:txBody>
                    <a:bodyPr/>
                    <a:lstStyle/>
                    <a:p>
                      <a:r>
                        <a:rPr lang="it-IT" sz="1400" dirty="0"/>
                        <a:t>Controlla se un set contiene l’altro o no</a:t>
                      </a:r>
                    </a:p>
                  </a:txBody>
                  <a:tcPr marL="28426" marR="28426" marT="14213" marB="14213"/>
                </a:tc>
                <a:extLst>
                  <a:ext uri="{0D108BD9-81ED-4DB2-BD59-A6C34878D82A}">
                    <a16:rowId xmlns:a16="http://schemas.microsoft.com/office/drawing/2014/main" val="2143148270"/>
                  </a:ext>
                </a:extLst>
              </a:tr>
              <a:tr h="302000">
                <a:tc>
                  <a:txBody>
                    <a:bodyPr/>
                    <a:lstStyle/>
                    <a:p>
                      <a:r>
                        <a:rPr lang="it-IT" sz="1400" b="1" dirty="0"/>
                        <a:t>Pop()</a:t>
                      </a:r>
                    </a:p>
                  </a:txBody>
                  <a:tcPr marL="28426" marR="28426" marT="14213" marB="14213"/>
                </a:tc>
                <a:tc>
                  <a:txBody>
                    <a:bodyPr/>
                    <a:lstStyle/>
                    <a:p>
                      <a:r>
                        <a:rPr lang="it-IT" sz="1400" dirty="0"/>
                        <a:t>Rimuove un elemento da un set</a:t>
                      </a:r>
                    </a:p>
                  </a:txBody>
                  <a:tcPr marL="28426" marR="28426" marT="14213" marB="14213"/>
                </a:tc>
                <a:extLst>
                  <a:ext uri="{0D108BD9-81ED-4DB2-BD59-A6C34878D82A}">
                    <a16:rowId xmlns:a16="http://schemas.microsoft.com/office/drawing/2014/main" val="1772402661"/>
                  </a:ext>
                </a:extLst>
              </a:tr>
              <a:tr h="302000">
                <a:tc>
                  <a:txBody>
                    <a:bodyPr/>
                    <a:lstStyle/>
                    <a:p>
                      <a:r>
                        <a:rPr lang="it-IT" sz="1400" b="1" dirty="0" err="1"/>
                        <a:t>Remove</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3088315966"/>
                  </a:ext>
                </a:extLst>
              </a:tr>
              <a:tr h="302000">
                <a:tc>
                  <a:txBody>
                    <a:bodyPr/>
                    <a:lstStyle/>
                    <a:p>
                      <a:r>
                        <a:rPr lang="it-IT" sz="1400" b="1" dirty="0" err="1"/>
                        <a:t>Symmetric_difference</a:t>
                      </a:r>
                      <a:r>
                        <a:rPr lang="it-IT" sz="1400" b="1" dirty="0"/>
                        <a:t>()</a:t>
                      </a:r>
                    </a:p>
                  </a:txBody>
                  <a:tcPr marL="28426" marR="28426" marT="14213" marB="14213"/>
                </a:tc>
                <a:tc>
                  <a:txBody>
                    <a:bodyPr/>
                    <a:lstStyle/>
                    <a:p>
                      <a:r>
                        <a:rPr lang="it-IT" sz="1400" dirty="0"/>
                        <a:t>Ritorna un set con le differenze simmetriche tra il set che lo chiama e un altro</a:t>
                      </a:r>
                    </a:p>
                  </a:txBody>
                  <a:tcPr marL="28426" marR="28426" marT="14213" marB="14213"/>
                </a:tc>
                <a:extLst>
                  <a:ext uri="{0D108BD9-81ED-4DB2-BD59-A6C34878D82A}">
                    <a16:rowId xmlns:a16="http://schemas.microsoft.com/office/drawing/2014/main" val="1095836372"/>
                  </a:ext>
                </a:extLst>
              </a:tr>
              <a:tr h="302000">
                <a:tc>
                  <a:txBody>
                    <a:bodyPr/>
                    <a:lstStyle/>
                    <a:p>
                      <a:r>
                        <a:rPr lang="it-IT" sz="1400" b="1" dirty="0"/>
                        <a:t>Union()</a:t>
                      </a:r>
                    </a:p>
                  </a:txBody>
                  <a:tcPr marL="28426" marR="28426" marT="14213" marB="142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Ritorna un set contenente l’unione dei due set</a:t>
                      </a:r>
                    </a:p>
                  </a:txBody>
                  <a:tcPr marL="28426" marR="28426" marT="14213" marB="14213"/>
                </a:tc>
                <a:extLst>
                  <a:ext uri="{0D108BD9-81ED-4DB2-BD59-A6C34878D82A}">
                    <a16:rowId xmlns:a16="http://schemas.microsoft.com/office/drawing/2014/main" val="3012689263"/>
                  </a:ext>
                </a:extLst>
              </a:tr>
              <a:tr h="302000">
                <a:tc>
                  <a:txBody>
                    <a:bodyPr/>
                    <a:lstStyle/>
                    <a:p>
                      <a:r>
                        <a:rPr lang="it-IT" sz="1400" b="1" dirty="0"/>
                        <a:t>Update()</a:t>
                      </a:r>
                    </a:p>
                  </a:txBody>
                  <a:tcPr marL="28426" marR="28426" marT="14213" marB="14213"/>
                </a:tc>
                <a:tc>
                  <a:txBody>
                    <a:bodyPr/>
                    <a:lstStyle/>
                    <a:p>
                      <a:r>
                        <a:rPr lang="it-IT" sz="1400" dirty="0"/>
                        <a:t>Aggiorna il set con l’unione del set attuale e un altro</a:t>
                      </a:r>
                    </a:p>
                  </a:txBody>
                  <a:tcPr marL="28426" marR="28426" marT="14213" marB="14213"/>
                </a:tc>
                <a:extLst>
                  <a:ext uri="{0D108BD9-81ED-4DB2-BD59-A6C34878D82A}">
                    <a16:rowId xmlns:a16="http://schemas.microsoft.com/office/drawing/2014/main" val="2505405374"/>
                  </a:ext>
                </a:extLst>
              </a:tr>
            </a:tbl>
          </a:graphicData>
        </a:graphic>
      </p:graphicFrame>
    </p:spTree>
    <p:extLst>
      <p:ext uri="{BB962C8B-B14F-4D97-AF65-F5344CB8AC3E}">
        <p14:creationId xmlns:p14="http://schemas.microsoft.com/office/powerpoint/2010/main" val="27554234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FD0024-D27E-4993-A21A-E39FABA026D7}"/>
              </a:ext>
            </a:extLst>
          </p:cNvPr>
          <p:cNvSpPr>
            <a:spLocks noGrp="1"/>
          </p:cNvSpPr>
          <p:nvPr>
            <p:ph type="title"/>
          </p:nvPr>
        </p:nvSpPr>
        <p:spPr/>
        <p:txBody>
          <a:bodyPr/>
          <a:lstStyle/>
          <a:p>
            <a:r>
              <a:rPr lang="it-IT" dirty="0"/>
              <a:t>PYTHON DICTIONARIES</a:t>
            </a:r>
          </a:p>
        </p:txBody>
      </p:sp>
      <p:sp>
        <p:nvSpPr>
          <p:cNvPr id="4" name="Segnaposto contenuto 3">
            <a:extLst>
              <a:ext uri="{FF2B5EF4-FFF2-40B4-BE49-F238E27FC236}">
                <a16:creationId xmlns:a16="http://schemas.microsoft.com/office/drawing/2014/main" id="{D5F8BA14-BA1F-4171-96CC-EA92BD82F1D4}"/>
              </a:ext>
            </a:extLst>
          </p:cNvPr>
          <p:cNvSpPr>
            <a:spLocks noGrp="1"/>
          </p:cNvSpPr>
          <p:nvPr>
            <p:ph sz="quarter" idx="4"/>
          </p:nvPr>
        </p:nvSpPr>
        <p:spPr>
          <a:xfrm>
            <a:off x="4264269" y="1301262"/>
            <a:ext cx="7599119" cy="5275383"/>
          </a:xfrm>
        </p:spPr>
        <p:txBody>
          <a:bodyPr>
            <a:normAutofit/>
          </a:bodyPr>
          <a:lstStyle/>
          <a:p>
            <a:pPr marL="0" indent="0">
              <a:buNone/>
            </a:pPr>
            <a:r>
              <a:rPr lang="it-IT" sz="1800" dirty="0"/>
              <a:t>I </a:t>
            </a:r>
            <a:r>
              <a:rPr lang="it-IT" sz="1800" dirty="0" err="1"/>
              <a:t>dictionaries</a:t>
            </a:r>
            <a:r>
              <a:rPr lang="it-IT" sz="1800" dirty="0"/>
              <a:t> sono usati per memorizzare dati sotto forma di coppie chiave – valore. </a:t>
            </a:r>
            <a:br>
              <a:rPr lang="it-IT" sz="1800" dirty="0"/>
            </a:br>
            <a:r>
              <a:rPr lang="it-IT" sz="1800" dirty="0"/>
              <a:t>Un </a:t>
            </a:r>
            <a:r>
              <a:rPr lang="it-IT" sz="1800" dirty="0" err="1"/>
              <a:t>dictionary</a:t>
            </a:r>
            <a:r>
              <a:rPr lang="it-IT" sz="1800" dirty="0"/>
              <a:t> è una collezione di dati :</a:t>
            </a:r>
          </a:p>
          <a:p>
            <a:pPr>
              <a:buFont typeface="Wingdings" panose="05000000000000000000" pitchFamily="2" charset="2"/>
              <a:buChar char="§"/>
            </a:pPr>
            <a:r>
              <a:rPr lang="it-IT" sz="1800" dirty="0"/>
              <a:t> </a:t>
            </a:r>
            <a:r>
              <a:rPr lang="it-IT" sz="1800" b="1" dirty="0"/>
              <a:t>ORDINATI</a:t>
            </a:r>
            <a:r>
              <a:rPr lang="it-IT" sz="1800" dirty="0"/>
              <a:t> (a partire da Python 3.7): hanno un ordine definito e quest’ordine non cambia, </a:t>
            </a:r>
          </a:p>
          <a:p>
            <a:pPr>
              <a:buFont typeface="Wingdings" panose="05000000000000000000" pitchFamily="2" charset="2"/>
              <a:buChar char="§"/>
            </a:pPr>
            <a:r>
              <a:rPr lang="it-IT" sz="1800" dirty="0"/>
              <a:t> </a:t>
            </a:r>
            <a:r>
              <a:rPr lang="it-IT" sz="1800" b="1" dirty="0"/>
              <a:t>MUTABILI</a:t>
            </a:r>
            <a:r>
              <a:rPr lang="it-IT" sz="1800" dirty="0"/>
              <a:t>: gli elementi possono essere modificati, eliminati o aggiunti anche dopo la creazione del </a:t>
            </a:r>
            <a:r>
              <a:rPr lang="it-IT" sz="1800" dirty="0" err="1"/>
              <a:t>dictionary</a:t>
            </a:r>
            <a:r>
              <a:rPr lang="it-IT" sz="1800" dirty="0"/>
              <a:t>  </a:t>
            </a:r>
          </a:p>
          <a:p>
            <a:pPr>
              <a:buFont typeface="Wingdings" panose="05000000000000000000" pitchFamily="2" charset="2"/>
              <a:buChar char="§"/>
            </a:pPr>
            <a:r>
              <a:rPr lang="it-IT" sz="1800" dirty="0"/>
              <a:t> </a:t>
            </a:r>
            <a:r>
              <a:rPr lang="it-IT" sz="1800" b="1" dirty="0"/>
              <a:t>NON AMMETTE DUPLICATI</a:t>
            </a:r>
            <a:r>
              <a:rPr lang="it-IT" sz="1800" dirty="0"/>
              <a:t>: un </a:t>
            </a:r>
            <a:r>
              <a:rPr lang="it-IT" sz="1800" dirty="0" err="1"/>
              <a:t>dictionary</a:t>
            </a:r>
            <a:r>
              <a:rPr lang="it-IT" sz="1800" dirty="0"/>
              <a:t> non può avere due elementi con la stessa chiave. </a:t>
            </a:r>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endParaRPr lang="it-IT" sz="1800" dirty="0"/>
          </a:p>
          <a:p>
            <a:pPr marL="0" indent="0">
              <a:buNone/>
            </a:pPr>
            <a:r>
              <a:rPr lang="it-IT" sz="1800" dirty="0"/>
              <a:t>Gli </a:t>
            </a:r>
            <a:r>
              <a:rPr lang="it-IT" sz="1800" b="1" dirty="0">
                <a:solidFill>
                  <a:srgbClr val="50B4C8"/>
                </a:solidFill>
              </a:rPr>
              <a:t>elementi</a:t>
            </a:r>
            <a:r>
              <a:rPr lang="it-IT" sz="1800" dirty="0"/>
              <a:t> di un </a:t>
            </a:r>
            <a:r>
              <a:rPr lang="it-IT" sz="1800" dirty="0" err="1"/>
              <a:t>dictionary</a:t>
            </a:r>
            <a:r>
              <a:rPr lang="it-IT" sz="1800" dirty="0"/>
              <a:t> sono:</a:t>
            </a:r>
          </a:p>
          <a:p>
            <a:pPr>
              <a:buFont typeface="Arial" panose="020B0604020202020204" pitchFamily="34" charset="0"/>
              <a:buChar char="•"/>
            </a:pPr>
            <a:r>
              <a:rPr lang="it-IT" sz="1800" dirty="0"/>
              <a:t> scritti tra </a:t>
            </a:r>
            <a:r>
              <a:rPr lang="it-IT" sz="1800" b="1" dirty="0"/>
              <a:t>parentesi graffe </a:t>
            </a:r>
          </a:p>
          <a:p>
            <a:pPr>
              <a:buFont typeface="Arial" panose="020B0604020202020204" pitchFamily="34" charset="0"/>
              <a:buChar char="•"/>
            </a:pPr>
            <a:r>
              <a:rPr lang="it-IT" sz="1800" dirty="0"/>
              <a:t> sono presentati come </a:t>
            </a:r>
            <a:r>
              <a:rPr lang="it-IT" sz="1800" b="1" dirty="0"/>
              <a:t>coppie </a:t>
            </a:r>
            <a:r>
              <a:rPr lang="it-IT" sz="1800" b="1" dirty="0" err="1"/>
              <a:t>chiave:valore</a:t>
            </a:r>
            <a:endParaRPr lang="it-IT" sz="1800" b="1" dirty="0"/>
          </a:p>
          <a:p>
            <a:pPr>
              <a:buFont typeface="Arial" panose="020B0604020202020204" pitchFamily="34" charset="0"/>
              <a:buChar char="•"/>
            </a:pPr>
            <a:r>
              <a:rPr lang="it-IT" sz="1800" dirty="0"/>
              <a:t> possono essere </a:t>
            </a:r>
            <a:r>
              <a:rPr lang="it-IT" sz="1800" b="1" dirty="0">
                <a:highlight>
                  <a:srgbClr val="FFFF00"/>
                </a:highlight>
              </a:rPr>
              <a:t>riferiti usando la loro chiave</a:t>
            </a:r>
            <a:r>
              <a:rPr lang="it-IT" sz="1800" dirty="0"/>
              <a:t>.  </a:t>
            </a:r>
          </a:p>
          <a:p>
            <a:endParaRPr lang="it-IT" dirty="0"/>
          </a:p>
          <a:p>
            <a:endParaRPr lang="it-IT" dirty="0"/>
          </a:p>
          <a:p>
            <a:endParaRPr lang="it-IT" dirty="0"/>
          </a:p>
        </p:txBody>
      </p:sp>
      <p:sp>
        <p:nvSpPr>
          <p:cNvPr id="5" name="Rettangolo 4">
            <a:extLst>
              <a:ext uri="{FF2B5EF4-FFF2-40B4-BE49-F238E27FC236}">
                <a16:creationId xmlns:a16="http://schemas.microsoft.com/office/drawing/2014/main" id="{DEBC3185-20B5-8C6B-0D9C-6DBAA1240C9D}"/>
              </a:ext>
            </a:extLst>
          </p:cNvPr>
          <p:cNvSpPr/>
          <p:nvPr/>
        </p:nvSpPr>
        <p:spPr>
          <a:xfrm>
            <a:off x="0" y="1134208"/>
            <a:ext cx="3828053"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2D9EFB72-FEA4-4F4B-9E3D-25FFFE552EC4}"/>
              </a:ext>
            </a:extLst>
          </p:cNvPr>
          <p:cNvSpPr>
            <a:spLocks noGrp="1"/>
          </p:cNvSpPr>
          <p:nvPr>
            <p:ph sz="half" idx="2"/>
          </p:nvPr>
        </p:nvSpPr>
        <p:spPr>
          <a:xfrm>
            <a:off x="328612" y="2936632"/>
            <a:ext cx="3003673" cy="1714499"/>
          </a:xfrm>
          <a:solidFill>
            <a:schemeClr val="bg1">
              <a:lumMod val="95000"/>
            </a:schemeClr>
          </a:solidFill>
          <a:ln w="28575">
            <a:solidFill>
              <a:srgbClr val="50B4C8"/>
            </a:solidFill>
          </a:ln>
        </p:spPr>
        <p:txBody>
          <a:bodyPr anchor="ctr">
            <a:normAutofit/>
          </a:bodyPr>
          <a:lstStyle/>
          <a:p>
            <a:r>
              <a:rPr lang="en-US" sz="1600" b="0" i="0" dirty="0" err="1">
                <a:solidFill>
                  <a:srgbClr val="000000"/>
                </a:solidFill>
                <a:effectLst/>
                <a:latin typeface="Consolas" panose="020B0609020204030204" pitchFamily="49" charset="0"/>
              </a:rPr>
              <a:t>thisdict</a:t>
            </a:r>
            <a:r>
              <a:rPr lang="en-US" sz="1600" b="0" i="0" dirty="0">
                <a:solidFill>
                  <a:srgbClr val="000000"/>
                </a:solidFill>
                <a:effectLst/>
                <a:latin typeface="Consolas" panose="020B0609020204030204" pitchFamily="49" charset="0"/>
              </a:rPr>
              <a:t> = {</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"brand"</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"Ford"</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"model"</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"Mustang"</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"year"</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1964</a:t>
            </a:r>
            <a:br>
              <a:rPr lang="en-US" sz="1600" dirty="0"/>
            </a:br>
            <a:r>
              <a:rPr lang="en-US" sz="1600" b="0" i="0" dirty="0">
                <a:solidFill>
                  <a:srgbClr val="000000"/>
                </a:solidFill>
                <a:effectLst/>
                <a:latin typeface="Consolas" panose="020B0609020204030204" pitchFamily="49" charset="0"/>
              </a:rPr>
              <a:t>}</a:t>
            </a:r>
            <a:endParaRPr lang="it-IT" sz="1600" dirty="0"/>
          </a:p>
        </p:txBody>
      </p:sp>
      <p:pic>
        <p:nvPicPr>
          <p:cNvPr id="11" name="Immagine 10">
            <a:extLst>
              <a:ext uri="{FF2B5EF4-FFF2-40B4-BE49-F238E27FC236}">
                <a16:creationId xmlns:a16="http://schemas.microsoft.com/office/drawing/2014/main" id="{B613C028-0F08-EC28-2A7C-0313362A3DE8}"/>
              </a:ext>
            </a:extLst>
          </p:cNvPr>
          <p:cNvPicPr>
            <a:picLocks noChangeAspect="1"/>
          </p:cNvPicPr>
          <p:nvPr/>
        </p:nvPicPr>
        <p:blipFill>
          <a:blip r:embed="rId2"/>
          <a:stretch>
            <a:fillRect/>
          </a:stretch>
        </p:blipFill>
        <p:spPr>
          <a:xfrm>
            <a:off x="9112497" y="4951816"/>
            <a:ext cx="2610214" cy="1209844"/>
          </a:xfrm>
          <a:prstGeom prst="rect">
            <a:avLst/>
          </a:prstGeom>
        </p:spPr>
      </p:pic>
      <p:pic>
        <p:nvPicPr>
          <p:cNvPr id="7" name="Immagine 6">
            <a:extLst>
              <a:ext uri="{FF2B5EF4-FFF2-40B4-BE49-F238E27FC236}">
                <a16:creationId xmlns:a16="http://schemas.microsoft.com/office/drawing/2014/main" id="{82FEBB9D-0A81-F340-6560-411B63664C73}"/>
              </a:ext>
            </a:extLst>
          </p:cNvPr>
          <p:cNvPicPr>
            <a:picLocks noChangeAspect="1"/>
          </p:cNvPicPr>
          <p:nvPr/>
        </p:nvPicPr>
        <p:blipFill>
          <a:blip r:embed="rId3"/>
          <a:stretch>
            <a:fillRect/>
          </a:stretch>
        </p:blipFill>
        <p:spPr>
          <a:xfrm>
            <a:off x="6212735" y="3780693"/>
            <a:ext cx="1299062" cy="975945"/>
          </a:xfrm>
          <a:prstGeom prst="rect">
            <a:avLst/>
          </a:prstGeom>
        </p:spPr>
      </p:pic>
      <p:pic>
        <p:nvPicPr>
          <p:cNvPr id="9" name="Immagine 8">
            <a:extLst>
              <a:ext uri="{FF2B5EF4-FFF2-40B4-BE49-F238E27FC236}">
                <a16:creationId xmlns:a16="http://schemas.microsoft.com/office/drawing/2014/main" id="{3478FC56-7545-021D-F892-D51CFB5A19C0}"/>
              </a:ext>
            </a:extLst>
          </p:cNvPr>
          <p:cNvPicPr>
            <a:picLocks noChangeAspect="1"/>
          </p:cNvPicPr>
          <p:nvPr/>
        </p:nvPicPr>
        <p:blipFill>
          <a:blip r:embed="rId4"/>
          <a:stretch>
            <a:fillRect/>
          </a:stretch>
        </p:blipFill>
        <p:spPr>
          <a:xfrm>
            <a:off x="7676413" y="4138415"/>
            <a:ext cx="2872168" cy="260499"/>
          </a:xfrm>
          <a:prstGeom prst="rect">
            <a:avLst/>
          </a:prstGeom>
        </p:spPr>
      </p:pic>
    </p:spTree>
    <p:extLst>
      <p:ext uri="{BB962C8B-B14F-4D97-AF65-F5344CB8AC3E}">
        <p14:creationId xmlns:p14="http://schemas.microsoft.com/office/powerpoint/2010/main" val="18869967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C6DF97-37A9-44B9-AB57-F8A11D015A0F}"/>
              </a:ext>
            </a:extLst>
          </p:cNvPr>
          <p:cNvSpPr>
            <a:spLocks noGrp="1"/>
          </p:cNvSpPr>
          <p:nvPr>
            <p:ph type="title"/>
          </p:nvPr>
        </p:nvSpPr>
        <p:spPr/>
        <p:txBody>
          <a:bodyPr/>
          <a:lstStyle/>
          <a:p>
            <a:r>
              <a:rPr lang="it-IT" dirty="0"/>
              <a:t>PYTHON DICTIONARIES – CREARE UN DICTIONARY</a:t>
            </a:r>
          </a:p>
        </p:txBody>
      </p:sp>
      <p:sp>
        <p:nvSpPr>
          <p:cNvPr id="3" name="Segnaposto contenuto 2">
            <a:extLst>
              <a:ext uri="{FF2B5EF4-FFF2-40B4-BE49-F238E27FC236}">
                <a16:creationId xmlns:a16="http://schemas.microsoft.com/office/drawing/2014/main" id="{30CA9B01-65FF-4709-A6DF-6ABA61077874}"/>
              </a:ext>
            </a:extLst>
          </p:cNvPr>
          <p:cNvSpPr>
            <a:spLocks noGrp="1"/>
          </p:cNvSpPr>
          <p:nvPr>
            <p:ph sz="half" idx="2"/>
          </p:nvPr>
        </p:nvSpPr>
        <p:spPr>
          <a:xfrm>
            <a:off x="328612" y="1271016"/>
            <a:ext cx="5571026" cy="5248655"/>
          </a:xfrm>
        </p:spPr>
        <p:txBody>
          <a:bodyPr>
            <a:normAutofit lnSpcReduction="10000"/>
          </a:bodyPr>
          <a:lstStyle/>
          <a:p>
            <a:r>
              <a:rPr lang="it-IT" sz="2000" dirty="0"/>
              <a:t>Per creare un </a:t>
            </a:r>
            <a:r>
              <a:rPr lang="it-IT" sz="2000" dirty="0" err="1"/>
              <a:t>dictionary</a:t>
            </a:r>
            <a:r>
              <a:rPr lang="it-IT" sz="2000" dirty="0"/>
              <a:t> basta inserire i suoi elementi tra </a:t>
            </a:r>
            <a:r>
              <a:rPr lang="it-IT" sz="2000" b="1" dirty="0">
                <a:highlight>
                  <a:srgbClr val="00FFFF"/>
                </a:highlight>
              </a:rPr>
              <a:t>parentesi graffe</a:t>
            </a:r>
            <a:r>
              <a:rPr lang="it-IT" sz="2000" dirty="0">
                <a:highlight>
                  <a:srgbClr val="00FFFF"/>
                </a:highlight>
              </a:rPr>
              <a:t>, </a:t>
            </a:r>
            <a:r>
              <a:rPr lang="it-IT" sz="2000" b="1" dirty="0">
                <a:highlight>
                  <a:srgbClr val="00FFFF"/>
                </a:highlight>
              </a:rPr>
              <a:t>separati da virgole</a:t>
            </a:r>
            <a:r>
              <a:rPr lang="it-IT" sz="2000" dirty="0"/>
              <a:t>. </a:t>
            </a:r>
          </a:p>
          <a:p>
            <a:endParaRPr lang="it-IT" sz="2000" dirty="0"/>
          </a:p>
          <a:p>
            <a:r>
              <a:rPr lang="it-IT" sz="2000" dirty="0"/>
              <a:t>Ogni elemento ha una </a:t>
            </a:r>
            <a:r>
              <a:rPr lang="it-IT" sz="2000" b="1" dirty="0">
                <a:highlight>
                  <a:srgbClr val="00FFFF"/>
                </a:highlight>
              </a:rPr>
              <a:t>CHIAVE</a:t>
            </a:r>
            <a:r>
              <a:rPr lang="it-IT" sz="2000" dirty="0"/>
              <a:t> ed un corrispondente </a:t>
            </a:r>
            <a:r>
              <a:rPr lang="it-IT" sz="2000" b="1" dirty="0">
                <a:highlight>
                  <a:srgbClr val="00FFFF"/>
                </a:highlight>
              </a:rPr>
              <a:t>VALORE</a:t>
            </a:r>
            <a:r>
              <a:rPr lang="it-IT" sz="2000" dirty="0"/>
              <a:t> espressi come una </a:t>
            </a:r>
            <a:r>
              <a:rPr lang="it-IT" sz="2000" b="1" dirty="0">
                <a:highlight>
                  <a:srgbClr val="FFFF00"/>
                </a:highlight>
              </a:rPr>
              <a:t>coppia </a:t>
            </a:r>
            <a:r>
              <a:rPr lang="it-IT" sz="2000" b="1" dirty="0" err="1">
                <a:highlight>
                  <a:srgbClr val="FFFF00"/>
                </a:highlight>
              </a:rPr>
              <a:t>chiave:valore</a:t>
            </a:r>
            <a:r>
              <a:rPr lang="it-IT" sz="2000" dirty="0"/>
              <a:t>. </a:t>
            </a:r>
          </a:p>
          <a:p>
            <a:endParaRPr lang="it-IT" sz="2000" dirty="0"/>
          </a:p>
          <a:p>
            <a:r>
              <a:rPr lang="it-IT" sz="2000" dirty="0"/>
              <a:t>Mentre i </a:t>
            </a:r>
            <a:r>
              <a:rPr lang="it-IT" sz="2000" b="1" dirty="0"/>
              <a:t>valori</a:t>
            </a:r>
            <a:r>
              <a:rPr lang="it-IT" sz="2000" dirty="0"/>
              <a:t> possono essere </a:t>
            </a:r>
            <a:r>
              <a:rPr lang="it-IT" sz="2000" b="1" dirty="0"/>
              <a:t>di qualsiasi tipo e possono ripetersi</a:t>
            </a:r>
            <a:r>
              <a:rPr lang="it-IT" sz="2000" dirty="0"/>
              <a:t>, le </a:t>
            </a:r>
            <a:r>
              <a:rPr lang="it-IT" sz="2000" b="1" dirty="0"/>
              <a:t>chiavi</a:t>
            </a:r>
            <a:r>
              <a:rPr lang="it-IT" sz="2000" dirty="0"/>
              <a:t> devono essere di un tipo </a:t>
            </a:r>
            <a:r>
              <a:rPr lang="it-IT" sz="2000" b="1" dirty="0"/>
              <a:t>immutabile</a:t>
            </a:r>
            <a:r>
              <a:rPr lang="it-IT" sz="2000" dirty="0"/>
              <a:t> (</a:t>
            </a:r>
            <a:r>
              <a:rPr lang="it-IT" sz="2000" dirty="0" err="1"/>
              <a:t>string</a:t>
            </a:r>
            <a:r>
              <a:rPr lang="it-IT" sz="2000" dirty="0"/>
              <a:t>, </a:t>
            </a:r>
            <a:r>
              <a:rPr lang="it-IT" sz="2000" dirty="0" err="1"/>
              <a:t>number</a:t>
            </a:r>
            <a:r>
              <a:rPr lang="it-IT" sz="2000" dirty="0"/>
              <a:t> o </a:t>
            </a:r>
            <a:r>
              <a:rPr lang="it-IT" sz="2000" dirty="0" err="1"/>
              <a:t>tuple</a:t>
            </a:r>
            <a:r>
              <a:rPr lang="it-IT" sz="2000" dirty="0"/>
              <a:t> con elementi immutabili) e devono essere </a:t>
            </a:r>
            <a:r>
              <a:rPr lang="it-IT" sz="2000" b="1" dirty="0"/>
              <a:t>uniche</a:t>
            </a:r>
            <a:r>
              <a:rPr lang="it-IT" sz="2000" dirty="0"/>
              <a:t>. </a:t>
            </a:r>
          </a:p>
          <a:p>
            <a:endParaRPr lang="it-IT" sz="2000" dirty="0"/>
          </a:p>
          <a:p>
            <a:endParaRPr lang="it-IT" sz="2000" dirty="0"/>
          </a:p>
          <a:p>
            <a:r>
              <a:rPr lang="it-IT" sz="2000" b="1" u="sng" dirty="0">
                <a:solidFill>
                  <a:srgbClr val="50B4C8"/>
                </a:solidFill>
                <a:effectLst>
                  <a:outerShdw blurRad="38100" dist="38100" dir="2700000" algn="tl">
                    <a:srgbClr val="000000">
                      <a:alpha val="43137"/>
                    </a:srgbClr>
                  </a:outerShdw>
                </a:effectLst>
              </a:rPr>
              <a:t>METODO BUILT-IN </a:t>
            </a:r>
            <a:r>
              <a:rPr lang="it-IT" sz="2000" b="1" u="sng" dirty="0" err="1">
                <a:solidFill>
                  <a:srgbClr val="50B4C8"/>
                </a:solidFill>
                <a:effectLst>
                  <a:outerShdw blurRad="38100" dist="38100" dir="2700000" algn="tl">
                    <a:srgbClr val="000000">
                      <a:alpha val="43137"/>
                    </a:srgbClr>
                  </a:outerShdw>
                </a:effectLst>
              </a:rPr>
              <a:t>dict</a:t>
            </a:r>
            <a:r>
              <a:rPr lang="it-IT" sz="2000" b="1" u="sng" dirty="0">
                <a:solidFill>
                  <a:srgbClr val="50B4C8"/>
                </a:solidFill>
                <a:effectLst>
                  <a:outerShdw blurRad="38100" dist="38100" dir="2700000" algn="tl">
                    <a:srgbClr val="000000">
                      <a:alpha val="43137"/>
                    </a:srgbClr>
                  </a:outerShdw>
                </a:effectLst>
              </a:rPr>
              <a:t>()</a:t>
            </a:r>
          </a:p>
          <a:p>
            <a:r>
              <a:rPr lang="it-IT" sz="2000" dirty="0"/>
              <a:t>Per definire un </a:t>
            </a:r>
            <a:r>
              <a:rPr lang="it-IT" sz="2000" dirty="0" err="1"/>
              <a:t>dictionary</a:t>
            </a:r>
            <a:r>
              <a:rPr lang="it-IT" sz="2000" dirty="0"/>
              <a:t> si può anche utilizzare il metodo </a:t>
            </a:r>
            <a:r>
              <a:rPr lang="it-IT" sz="2000" dirty="0" err="1"/>
              <a:t>built</a:t>
            </a:r>
            <a:r>
              <a:rPr lang="it-IT" sz="2000" dirty="0"/>
              <a:t>-in </a:t>
            </a:r>
            <a:r>
              <a:rPr lang="it-IT" sz="2000" dirty="0" err="1"/>
              <a:t>dict</a:t>
            </a:r>
            <a:r>
              <a:rPr lang="it-IT" sz="2000" dirty="0"/>
              <a:t>().</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br>
              <a:rPr lang="en-US" sz="1600" b="0" i="0" dirty="0">
                <a:solidFill>
                  <a:srgbClr val="000000"/>
                </a:solidFill>
                <a:effectLst/>
                <a:highlight>
                  <a:srgbClr val="00FF00"/>
                </a:highlight>
                <a:latin typeface="inter-regular"/>
              </a:rPr>
            </a:br>
            <a:r>
              <a:rPr lang="it-IT" sz="2000" dirty="0">
                <a:highlight>
                  <a:srgbClr val="00FF00"/>
                </a:highlight>
              </a:rPr>
              <a:t>oppure</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p>
        </p:txBody>
      </p:sp>
      <p:sp>
        <p:nvSpPr>
          <p:cNvPr id="7" name="Segnaposto contenuto 6">
            <a:extLst>
              <a:ext uri="{FF2B5EF4-FFF2-40B4-BE49-F238E27FC236}">
                <a16:creationId xmlns:a16="http://schemas.microsoft.com/office/drawing/2014/main" id="{ADA7683A-61E4-8A14-EE08-122E7BE58EE4}"/>
              </a:ext>
            </a:extLst>
          </p:cNvPr>
          <p:cNvSpPr>
            <a:spLocks noGrp="1"/>
          </p:cNvSpPr>
          <p:nvPr>
            <p:ph sz="quarter" idx="4"/>
          </p:nvPr>
        </p:nvSpPr>
        <p:spPr>
          <a:xfrm>
            <a:off x="6184392" y="1256085"/>
            <a:ext cx="5678996" cy="5263586"/>
          </a:xfrm>
        </p:spPr>
        <p:txBody>
          <a:bodyPr>
            <a:normAutofit/>
          </a:bodyPr>
          <a:lstStyle/>
          <a:p>
            <a:pPr marL="0" indent="0">
              <a:buNone/>
            </a:pPr>
            <a:r>
              <a:rPr lang="it-IT" sz="1400" b="1" u="sng" dirty="0">
                <a:solidFill>
                  <a:srgbClr val="50B4C8"/>
                </a:solidFill>
              </a:rPr>
              <a:t>DEFINIRE UN DICTIONARY VUOTO</a:t>
            </a:r>
          </a:p>
          <a:p>
            <a:endParaRPr lang="it-IT" sz="1400" b="1" u="sng" dirty="0">
              <a:latin typeface="Consolas" panose="020B0609020204030204" pitchFamily="49" charset="0"/>
            </a:endParaRPr>
          </a:p>
          <a:p>
            <a:pPr marL="0" indent="0">
              <a:buNone/>
            </a:pPr>
            <a:r>
              <a:rPr lang="it-IT" sz="1200" b="1" dirty="0" err="1">
                <a:highlight>
                  <a:srgbClr val="FFFF00"/>
                </a:highlight>
                <a:latin typeface="Consolas" panose="020B0609020204030204" pitchFamily="49" charset="0"/>
              </a:rPr>
              <a:t>Empty_dict</a:t>
            </a:r>
            <a:r>
              <a:rPr lang="it-IT" sz="1200" b="1" dirty="0">
                <a:highlight>
                  <a:srgbClr val="FFFF00"/>
                </a:highlight>
                <a:latin typeface="Consolas" panose="020B0609020204030204" pitchFamily="49" charset="0"/>
              </a:rPr>
              <a:t> = { }</a:t>
            </a:r>
          </a:p>
          <a:p>
            <a:endParaRPr lang="it-IT" sz="1400" dirty="0">
              <a:latin typeface="+mj-lt"/>
            </a:endParaRPr>
          </a:p>
          <a:p>
            <a:pPr marL="0" indent="0">
              <a:buNone/>
            </a:pPr>
            <a:r>
              <a:rPr lang="it-IT" sz="1400" dirty="0">
                <a:latin typeface="+mj-lt"/>
              </a:rPr>
              <a:t>Solitamente si definisce un </a:t>
            </a:r>
            <a:r>
              <a:rPr lang="it-IT" sz="1400" dirty="0" err="1">
                <a:latin typeface="+mj-lt"/>
              </a:rPr>
              <a:t>dictionary</a:t>
            </a:r>
            <a:r>
              <a:rPr lang="it-IT" sz="1400" dirty="0">
                <a:latin typeface="+mj-lt"/>
              </a:rPr>
              <a:t> vuoto prima di un ciclo e lo si popola all’interno del ciclo. </a:t>
            </a:r>
          </a:p>
          <a:p>
            <a:endParaRPr lang="it-IT" sz="1400" dirty="0">
              <a:latin typeface="+mj-lt"/>
            </a:endParaRPr>
          </a:p>
          <a:p>
            <a:pPr marL="0" indent="0">
              <a:buNone/>
            </a:pPr>
            <a:r>
              <a:rPr lang="it-IT" sz="1400" b="1" u="sng" dirty="0">
                <a:solidFill>
                  <a:srgbClr val="50B4C8"/>
                </a:solidFill>
                <a:latin typeface="+mj-lt"/>
              </a:rPr>
              <a:t>DEFINIZIONE DI UN DICTIONARY CON COPPIE CHIAVE-VALORE</a:t>
            </a:r>
          </a:p>
          <a:p>
            <a:endParaRPr lang="it-IT" sz="1200" dirty="0">
              <a:latin typeface="Consolas" panose="020B0609020204030204" pitchFamily="49" charset="0"/>
            </a:endParaRPr>
          </a:p>
          <a:p>
            <a:r>
              <a:rPr lang="it-IT" sz="1200" dirty="0" err="1">
                <a:latin typeface="Consolas" panose="020B0609020204030204" pitchFamily="49" charset="0"/>
              </a:rPr>
              <a:t>person</a:t>
            </a:r>
            <a:r>
              <a:rPr lang="it-IT" sz="1200" dirty="0">
                <a:latin typeface="Consolas" panose="020B0609020204030204" pitchFamily="49" charset="0"/>
              </a:rPr>
              <a:t> = {</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first_name</a:t>
            </a:r>
            <a:r>
              <a:rPr lang="it-IT" sz="1200" b="1" dirty="0">
                <a:highlight>
                  <a:srgbClr val="FFFF00"/>
                </a:highlight>
                <a:latin typeface="Consolas" panose="020B0609020204030204" pitchFamily="49" charset="0"/>
              </a:rPr>
              <a:t>': 'John',</a:t>
            </a:r>
          </a:p>
          <a:p>
            <a:r>
              <a:rPr lang="it-IT" sz="1200" dirty="0">
                <a:latin typeface="Consolas" panose="020B0609020204030204" pitchFamily="49" charset="0"/>
              </a:rPr>
              <a:t>    '</a:t>
            </a:r>
            <a:r>
              <a:rPr lang="it-IT" sz="1200" dirty="0" err="1">
                <a:latin typeface="Consolas" panose="020B0609020204030204" pitchFamily="49" charset="0"/>
              </a:rPr>
              <a:t>last_name</a:t>
            </a:r>
            <a:r>
              <a:rPr lang="it-IT" sz="1200" dirty="0">
                <a:latin typeface="Consolas" panose="020B0609020204030204" pitchFamily="49" charset="0"/>
              </a:rPr>
              <a:t>': '</a:t>
            </a:r>
            <a:r>
              <a:rPr lang="it-IT" sz="1200" dirty="0" err="1">
                <a:latin typeface="Consolas" panose="020B0609020204030204" pitchFamily="49" charset="0"/>
              </a:rPr>
              <a:t>Doe</a:t>
            </a:r>
            <a:r>
              <a:rPr lang="it-IT" sz="1200" dirty="0">
                <a:latin typeface="Consolas" panose="020B0609020204030204" pitchFamily="49" charset="0"/>
              </a:rPr>
              <a:t>',</a:t>
            </a:r>
          </a:p>
          <a:p>
            <a:r>
              <a:rPr lang="it-IT" sz="1200" dirty="0">
                <a:latin typeface="Consolas" panose="020B0609020204030204" pitchFamily="49" charset="0"/>
              </a:rPr>
              <a:t>    'age': 25,</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favorite_colors</a:t>
            </a:r>
            <a:r>
              <a:rPr lang="it-IT" sz="1200" b="1" dirty="0">
                <a:highlight>
                  <a:srgbClr val="FFFF00"/>
                </a:highlight>
                <a:latin typeface="Consolas" panose="020B0609020204030204" pitchFamily="49" charset="0"/>
              </a:rPr>
              <a:t>': ['blue', 'green'],</a:t>
            </a:r>
          </a:p>
          <a:p>
            <a:r>
              <a:rPr lang="it-IT" sz="1200" dirty="0">
                <a:latin typeface="Consolas" panose="020B0609020204030204" pitchFamily="49" charset="0"/>
              </a:rPr>
              <a:t>    '</a:t>
            </a:r>
            <a:r>
              <a:rPr lang="it-IT" sz="1200" dirty="0" err="1">
                <a:latin typeface="Consolas" panose="020B0609020204030204" pitchFamily="49" charset="0"/>
              </a:rPr>
              <a:t>active</a:t>
            </a:r>
            <a:r>
              <a:rPr lang="it-IT" sz="1200" dirty="0">
                <a:latin typeface="Consolas" panose="020B0609020204030204" pitchFamily="49" charset="0"/>
              </a:rPr>
              <a:t>': True</a:t>
            </a:r>
          </a:p>
          <a:p>
            <a:r>
              <a:rPr lang="it-IT" sz="1200" dirty="0">
                <a:latin typeface="Consolas" panose="020B0609020204030204" pitchFamily="49" charset="0"/>
              </a:rPr>
              <a:t>}</a:t>
            </a:r>
          </a:p>
          <a:p>
            <a:endParaRPr lang="it-IT" sz="1400" dirty="0">
              <a:latin typeface="+mj-lt"/>
            </a:endParaRPr>
          </a:p>
          <a:p>
            <a:pPr marL="0" indent="0">
              <a:buNone/>
            </a:pPr>
            <a:endParaRPr lang="it-IT" sz="1400" b="1" u="sng" dirty="0">
              <a:solidFill>
                <a:srgbClr val="50B4C8"/>
              </a:solidFill>
              <a:latin typeface="+mj-lt"/>
            </a:endParaRPr>
          </a:p>
          <a:p>
            <a:pPr marL="0" indent="0">
              <a:buNone/>
            </a:pPr>
            <a:endParaRPr lang="it-IT" sz="1400" b="1" u="sng" dirty="0">
              <a:solidFill>
                <a:srgbClr val="50B4C8"/>
              </a:solidFill>
              <a:latin typeface="+mj-lt"/>
            </a:endParaRPr>
          </a:p>
          <a:p>
            <a:pPr marL="0" indent="0">
              <a:buNone/>
            </a:pPr>
            <a:r>
              <a:rPr lang="it-IT" sz="1400" b="1" u="sng" dirty="0">
                <a:solidFill>
                  <a:srgbClr val="50B4C8"/>
                </a:solidFill>
                <a:latin typeface="+mj-lt"/>
              </a:rPr>
              <a:t>DEFINIZIONE DI UN DICTIONARY CON IL METODO DICT()</a:t>
            </a:r>
          </a:p>
          <a:p>
            <a:r>
              <a:rPr lang="en-US" sz="1200" b="0" dirty="0" err="1">
                <a:effectLst/>
                <a:latin typeface="Consolas" panose="020B0609020204030204" pitchFamily="49" charset="0"/>
              </a:rPr>
              <a:t>My_dict</a:t>
            </a:r>
            <a:r>
              <a:rPr lang="en-US" sz="1200" b="0" dirty="0">
                <a:effectLst/>
                <a:latin typeface="Consolas" panose="020B0609020204030204" pitchFamily="49" charset="0"/>
              </a:rPr>
              <a:t> = </a:t>
            </a:r>
            <a:r>
              <a:rPr lang="en-US" sz="1200" b="0" dirty="0" err="1">
                <a:effectLst/>
                <a:latin typeface="Consolas" panose="020B0609020204030204" pitchFamily="49" charset="0"/>
              </a:rPr>
              <a:t>dict</a:t>
            </a:r>
            <a:r>
              <a:rPr lang="en-US" sz="1200" b="0" dirty="0">
                <a:effectLst/>
                <a:latin typeface="Consolas" panose="020B0609020204030204" pitchFamily="49" charset="0"/>
              </a:rPr>
              <a:t> ({</a:t>
            </a:r>
          </a:p>
          <a:p>
            <a:r>
              <a:rPr lang="en-US" sz="1200" b="0" dirty="0">
                <a:effectLst/>
                <a:latin typeface="Consolas" panose="020B0609020204030204" pitchFamily="49" charset="0"/>
              </a:rPr>
              <a:t>    1: 'apple',</a:t>
            </a:r>
          </a:p>
          <a:p>
            <a:r>
              <a:rPr lang="en-US" sz="1200" b="0" dirty="0">
                <a:effectLst/>
                <a:latin typeface="Consolas" panose="020B0609020204030204" pitchFamily="49" charset="0"/>
              </a:rPr>
              <a:t>    2: 'ball'</a:t>
            </a:r>
          </a:p>
          <a:p>
            <a:r>
              <a:rPr lang="en-US" sz="1200" b="0" dirty="0">
                <a:effectLst/>
                <a:latin typeface="Consolas" panose="020B0609020204030204" pitchFamily="49" charset="0"/>
              </a:rPr>
              <a:t>})</a:t>
            </a:r>
          </a:p>
        </p:txBody>
      </p:sp>
    </p:spTree>
    <p:extLst>
      <p:ext uri="{BB962C8B-B14F-4D97-AF65-F5344CB8AC3E}">
        <p14:creationId xmlns:p14="http://schemas.microsoft.com/office/powerpoint/2010/main" val="16776127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6717B2-D590-5892-7921-311CB5D4F126}"/>
              </a:ext>
            </a:extLst>
          </p:cNvPr>
          <p:cNvSpPr>
            <a:spLocks noGrp="1"/>
          </p:cNvSpPr>
          <p:nvPr>
            <p:ph type="title"/>
          </p:nvPr>
        </p:nvSpPr>
        <p:spPr/>
        <p:txBody>
          <a:bodyPr>
            <a:normAutofit fontScale="90000"/>
          </a:bodyPr>
          <a:lstStyle/>
          <a:p>
            <a:r>
              <a:rPr lang="it-IT" dirty="0"/>
              <a:t>PYTHON DICTIONARIES  - creare un </a:t>
            </a:r>
            <a:r>
              <a:rPr lang="it-IT" dirty="0" err="1"/>
              <a:t>dictionary</a:t>
            </a:r>
            <a:r>
              <a:rPr lang="it-IT" dirty="0"/>
              <a:t> – </a:t>
            </a:r>
            <a:r>
              <a:rPr lang="it-IT" dirty="0" err="1"/>
              <a:t>fromkeys</a:t>
            </a:r>
            <a:r>
              <a:rPr lang="it-IT" dirty="0"/>
              <a:t>()</a:t>
            </a:r>
          </a:p>
        </p:txBody>
      </p:sp>
      <p:sp>
        <p:nvSpPr>
          <p:cNvPr id="3" name="Segnaposto contenuto 2">
            <a:extLst>
              <a:ext uri="{FF2B5EF4-FFF2-40B4-BE49-F238E27FC236}">
                <a16:creationId xmlns:a16="http://schemas.microsoft.com/office/drawing/2014/main" id="{883D0B58-15E3-1F77-923C-9983A9D7805F}"/>
              </a:ext>
            </a:extLst>
          </p:cNvPr>
          <p:cNvSpPr>
            <a:spLocks noGrp="1"/>
          </p:cNvSpPr>
          <p:nvPr>
            <p:ph sz="half" idx="2"/>
          </p:nvPr>
        </p:nvSpPr>
        <p:spPr>
          <a:xfrm>
            <a:off x="328612" y="1271016"/>
            <a:ext cx="7039342" cy="5248655"/>
          </a:xfrm>
        </p:spPr>
        <p:txBody>
          <a:bodyPr anchor="ctr">
            <a:normAutofit/>
          </a:bodyPr>
          <a:lstStyle/>
          <a:p>
            <a:pPr marL="0" indent="0">
              <a:buNone/>
            </a:pPr>
            <a:r>
              <a:rPr lang="it-IT" b="1" u="sng" dirty="0">
                <a:solidFill>
                  <a:srgbClr val="50B4C8"/>
                </a:solidFill>
                <a:effectLst>
                  <a:outerShdw blurRad="38100" dist="38100" dir="2700000" algn="tl">
                    <a:srgbClr val="000000">
                      <a:alpha val="43137"/>
                    </a:srgbClr>
                  </a:outerShdw>
                </a:effectLst>
              </a:rPr>
              <a:t>METODO </a:t>
            </a:r>
            <a:r>
              <a:rPr lang="it-IT" b="1" u="sng" dirty="0" err="1">
                <a:solidFill>
                  <a:srgbClr val="50B4C8"/>
                </a:solidFill>
                <a:effectLst>
                  <a:outerShdw blurRad="38100" dist="38100" dir="2700000" algn="tl">
                    <a:srgbClr val="000000">
                      <a:alpha val="43137"/>
                    </a:srgbClr>
                  </a:outerShdw>
                </a:effectLst>
              </a:rPr>
              <a:t>fromkeys</a:t>
            </a:r>
            <a:r>
              <a:rPr lang="it-IT" b="1" u="sng" dirty="0">
                <a:solidFill>
                  <a:srgbClr val="50B4C8"/>
                </a:solidFill>
                <a:effectLst>
                  <a:outerShdw blurRad="38100" dist="38100" dir="2700000" algn="tl">
                    <a:srgbClr val="000000">
                      <a:alpha val="43137"/>
                    </a:srgbClr>
                  </a:outerShdw>
                </a:effectLst>
              </a:rPr>
              <a:t>()</a:t>
            </a:r>
          </a:p>
          <a:p>
            <a:pPr marL="0" indent="0">
              <a:buNone/>
            </a:pPr>
            <a:endParaRPr lang="it-IT" dirty="0"/>
          </a:p>
          <a:p>
            <a:pPr marL="0" indent="0">
              <a:buNone/>
            </a:pPr>
            <a:r>
              <a:rPr lang="it-IT" sz="1800" dirty="0"/>
              <a:t>Crea un </a:t>
            </a:r>
            <a:r>
              <a:rPr lang="it-IT" sz="1800" dirty="0" err="1"/>
              <a:t>dictionary</a:t>
            </a:r>
            <a:r>
              <a:rPr lang="it-IT" sz="1800" dirty="0"/>
              <a:t> a </a:t>
            </a:r>
            <a:r>
              <a:rPr lang="it-IT" sz="1800" b="1" dirty="0">
                <a:highlight>
                  <a:srgbClr val="00FFFF"/>
                </a:highlight>
              </a:rPr>
              <a:t>partire da una data sequenza di chiavi e un valore</a:t>
            </a:r>
            <a:r>
              <a:rPr lang="it-IT" sz="1800" dirty="0"/>
              <a:t>. </a:t>
            </a:r>
          </a:p>
          <a:p>
            <a:pPr marL="0" indent="0">
              <a:buNone/>
            </a:pPr>
            <a:endParaRPr lang="it-IT" sz="1800" dirty="0"/>
          </a:p>
          <a:p>
            <a:pPr marL="0" indent="0" algn="ctr">
              <a:buNone/>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.fromkeys</a:t>
            </a:r>
            <a:r>
              <a:rPr lang="it-IT" sz="1800" b="1" dirty="0">
                <a:latin typeface="Consolas" panose="020B0609020204030204" pitchFamily="49" charset="0"/>
              </a:rPr>
              <a:t>(</a:t>
            </a:r>
            <a:r>
              <a:rPr lang="it-IT" sz="1800" b="1" i="1" dirty="0">
                <a:latin typeface="Consolas" panose="020B0609020204030204" pitchFamily="49" charset="0"/>
              </a:rPr>
              <a:t>keys, </a:t>
            </a:r>
            <a:r>
              <a:rPr lang="it-IT" sz="1800" b="1" i="1" dirty="0" err="1">
                <a:latin typeface="Consolas" panose="020B0609020204030204" pitchFamily="49" charset="0"/>
              </a:rPr>
              <a:t>value</a:t>
            </a:r>
            <a:r>
              <a:rPr lang="it-IT" sz="1800" b="1" dirty="0">
                <a:latin typeface="Consolas" panose="020B0609020204030204" pitchFamily="49" charset="0"/>
              </a:rPr>
              <a:t>)</a:t>
            </a:r>
          </a:p>
          <a:p>
            <a:pPr marL="0" indent="0">
              <a:buNone/>
            </a:pPr>
            <a:endParaRPr lang="it-IT" sz="1800" dirty="0"/>
          </a:p>
          <a:p>
            <a:pPr marL="0" indent="0">
              <a:buNone/>
            </a:pPr>
            <a:r>
              <a:rPr lang="it-IT" sz="1800" dirty="0">
                <a:effectLst>
                  <a:outerShdw blurRad="38100" dist="38100" dir="2700000" algn="tl">
                    <a:srgbClr val="000000">
                      <a:alpha val="43137"/>
                    </a:srgbClr>
                  </a:outerShdw>
                </a:effectLst>
              </a:rPr>
              <a:t>PARAMETRI: </a:t>
            </a:r>
          </a:p>
          <a:p>
            <a:pPr>
              <a:buFont typeface="Wingdings" panose="05000000000000000000" pitchFamily="2" charset="2"/>
              <a:buChar char="§"/>
            </a:pPr>
            <a:r>
              <a:rPr lang="it-IT" sz="1800" b="1" dirty="0"/>
              <a:t>KEYS</a:t>
            </a:r>
            <a:r>
              <a:rPr lang="it-IT" sz="1800" dirty="0"/>
              <a:t>: sono le chiavi. Possono essere </a:t>
            </a:r>
            <a:r>
              <a:rPr lang="it-IT" sz="1800" b="1" dirty="0">
                <a:highlight>
                  <a:srgbClr val="FFFF00"/>
                </a:highlight>
              </a:rPr>
              <a:t>qualsiasi iterabile </a:t>
            </a:r>
            <a:r>
              <a:rPr lang="it-IT" sz="1800" dirty="0"/>
              <a:t>come </a:t>
            </a:r>
            <a:r>
              <a:rPr lang="it-IT" sz="1800" dirty="0" err="1"/>
              <a:t>string</a:t>
            </a:r>
            <a:r>
              <a:rPr lang="it-IT" sz="1800" dirty="0"/>
              <a:t>, set, list, </a:t>
            </a:r>
            <a:r>
              <a:rPr lang="it-IT" sz="1800" dirty="0" err="1"/>
              <a:t>ecc</a:t>
            </a:r>
            <a:r>
              <a:rPr lang="it-IT" sz="1800" dirty="0"/>
              <a:t>…</a:t>
            </a:r>
          </a:p>
          <a:p>
            <a:pPr>
              <a:buFont typeface="Wingdings" panose="05000000000000000000" pitchFamily="2" charset="2"/>
              <a:buChar char="§"/>
            </a:pPr>
            <a:r>
              <a:rPr lang="it-IT" sz="1800" dirty="0"/>
              <a:t> </a:t>
            </a:r>
            <a:r>
              <a:rPr lang="it-IT" sz="1800" b="1" dirty="0"/>
              <a:t>VALUE</a:t>
            </a:r>
            <a:r>
              <a:rPr lang="it-IT" sz="1800" dirty="0"/>
              <a:t> (optional): è il valore. Può essere di </a:t>
            </a:r>
            <a:r>
              <a:rPr lang="it-IT" sz="1800" b="1" dirty="0"/>
              <a:t>qualsiasi tipo o qualsiasi iterabile. </a:t>
            </a:r>
          </a:p>
          <a:p>
            <a:pPr>
              <a:buFont typeface="Wingdings" panose="05000000000000000000" pitchFamily="2" charset="2"/>
              <a:buChar char="§"/>
            </a:pPr>
            <a:endParaRPr lang="it-IT" sz="1800" dirty="0"/>
          </a:p>
          <a:p>
            <a:pPr marL="0" indent="0" algn="ctr">
              <a:buNone/>
            </a:pPr>
            <a:r>
              <a:rPr lang="it-IT" sz="1800" b="1" dirty="0">
                <a:solidFill>
                  <a:schemeClr val="bg1"/>
                </a:solidFill>
                <a:highlight>
                  <a:srgbClr val="FF00FF"/>
                </a:highlight>
              </a:rPr>
              <a:t>Lo stesso valore è assegnato a tutte le chiavi del </a:t>
            </a:r>
            <a:r>
              <a:rPr lang="it-IT" sz="1800" b="1" dirty="0" err="1">
                <a:solidFill>
                  <a:schemeClr val="bg1"/>
                </a:solidFill>
                <a:highlight>
                  <a:srgbClr val="FF00FF"/>
                </a:highlight>
              </a:rPr>
              <a:t>dictionary</a:t>
            </a:r>
            <a:r>
              <a:rPr lang="it-IT" sz="1800" b="1" dirty="0">
                <a:solidFill>
                  <a:schemeClr val="bg1"/>
                </a:solidFill>
                <a:highlight>
                  <a:srgbClr val="FF00FF"/>
                </a:highlight>
              </a:rPr>
              <a:t>. </a:t>
            </a:r>
          </a:p>
        </p:txBody>
      </p:sp>
      <p:pic>
        <p:nvPicPr>
          <p:cNvPr id="6" name="Immagine 5">
            <a:extLst>
              <a:ext uri="{FF2B5EF4-FFF2-40B4-BE49-F238E27FC236}">
                <a16:creationId xmlns:a16="http://schemas.microsoft.com/office/drawing/2014/main" id="{53183B0F-F2B2-C413-DA1B-6891FFBD6CFF}"/>
              </a:ext>
            </a:extLst>
          </p:cNvPr>
          <p:cNvPicPr>
            <a:picLocks noChangeAspect="1"/>
          </p:cNvPicPr>
          <p:nvPr/>
        </p:nvPicPr>
        <p:blipFill>
          <a:blip r:embed="rId2"/>
          <a:stretch>
            <a:fillRect/>
          </a:stretch>
        </p:blipFill>
        <p:spPr>
          <a:xfrm>
            <a:off x="7904201" y="2609288"/>
            <a:ext cx="3801005" cy="2572109"/>
          </a:xfrm>
          <a:prstGeom prst="rect">
            <a:avLst/>
          </a:prstGeom>
        </p:spPr>
      </p:pic>
      <p:sp>
        <p:nvSpPr>
          <p:cNvPr id="4" name="Rectangle 1">
            <a:extLst>
              <a:ext uri="{FF2B5EF4-FFF2-40B4-BE49-F238E27FC236}">
                <a16:creationId xmlns:a16="http://schemas.microsoft.com/office/drawing/2014/main" id="{9E38D597-EFA9-C1DF-8C26-52472317CAF7}"/>
              </a:ext>
            </a:extLst>
          </p:cNvPr>
          <p:cNvSpPr>
            <a:spLocks noChangeArrowheads="1"/>
          </p:cNvSpPr>
          <p:nvPr/>
        </p:nvSpPr>
        <p:spPr bwMode="auto">
          <a:xfrm>
            <a:off x="7904201" y="1271016"/>
            <a:ext cx="3801005"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dict3 = </a:t>
            </a:r>
            <a:r>
              <a:rPr kumimoji="0" lang="it-IT" altLang="it-IT" sz="1200" b="0" i="0" u="none" strike="noStrike" cap="none" normalizeH="0" baseline="0">
                <a:ln>
                  <a:noFill/>
                </a:ln>
                <a:solidFill>
                  <a:srgbClr val="8888C6"/>
                </a:solidFill>
                <a:effectLst/>
                <a:latin typeface="JetBrains Mono"/>
              </a:rPr>
              <a:t>dict</a:t>
            </a:r>
            <a:r>
              <a:rPr kumimoji="0" lang="it-IT" altLang="it-IT" sz="1200" b="0" i="0" u="none" strike="noStrike" cap="none" normalizeH="0" baseline="0">
                <a:ln>
                  <a:noFill/>
                </a:ln>
                <a:solidFill>
                  <a:srgbClr val="A9B7C6"/>
                </a:solidFill>
                <a:effectLst/>
                <a:latin typeface="JetBrains Mono"/>
              </a:rPr>
              <a:t>.fromkeys([</a:t>
            </a:r>
            <a:r>
              <a:rPr kumimoji="0" lang="it-IT" altLang="it-IT" sz="1200" b="0" i="0" u="none" strike="noStrike" cap="none" normalizeH="0" baseline="0">
                <a:ln>
                  <a:noFill/>
                </a:ln>
                <a:solidFill>
                  <a:srgbClr val="6A8759"/>
                </a:solidFill>
                <a:effectLst/>
                <a:latin typeface="JetBrains Mono"/>
              </a:rPr>
              <a:t>'d'</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'e'</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r>
              <a:rPr kumimoji="0" lang="it-IT" altLang="it-IT" sz="1200" b="0" i="0" u="none" strike="noStrike" cap="none" normalizeH="0" baseline="0">
                <a:ln>
                  <a:noFill/>
                </a:ln>
                <a:solidFill>
                  <a:srgbClr val="6A8759"/>
                </a:solidFill>
                <a:effectLst/>
                <a:latin typeface="JetBrains Mono"/>
              </a:rPr>
              <a:t>'ciao'</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(dict3)</a:t>
            </a:r>
            <a:br>
              <a:rPr kumimoji="0" lang="it-IT" altLang="it-IT" sz="1200" b="0" i="0" u="none" strike="noStrike" cap="none" normalizeH="0" baseline="0">
                <a:ln>
                  <a:noFill/>
                </a:ln>
                <a:solidFill>
                  <a:srgbClr val="A9B7C6"/>
                </a:solidFill>
                <a:effectLst/>
                <a:latin typeface="JetBrains Mono"/>
              </a:rPr>
            </a:b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6850668"/>
      </p:ext>
    </p:extLst>
  </p:cSld>
  <p:clrMapOvr>
    <a:masterClrMapping/>
  </p:clrMapOvr>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52350</TotalTime>
  <Words>29410</Words>
  <Application>Microsoft Office PowerPoint</Application>
  <PresentationFormat>Widescreen</PresentationFormat>
  <Paragraphs>3975</Paragraphs>
  <Slides>260</Slides>
  <Notes>2</Notes>
  <HiddenSlides>2</HiddenSlides>
  <MMClips>0</MMClips>
  <ScaleCrop>false</ScaleCrop>
  <HeadingPairs>
    <vt:vector size="6" baseType="variant">
      <vt:variant>
        <vt:lpstr>Caratteri utilizzati</vt:lpstr>
      </vt:variant>
      <vt:variant>
        <vt:i4>18</vt:i4>
      </vt:variant>
      <vt:variant>
        <vt:lpstr>Tema</vt:lpstr>
      </vt:variant>
      <vt:variant>
        <vt:i4>2</vt:i4>
      </vt:variant>
      <vt:variant>
        <vt:lpstr>Titoli diapositive</vt:lpstr>
      </vt:variant>
      <vt:variant>
        <vt:i4>260</vt:i4>
      </vt:variant>
    </vt:vector>
  </HeadingPairs>
  <TitlesOfParts>
    <vt:vector size="280" baseType="lpstr">
      <vt:lpstr>Arial</vt:lpstr>
      <vt:lpstr>Calibri</vt:lpstr>
      <vt:lpstr>Calibri Light</vt:lpstr>
      <vt:lpstr>Consolas</vt:lpstr>
      <vt:lpstr>Consolas</vt:lpstr>
      <vt:lpstr>Courier New</vt:lpstr>
      <vt:lpstr>droid sans mono</vt:lpstr>
      <vt:lpstr>euclid_circular_a</vt:lpstr>
      <vt:lpstr>Inconsolata</vt:lpstr>
      <vt:lpstr>inter-regular</vt:lpstr>
      <vt:lpstr>JetBrains Mono</vt:lpstr>
      <vt:lpstr>Menlo</vt:lpstr>
      <vt:lpstr>Roboto</vt:lpstr>
      <vt:lpstr>SFMono-Regular</vt:lpstr>
      <vt:lpstr>ui-monospace</vt:lpstr>
      <vt:lpstr>Verdana</vt:lpstr>
      <vt:lpstr>Wingdings</vt:lpstr>
      <vt:lpstr>Work Sans</vt:lpstr>
      <vt:lpstr>Metropolitano</vt:lpstr>
      <vt:lpstr>Personalizza struttura</vt:lpstr>
      <vt:lpstr>PYTHON</vt:lpstr>
      <vt:lpstr>LA STORIA</vt:lpstr>
      <vt:lpstr>PERCHE’ PYTHON</vt:lpstr>
      <vt:lpstr>INSTALLAZIONE DI PYTHON</vt:lpstr>
      <vt:lpstr>PYTHON QUICKSTART</vt:lpstr>
      <vt:lpstr>PYTHON QUICKSTART</vt:lpstr>
      <vt:lpstr>python vs py</vt:lpstr>
      <vt:lpstr>py --list</vt:lpstr>
      <vt:lpstr>py vs python</vt:lpstr>
      <vt:lpstr>py vs python</vt:lpstr>
      <vt:lpstr>LINEA DI COMANDO DI PYTHON</vt:lpstr>
      <vt:lpstr>LA SINTASSI – L’INDENTAZIONE</vt:lpstr>
      <vt:lpstr>I COMMENTI</vt:lpstr>
      <vt:lpstr>PEP</vt:lpstr>
      <vt:lpstr>LE VARIABILI </vt:lpstr>
      <vt:lpstr>LE VARIABILI </vt:lpstr>
      <vt:lpstr>LE VARIABILI – I nomi delle variabili</vt:lpstr>
      <vt:lpstr>LE VARIABILI – Assegnare valori multipli</vt:lpstr>
      <vt:lpstr>LE VARIABILI – L’output delle variabili </vt:lpstr>
      <vt:lpstr>TIPI DI DATI</vt:lpstr>
      <vt:lpstr>TIPI DI DATI – Getting e setting data type</vt:lpstr>
      <vt:lpstr>TIPI DI DATI – Impostare uno specifico tipo di dato</vt:lpstr>
      <vt:lpstr>I NUMERI IN PYTHON</vt:lpstr>
      <vt:lpstr>NUMERI IN PYTHON – Conversione tra tipi e numeri random</vt:lpstr>
      <vt:lpstr>CASTING IN PYTHON – Specificare un tipo di variabile</vt:lpstr>
      <vt:lpstr>LE STRINGHE IN PYTHON</vt:lpstr>
      <vt:lpstr>LE STRINGHE IN PYTHON – Stringhe sono Arrays</vt:lpstr>
      <vt:lpstr>LE STRINGHE IN PYTHON – len() , in, not in</vt:lpstr>
      <vt:lpstr>LE STRINGHE IN PYTHON – tagliare una stringa (slice)</vt:lpstr>
      <vt:lpstr>LE STRINGHE IN PYTHON – step negativo</vt:lpstr>
      <vt:lpstr>LE STRINGHE IN PYTHON – Modificare le stringhe</vt:lpstr>
      <vt:lpstr>LE STRINGHE IN PYTHON – Concatenazione</vt:lpstr>
      <vt:lpstr>LE STRINGHE IN PYTHON – Formattazione stringhe</vt:lpstr>
      <vt:lpstr>LE STRINGHE IN PYTHON  f-strings</vt:lpstr>
      <vt:lpstr>LE STRINGHE IN PYTHON – Caratteri di Escape</vt:lpstr>
      <vt:lpstr>LE STRINGHE IN PYTHON - metodi</vt:lpstr>
      <vt:lpstr>LE STRINGHE IN PYTHON – Metodi: strip(), lstrip(), rstrip()</vt:lpstr>
      <vt:lpstr>LE STRINGHE IN PYTHON – Metodi: find(), rfind()</vt:lpstr>
      <vt:lpstr>LE STRINGHE IN PYTHON – Metodi: index(), rindex()</vt:lpstr>
      <vt:lpstr>LE STRINGHE IN PYTHON – Metodi: split(), rsplit()</vt:lpstr>
      <vt:lpstr>LE STRINGHE IN PYTHON – Metodi: partition(), rpartition()</vt:lpstr>
      <vt:lpstr>STRINGHE IN PYTHON – Metodi</vt:lpstr>
      <vt:lpstr>STRINGHE – islower(), isupper(), istitle()</vt:lpstr>
      <vt:lpstr>isnumeric(), isdecimal</vt:lpstr>
      <vt:lpstr>I BOOLEANI IN PYTHON</vt:lpstr>
      <vt:lpstr>OPERATORI IN PYTHON</vt:lpstr>
      <vt:lpstr>OPERATORI IN PYTHON – Operatori numerici</vt:lpstr>
      <vt:lpstr>OPERATORI IN PYTHON – Operatori di assegnamento</vt:lpstr>
      <vt:lpstr>OPERATORI IN PYTHON – Operatori di assegnamento</vt:lpstr>
      <vt:lpstr>OPERATORI IN PYTHON – Operatori di comparazione</vt:lpstr>
      <vt:lpstr>OPERATORI IN PYTHON – Operatori logici</vt:lpstr>
      <vt:lpstr>OPERATORI IN PYTHON – Operatori di identità</vt:lpstr>
      <vt:lpstr>OPERATORI IN PYTHON – Operatori di membership (in)</vt:lpstr>
      <vt:lpstr>PYTHON COLLECTIONS</vt:lpstr>
      <vt:lpstr>PYTHON LIST</vt:lpstr>
      <vt:lpstr>PYTHON LIST – lenght,data types, type</vt:lpstr>
      <vt:lpstr>PYTHON LIST – Accedere gli elementi della list</vt:lpstr>
      <vt:lpstr>PYTHON LIST – Accedere gli elementi della list</vt:lpstr>
      <vt:lpstr>PYTHON LIST – Modificare gli elementi della list</vt:lpstr>
      <vt:lpstr>PYTHON LIST – Aggiungere elementi</vt:lpstr>
      <vt:lpstr>PYTHON LIST – Rimuovere elementi dalla list</vt:lpstr>
      <vt:lpstr>PYTHON LIST – ciclare le liste – CICLO FOR</vt:lpstr>
      <vt:lpstr>PYTHON LIST – ciclare le liste – CICLO WHILE</vt:lpstr>
      <vt:lpstr>PYTHON LIST – LIST COMPREHENSION</vt:lpstr>
      <vt:lpstr>PYTHON LIST – LIST COMPREHENSION</vt:lpstr>
      <vt:lpstr>PYTHON LIST – LIST COMPREHENSION</vt:lpstr>
      <vt:lpstr>PYTHON LIST – ORDINARE LA LIST – sort( )</vt:lpstr>
      <vt:lpstr>PYTHON LIST – ORDINARE LA LIST – custom sort </vt:lpstr>
      <vt:lpstr>PYTHON LIST – ORDINARE LA LIST</vt:lpstr>
      <vt:lpstr>PYTHON LIST – COPIARE UNA LIST</vt:lpstr>
      <vt:lpstr>PYTHON LIST – unire lists</vt:lpstr>
      <vt:lpstr>PYTHON LIST – METODI BUILT-IN</vt:lpstr>
      <vt:lpstr>LE TUPLES</vt:lpstr>
      <vt:lpstr>LE TUPLES</vt:lpstr>
      <vt:lpstr>TUPLE – ACCEDERE GLI ELEMENTI DELLE TUPLE</vt:lpstr>
      <vt:lpstr>TUPLE – AGGIORNARE LE TUPLES</vt:lpstr>
      <vt:lpstr>TUPLE – AGGIORNARE LE TUPLES</vt:lpstr>
      <vt:lpstr>TUPLE – packing and unpacking</vt:lpstr>
      <vt:lpstr>TUPLE – ciclo for e ciclo while</vt:lpstr>
      <vt:lpstr>TUPLE – unire tuples</vt:lpstr>
      <vt:lpstr>TUPLE METODI BUILT-IN</vt:lpstr>
      <vt:lpstr>PYHTON SETS</vt:lpstr>
      <vt:lpstr>PYTHON SETS</vt:lpstr>
      <vt:lpstr>PYTHON SET</vt:lpstr>
      <vt:lpstr>PYTHON SET – ACCEDERE GLI ELEMENTI</vt:lpstr>
      <vt:lpstr>PYTHON SET – Aggiungere elementi</vt:lpstr>
      <vt:lpstr>PYTHON SET – RIMUOVERE ELEMENTI DAL SET – remove e discard</vt:lpstr>
      <vt:lpstr>PYTHON SET – RIMUOVERE ELEMENTI DAL SET – pop, clear e del</vt:lpstr>
      <vt:lpstr>PYTHON SET – CICLARE I SETS – ciclo for</vt:lpstr>
      <vt:lpstr>PYTHON SETS –UNIRE DUE o PIU’ SETS – union e update</vt:lpstr>
      <vt:lpstr>PYTHON SETS –UNIRE DUE o PIU’ SETS – intersection_update e intersection</vt:lpstr>
      <vt:lpstr>PYTHON SETS –UNIRE DUE o PIU’ SETS – differenza simmetrica</vt:lpstr>
      <vt:lpstr>PYTHON SETS – difference e difference_update</vt:lpstr>
      <vt:lpstr>PYTHON SETS – altri metodi</vt:lpstr>
      <vt:lpstr>PYTHON SETS – altri metodi</vt:lpstr>
      <vt:lpstr>PYTHON SETS - METODI</vt:lpstr>
      <vt:lpstr>PYTHON DICTIONARIES</vt:lpstr>
      <vt:lpstr>PYTHON DICTIONARIES – CREARE UN DICTIONARY</vt:lpstr>
      <vt:lpstr>PYTHON DICTIONARIES  - creare un dictionary – fromkeys()</vt:lpstr>
      <vt:lpstr>PYTHON DICTIONARIES – len() e type()</vt:lpstr>
      <vt:lpstr>PYTHON DICTIONARIES – ACCEDERE GLI ELEMENTI</vt:lpstr>
      <vt:lpstr>PYTHON DICTIONARIES – get the keys - il metodo keys()</vt:lpstr>
      <vt:lpstr>PYTHON DICTIONARIES – get the values - il metodo values()</vt:lpstr>
      <vt:lpstr>PYTHON DICTIONARIES – get items- il metodo items()</vt:lpstr>
      <vt:lpstr>PYTHON DICTIONARIES – keyword in e modifica elementi</vt:lpstr>
      <vt:lpstr>PYTHON DICTIONARIES – modificare elementi  - update( )</vt:lpstr>
      <vt:lpstr>PYTHON DICTIONARIES – AGGIUNGERE ELEMENTI</vt:lpstr>
      <vt:lpstr>Rimuovere Elementi</vt:lpstr>
      <vt:lpstr>PYTHON DICTIONARIES – RIMUOVERE ELEMENTI - pop() e popitem()</vt:lpstr>
      <vt:lpstr>PYTHON DICTIONARIES – RIMUOVE ELEMENTI – del e clear()</vt:lpstr>
      <vt:lpstr>PYTHON DICTIONARIES – CICLARE UN DICTIONARY</vt:lpstr>
      <vt:lpstr>PYTHON DICTIONARIES – CICLARE UN DICTIONARY</vt:lpstr>
      <vt:lpstr>PYTHON DICTIONARIES – COPIARE UN DICTIONARY</vt:lpstr>
      <vt:lpstr>PYTHON DICTIONARIES – Dictionaries annidati</vt:lpstr>
      <vt:lpstr>PYTHON DICTIONARIES – dictionaries annidati - creare un dictionary annidato</vt:lpstr>
      <vt:lpstr>PYTHON DICTIONARIES – Accedere gli elementi di un dictionary annidato</vt:lpstr>
      <vt:lpstr>PYTHON DICTIONARIES – aggiungere elementi al dictionary annidato</vt:lpstr>
      <vt:lpstr>PYTHON DICTIONARIES – eliminare elementi e dictionaries dal dictionary annidato</vt:lpstr>
      <vt:lpstr>PYTHON DICTIONARIES – iterazioni nel dictionary innestato</vt:lpstr>
      <vt:lpstr>PYTHON DICTIONARIES – Metodi </vt:lpstr>
      <vt:lpstr>Dictionary Comprehension - esempio</vt:lpstr>
      <vt:lpstr>PYTHON – CONDIZIONI E IF STATEMENT</vt:lpstr>
      <vt:lpstr>PYTHON – IF STATEMENT - introduzione</vt:lpstr>
      <vt:lpstr>PYTHON – if statement</vt:lpstr>
      <vt:lpstr>PYTHON – if statements - INDENTAZIONE</vt:lpstr>
      <vt:lpstr>PYTHON – if statement – versione abbreviata</vt:lpstr>
      <vt:lpstr>PYTHON – if….else  statement</vt:lpstr>
      <vt:lpstr>PYTHON – if…else statement – esempio</vt:lpstr>
      <vt:lpstr>PYTHON – if…else statement – operatore ternario</vt:lpstr>
      <vt:lpstr>PYTHON – if….elif….else Statement</vt:lpstr>
      <vt:lpstr>PYTHON – if…elif…else – EXAMPLE</vt:lpstr>
      <vt:lpstr>PYTHON – if statements annidati</vt:lpstr>
      <vt:lpstr>PYTHON – if statement e operatori logici</vt:lpstr>
      <vt:lpstr>PYTHON – istruzione «pass»</vt:lpstr>
      <vt:lpstr>I CICLI IN PYTHON</vt:lpstr>
      <vt:lpstr>CICLI IN PYTHON – CICLO WHILE</vt:lpstr>
      <vt:lpstr>CICLI IN PYTHON – CICLO WHILE - ESEMPIO</vt:lpstr>
      <vt:lpstr>CICLI PYTHON – istruzione break</vt:lpstr>
      <vt:lpstr>CICLI PYTHON – istruzione break</vt:lpstr>
      <vt:lpstr>CICLI PYTHON – istruzione continue</vt:lpstr>
      <vt:lpstr>CICLI PYTHON - istruzione continue </vt:lpstr>
      <vt:lpstr>CICLI PYTHON – else STATEMENT</vt:lpstr>
      <vt:lpstr>PYTHON – CICLO FOR</vt:lpstr>
      <vt:lpstr>CICLI PYTHON – CICLO FOR</vt:lpstr>
      <vt:lpstr>CICLI PYTHON – ciclo for - break</vt:lpstr>
      <vt:lpstr>CICLI PYTHON – ciclo for – la funzione range()</vt:lpstr>
      <vt:lpstr>CICLI PYTHON – ciclo for – la funzione range()</vt:lpstr>
      <vt:lpstr>CICLI PYTHON – ciclo for – combinare len() e range()</vt:lpstr>
      <vt:lpstr>CICLI PYTHON – else nel ciclo for</vt:lpstr>
      <vt:lpstr>CICLI PYTHON – ciclo for – CICLI ANNIDATI</vt:lpstr>
      <vt:lpstr>CICLI PYTHON – ciclo for – istruzione pass</vt:lpstr>
      <vt:lpstr>FUNZIONI</vt:lpstr>
      <vt:lpstr>FUNZIONI IN PYTHON </vt:lpstr>
      <vt:lpstr>FUNZIONI IN PYTHON </vt:lpstr>
      <vt:lpstr>FUNZIONI IN PYTHON – CREARE UNA FUNZIONE</vt:lpstr>
      <vt:lpstr>FUNZIONI IN PYTHON – creazione e chiamata funzione</vt:lpstr>
      <vt:lpstr>FUNZIONI PYTHON  - chiamare una funzione</vt:lpstr>
      <vt:lpstr>FUNZIONI PYTHON – chiamare la funzione – positional arguments</vt:lpstr>
      <vt:lpstr>FUNZIONI PYTHON – chiamare la funzione – numero arbitrario di argomenti (*args)</vt:lpstr>
      <vt:lpstr>FUNZIONI PYTHON – chiamare la funzione – keyword arguments</vt:lpstr>
      <vt:lpstr>FUNZIONI PYTHON – chiamare la funzione – numero arbitrario di keyword arguments (**kwargs)</vt:lpstr>
      <vt:lpstr>FUNZIONI IN PYTHON – variabili - *args e **kwargs</vt:lpstr>
      <vt:lpstr>FUNZIONI PYTHON – chiamare la funzione – Valore di default del parametro</vt:lpstr>
      <vt:lpstr>FUNZIONI IN PYTHON – variabili – passare una List come argomento</vt:lpstr>
      <vt:lpstr>FUNZIONI IN PYTHON – ritornare valori</vt:lpstr>
      <vt:lpstr>LE VARIABILI – Variabili Globali</vt:lpstr>
      <vt:lpstr>LE VARIABILI – Variabili Globali</vt:lpstr>
      <vt:lpstr>Esempio Variabili keyword global</vt:lpstr>
      <vt:lpstr>LEGB Scope</vt:lpstr>
      <vt:lpstr>FUNZIONI IN PYTHON - RICORSIONI</vt:lpstr>
      <vt:lpstr>FUNZIONI PYTHON – RICORSIONE </vt:lpstr>
      <vt:lpstr>FUNZIONI PYTHON – RICORSIONE </vt:lpstr>
      <vt:lpstr>FUNZIONI IN PYTHON – FUNZIONI LAMBDA / FUNZIONI ANONIME</vt:lpstr>
      <vt:lpstr>FUNZIONI IN PYTHON – FUNZIONI LAMBDA - utilizzo</vt:lpstr>
      <vt:lpstr>Object Oriented Programming in Python</vt:lpstr>
      <vt:lpstr>OOP – OBJECT ORIENTED PROGRAMMING  </vt:lpstr>
      <vt:lpstr>OOP – OBJECT ORIENTED PROGRAMMING  </vt:lpstr>
      <vt:lpstr>OOP IN PYTHON – CLASSI E OGGETTI</vt:lpstr>
      <vt:lpstr>OOP PYTHON – DEFINIRE UNA CLASSE</vt:lpstr>
      <vt:lpstr>OOP PYTHON – CREARE UN OGGETTO</vt:lpstr>
      <vt:lpstr>OOP PYTHON – Il parametro SELF</vt:lpstr>
      <vt:lpstr>OOP PYTHON – Parametro SELF - Esempio</vt:lpstr>
      <vt:lpstr>OOP PYTHON – COSTRUTTORI – metodo __init__()</vt:lpstr>
      <vt:lpstr>OOP PYTHON – COSTRUTTORI – metodo __init__()</vt:lpstr>
      <vt:lpstr>OOP PYTHON – COSTRUTTORI – Tipi di costruttori</vt:lpstr>
      <vt:lpstr>OOP PYTHON – COSTRUTTORI – Tipi di costruttori</vt:lpstr>
      <vt:lpstr>OOP PYTHON – COSTRUTTORI – Tipi di costruttori</vt:lpstr>
      <vt:lpstr>OOP PYTHON – COSTRUTTORI – Tipi di costruttori</vt:lpstr>
      <vt:lpstr>OOP PYTHON – METODI DELL’OGGETTO (o metodi dell’istanza)</vt:lpstr>
      <vt:lpstr>METODI PRIVATI </vt:lpstr>
      <vt:lpstr>METODI PRIVATI – accedere i  metodi privati </vt:lpstr>
      <vt:lpstr>APPROFONDIMENTI</vt:lpstr>
      <vt:lpstr>OOP PYTHON – PASS statement</vt:lpstr>
      <vt:lpstr>PYTHON F-STRING</vt:lpstr>
      <vt:lpstr>F-STRING </vt:lpstr>
      <vt:lpstr>APPROFONDIMENTI</vt:lpstr>
      <vt:lpstr>PYTHON - MODULI</vt:lpstr>
      <vt:lpstr>PYTHON - MODULI</vt:lpstr>
      <vt:lpstr>PYTHON - MODULI</vt:lpstr>
      <vt:lpstr>PYTHON - MODULI</vt:lpstr>
      <vt:lpstr>DATE IN PYTHON - datetime</vt:lpstr>
      <vt:lpstr>DATE – MODULO DATETIME</vt:lpstr>
      <vt:lpstr>DATE IN PYTHON – contenuto di datetime module</vt:lpstr>
      <vt:lpstr>Date in Python - Aggiungere Giorni</vt:lpstr>
      <vt:lpstr>APPROFONDIMENTI ITERATORI</vt:lpstr>
      <vt:lpstr>PYTHON MATH  </vt:lpstr>
      <vt:lpstr>PYTHON MATH – funzioni matematiche built-in</vt:lpstr>
      <vt:lpstr>PYTHON MATH – funzioni matematiche built-in</vt:lpstr>
      <vt:lpstr>PYTHON MATH – funzioni matematiche built-in</vt:lpstr>
      <vt:lpstr>APPROFONDIMENTI ITERATORI</vt:lpstr>
      <vt:lpstr>PIP – Package manager for Python</vt:lpstr>
      <vt:lpstr>pip installare</vt:lpstr>
      <vt:lpstr>PYTHON PIP</vt:lpstr>
      <vt:lpstr>UTILIZZARE PIP</vt:lpstr>
      <vt:lpstr>UTILIZZARE PIP</vt:lpstr>
      <vt:lpstr>UTILIZZARE PIP</vt:lpstr>
      <vt:lpstr>CREARE UN REQUIREMENTS FILE</vt:lpstr>
      <vt:lpstr>USARE I PACCHETTI NEL CODICE – import</vt:lpstr>
      <vt:lpstr>TRY…EXCEPT</vt:lpstr>
      <vt:lpstr>LE ECCEZIONI IN PYTHON </vt:lpstr>
      <vt:lpstr>CATTURARE EXCEPTIONS IN PYTHON</vt:lpstr>
      <vt:lpstr>CATTURARE EXCEPTIONS IN PYTHON</vt:lpstr>
      <vt:lpstr>CATTURARE EXCEPTIONS IN PYTHON</vt:lpstr>
      <vt:lpstr>APPROFONDIMENTI ITERATORI</vt:lpstr>
      <vt:lpstr>PYTHON USER INPUT</vt:lpstr>
      <vt:lpstr>USER INPUT – input()</vt:lpstr>
      <vt:lpstr>GESTIONE DEI FILE</vt:lpstr>
      <vt:lpstr>GESTIONE DEI FILE IN PYTHON – open()</vt:lpstr>
      <vt:lpstr>APRIRE e LEGGERE – open() e read()</vt:lpstr>
      <vt:lpstr>LEGGERE PARTI DI UN FILE – read(n_char) and readline()</vt:lpstr>
      <vt:lpstr>SCRIVERE SU UN FILE – write()</vt:lpstr>
      <vt:lpstr>CREARE UN NUOVO FILE – open()</vt:lpstr>
      <vt:lpstr>LO STATEMENT with</vt:lpstr>
      <vt:lpstr>GESTIONE DEI FILE IN PYTHON – close()</vt:lpstr>
      <vt:lpstr>Esempio di loop su file</vt:lpstr>
      <vt:lpstr>CANCELLARE FILE – modulo OS – os.remove() e os.rmdir()</vt:lpstr>
      <vt:lpstr>FILE  METHODS</vt:lpstr>
      <vt:lpstr>PYTHON – MySQL</vt:lpstr>
      <vt:lpstr>Database PHP MySQL</vt:lpstr>
      <vt:lpstr>MySQL Database</vt:lpstr>
      <vt:lpstr>MySQL CONNECTOR</vt:lpstr>
      <vt:lpstr>CREARE CONNESSIONI</vt:lpstr>
      <vt:lpstr>APPROFONDIMENTI MYSQL</vt:lpstr>
      <vt:lpstr>INSERIMENTO DEI DATI NELLA TABELLA – INSERT INTO</vt:lpstr>
      <vt:lpstr>ESCAPING DEI VALORI – prevenire l’SQL Injection</vt:lpstr>
      <vt:lpstr>INSERIRE RECORD MULTIPLI – executemany()</vt:lpstr>
      <vt:lpstr>OTTENERE L’ID DEL RECORD INSERITO – lastrowid</vt:lpstr>
      <vt:lpstr>AGGIORNAMENTO DEI RECORD - UPDATE    </vt:lpstr>
      <vt:lpstr>SELEZIONE DEI RECORD</vt:lpstr>
      <vt:lpstr>SELEZIONE DEI RECORD – fetchall()</vt:lpstr>
      <vt:lpstr>SELEZIONE DEI RECORD – fetchall()</vt:lpstr>
      <vt:lpstr>ESTRAZIONE DI UN SINGOLO RECORD – fetchone()</vt:lpstr>
      <vt:lpstr>RITORNARE UN DICTIONARY E NON UNA TUPLA</vt:lpstr>
      <vt:lpstr>ESTRAZIONE DI RISULTATI CON CLAUSOLA WHERE</vt:lpstr>
      <vt:lpstr>CARATTERI WILDCARD</vt:lpstr>
      <vt:lpstr>ESTRAZIONE DEI RECORD – fetchmany()</vt:lpstr>
      <vt:lpstr>ORDINARE I RISULTATI – Order By</vt:lpstr>
      <vt:lpstr>ORDINARE I RISULTATI – ORDER BY …. DESC</vt:lpstr>
      <vt:lpstr>CANCELLARE RECORD – DELETE FROM</vt:lpstr>
      <vt:lpstr>ESEMPIO DI LETTURA E INSERIMENTO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Mauro Casadei</dc:creator>
  <cp:lastModifiedBy>Mauro Casadei</cp:lastModifiedBy>
  <cp:revision>676</cp:revision>
  <dcterms:created xsi:type="dcterms:W3CDTF">2021-12-24T08:48:41Z</dcterms:created>
  <dcterms:modified xsi:type="dcterms:W3CDTF">2022-09-28T16:45:48Z</dcterms:modified>
</cp:coreProperties>
</file>